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72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67" r:id="rId12"/>
    <p:sldId id="287" r:id="rId13"/>
    <p:sldId id="291" r:id="rId14"/>
    <p:sldId id="292" r:id="rId15"/>
    <p:sldId id="293" r:id="rId16"/>
    <p:sldId id="268" r:id="rId17"/>
    <p:sldId id="283" r:id="rId18"/>
    <p:sldId id="269" r:id="rId19"/>
    <p:sldId id="273" r:id="rId20"/>
    <p:sldId id="274" r:id="rId21"/>
    <p:sldId id="275" r:id="rId22"/>
    <p:sldId id="281" r:id="rId23"/>
  </p:sldIdLst>
  <p:sldSz cx="9144000" cy="6858000" type="screen4x3"/>
  <p:notesSz cx="6797675" cy="98742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CC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4E0D8-A158-4FFB-A892-422A6CA69EE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128DCEE-DF45-4B31-A5FF-82C0DC9B4DEC}">
      <dgm:prSet phldrT="[Text]" custT="1"/>
      <dgm:spPr/>
      <dgm:t>
        <a:bodyPr/>
        <a:lstStyle/>
        <a:p>
          <a:r>
            <a:rPr lang="hr-HR" sz="1600" dirty="0" smtClean="0"/>
            <a:t>Baza podataka</a:t>
          </a:r>
          <a:endParaRPr lang="hr-HR" sz="1600" dirty="0"/>
        </a:p>
      </dgm:t>
    </dgm:pt>
    <dgm:pt modelId="{03FE5DE8-970E-44C5-8A24-773538853E06}" type="parTrans" cxnId="{0AFF7CE1-F0F5-46E0-93B1-3838F56B2C35}">
      <dgm:prSet/>
      <dgm:spPr/>
      <dgm:t>
        <a:bodyPr/>
        <a:lstStyle/>
        <a:p>
          <a:endParaRPr lang="hr-HR"/>
        </a:p>
      </dgm:t>
    </dgm:pt>
    <dgm:pt modelId="{1BB1909B-9F9B-4C1E-92AA-09D9C063D128}" type="sibTrans" cxnId="{0AFF7CE1-F0F5-46E0-93B1-3838F56B2C35}">
      <dgm:prSet/>
      <dgm:spPr/>
      <dgm:t>
        <a:bodyPr/>
        <a:lstStyle/>
        <a:p>
          <a:endParaRPr lang="hr-HR"/>
        </a:p>
      </dgm:t>
    </dgm:pt>
    <dgm:pt modelId="{DC5C4EF7-7152-4670-BF81-8BE8E918C29E}">
      <dgm:prSet phldrT="[Text]"/>
      <dgm:spPr/>
      <dgm:t>
        <a:bodyPr/>
        <a:lstStyle/>
        <a:p>
          <a:r>
            <a:rPr lang="hr-HR" dirty="0" smtClean="0"/>
            <a:t>Geologija</a:t>
          </a:r>
          <a:endParaRPr lang="hr-HR" dirty="0"/>
        </a:p>
      </dgm:t>
    </dgm:pt>
    <dgm:pt modelId="{B5E0999B-755F-4F85-AA79-9916371990C4}" type="parTrans" cxnId="{96A73173-F289-450C-BBB5-0F901A5BB83A}">
      <dgm:prSet/>
      <dgm:spPr/>
      <dgm:t>
        <a:bodyPr/>
        <a:lstStyle/>
        <a:p>
          <a:endParaRPr lang="hr-HR"/>
        </a:p>
      </dgm:t>
    </dgm:pt>
    <dgm:pt modelId="{60DAD953-C05C-4F87-A49B-B715E66A3DF1}" type="sibTrans" cxnId="{96A73173-F289-450C-BBB5-0F901A5BB83A}">
      <dgm:prSet/>
      <dgm:spPr/>
      <dgm:t>
        <a:bodyPr/>
        <a:lstStyle/>
        <a:p>
          <a:endParaRPr lang="hr-HR"/>
        </a:p>
      </dgm:t>
    </dgm:pt>
    <dgm:pt modelId="{168ECF1C-3314-42DB-BEFF-36F2BA066FED}">
      <dgm:prSet phldrT="[Text]"/>
      <dgm:spPr/>
      <dgm:t>
        <a:bodyPr/>
        <a:lstStyle/>
        <a:p>
          <a:r>
            <a:rPr lang="hr-HR" dirty="0" smtClean="0"/>
            <a:t>Geomehanika</a:t>
          </a:r>
          <a:endParaRPr lang="hr-HR" dirty="0"/>
        </a:p>
      </dgm:t>
    </dgm:pt>
    <dgm:pt modelId="{68783536-CFE2-4F1F-A734-54FF421C6E5E}" type="parTrans" cxnId="{B10B94E1-2FED-4802-B277-9DDD43BBB9C9}">
      <dgm:prSet/>
      <dgm:spPr/>
      <dgm:t>
        <a:bodyPr/>
        <a:lstStyle/>
        <a:p>
          <a:endParaRPr lang="hr-HR"/>
        </a:p>
      </dgm:t>
    </dgm:pt>
    <dgm:pt modelId="{5AED1C7D-F580-4DB5-8FF3-4EB5C23BD0B3}" type="sibTrans" cxnId="{B10B94E1-2FED-4802-B277-9DDD43BBB9C9}">
      <dgm:prSet/>
      <dgm:spPr/>
      <dgm:t>
        <a:bodyPr/>
        <a:lstStyle/>
        <a:p>
          <a:endParaRPr lang="hr-HR"/>
        </a:p>
      </dgm:t>
    </dgm:pt>
    <dgm:pt modelId="{ED05A89B-5F49-477D-9869-D4D05B4385AE}">
      <dgm:prSet phldrT="[Text]" custT="1"/>
      <dgm:spPr/>
      <dgm:t>
        <a:bodyPr/>
        <a:lstStyle/>
        <a:p>
          <a:r>
            <a:rPr lang="hr-HR" sz="1600" dirty="0" smtClean="0"/>
            <a:t>Analize stanja nasipa</a:t>
          </a:r>
          <a:endParaRPr lang="hr-HR" sz="1600" dirty="0"/>
        </a:p>
      </dgm:t>
    </dgm:pt>
    <dgm:pt modelId="{CABE52BA-B11F-4498-A10F-16495D7478BB}" type="parTrans" cxnId="{7AA914DD-AC95-4A24-A272-7FCF83BC8BC1}">
      <dgm:prSet/>
      <dgm:spPr/>
      <dgm:t>
        <a:bodyPr/>
        <a:lstStyle/>
        <a:p>
          <a:endParaRPr lang="hr-HR"/>
        </a:p>
      </dgm:t>
    </dgm:pt>
    <dgm:pt modelId="{248095F7-667C-4E5B-BBE0-4C1854C76E1D}" type="sibTrans" cxnId="{7AA914DD-AC95-4A24-A272-7FCF83BC8BC1}">
      <dgm:prSet/>
      <dgm:spPr/>
      <dgm:t>
        <a:bodyPr/>
        <a:lstStyle/>
        <a:p>
          <a:endParaRPr lang="hr-HR"/>
        </a:p>
      </dgm:t>
    </dgm:pt>
    <dgm:pt modelId="{C2248ECB-1CBE-4B84-96EB-B2A0B11F398C}">
      <dgm:prSet phldrT="[Text]"/>
      <dgm:spPr/>
      <dgm:t>
        <a:bodyPr/>
        <a:lstStyle/>
        <a:p>
          <a:r>
            <a:rPr lang="hr-HR" dirty="0" smtClean="0"/>
            <a:t>Analize stabilnosti</a:t>
          </a:r>
          <a:endParaRPr lang="hr-HR" dirty="0"/>
        </a:p>
      </dgm:t>
    </dgm:pt>
    <dgm:pt modelId="{7A9E2BFE-FA37-4A4B-A5AF-91DAEC657092}" type="parTrans" cxnId="{74C1ED63-2ED6-4945-93A1-FF9FB13FA445}">
      <dgm:prSet/>
      <dgm:spPr/>
      <dgm:t>
        <a:bodyPr/>
        <a:lstStyle/>
        <a:p>
          <a:endParaRPr lang="hr-HR"/>
        </a:p>
      </dgm:t>
    </dgm:pt>
    <dgm:pt modelId="{B70A2AB7-C4B7-4C8F-B531-760A722FF0A8}" type="sibTrans" cxnId="{74C1ED63-2ED6-4945-93A1-FF9FB13FA445}">
      <dgm:prSet/>
      <dgm:spPr/>
      <dgm:t>
        <a:bodyPr/>
        <a:lstStyle/>
        <a:p>
          <a:endParaRPr lang="hr-HR"/>
        </a:p>
      </dgm:t>
    </dgm:pt>
    <dgm:pt modelId="{0AEDE6BE-64ED-4152-AD7E-B5B1F7CA7431}">
      <dgm:prSet phldrT="[Text]"/>
      <dgm:spPr/>
      <dgm:t>
        <a:bodyPr/>
        <a:lstStyle/>
        <a:p>
          <a:r>
            <a:rPr lang="hr-HR" dirty="0" smtClean="0"/>
            <a:t>Analize procjeđivanja</a:t>
          </a:r>
          <a:endParaRPr lang="hr-HR" dirty="0"/>
        </a:p>
      </dgm:t>
    </dgm:pt>
    <dgm:pt modelId="{122DC01E-2092-44A7-A6FC-796623182C43}" type="parTrans" cxnId="{D802C593-ED3B-42F2-A57F-A2AF328C67B9}">
      <dgm:prSet/>
      <dgm:spPr/>
      <dgm:t>
        <a:bodyPr/>
        <a:lstStyle/>
        <a:p>
          <a:endParaRPr lang="hr-HR"/>
        </a:p>
      </dgm:t>
    </dgm:pt>
    <dgm:pt modelId="{8C4FA1CA-7713-4B48-8794-371D96496280}" type="sibTrans" cxnId="{D802C593-ED3B-42F2-A57F-A2AF328C67B9}">
      <dgm:prSet/>
      <dgm:spPr/>
      <dgm:t>
        <a:bodyPr/>
        <a:lstStyle/>
        <a:p>
          <a:endParaRPr lang="hr-HR"/>
        </a:p>
      </dgm:t>
    </dgm:pt>
    <dgm:pt modelId="{2E75EC4E-894E-4D8F-9189-B87E5F646A53}">
      <dgm:prSet phldrT="[Text]" custT="1"/>
      <dgm:spPr/>
      <dgm:t>
        <a:bodyPr/>
        <a:lstStyle/>
        <a:p>
          <a:r>
            <a:rPr lang="hr-HR" sz="1600" dirty="0" smtClean="0"/>
            <a:t>Kategorizacija nasipa</a:t>
          </a:r>
          <a:endParaRPr lang="hr-HR" sz="1600" dirty="0"/>
        </a:p>
      </dgm:t>
    </dgm:pt>
    <dgm:pt modelId="{8B5B95FF-C35A-4333-A4B9-F1D178CE2CDB}" type="parTrans" cxnId="{D3C6FBAB-F148-4DCC-9451-B43856E52937}">
      <dgm:prSet/>
      <dgm:spPr/>
      <dgm:t>
        <a:bodyPr/>
        <a:lstStyle/>
        <a:p>
          <a:endParaRPr lang="hr-HR"/>
        </a:p>
      </dgm:t>
    </dgm:pt>
    <dgm:pt modelId="{86972AE5-AC9C-4B92-8EF3-7FB65DC6887A}" type="sibTrans" cxnId="{D3C6FBAB-F148-4DCC-9451-B43856E52937}">
      <dgm:prSet/>
      <dgm:spPr/>
      <dgm:t>
        <a:bodyPr/>
        <a:lstStyle/>
        <a:p>
          <a:endParaRPr lang="hr-HR"/>
        </a:p>
      </dgm:t>
    </dgm:pt>
    <dgm:pt modelId="{9EB780B9-5D8C-4588-B5CD-044E0CE2950A}">
      <dgm:prSet phldrT="[Text]"/>
      <dgm:spPr/>
      <dgm:t>
        <a:bodyPr/>
        <a:lstStyle/>
        <a:p>
          <a:r>
            <a:rPr lang="hr-HR" dirty="0" smtClean="0"/>
            <a:t>Detaljna kategorizacija nasipa</a:t>
          </a:r>
          <a:endParaRPr lang="hr-HR" dirty="0"/>
        </a:p>
      </dgm:t>
    </dgm:pt>
    <dgm:pt modelId="{B47448C9-DDA5-4D3A-BFEA-588B570C0774}" type="parTrans" cxnId="{92BA03C4-717D-4C8E-876F-4BFDC74B48BB}">
      <dgm:prSet/>
      <dgm:spPr/>
      <dgm:t>
        <a:bodyPr/>
        <a:lstStyle/>
        <a:p>
          <a:endParaRPr lang="hr-HR"/>
        </a:p>
      </dgm:t>
    </dgm:pt>
    <dgm:pt modelId="{5B365BC1-BE1A-4B6F-817C-E7274091572B}" type="sibTrans" cxnId="{92BA03C4-717D-4C8E-876F-4BFDC74B48BB}">
      <dgm:prSet/>
      <dgm:spPr/>
      <dgm:t>
        <a:bodyPr/>
        <a:lstStyle/>
        <a:p>
          <a:endParaRPr lang="hr-HR"/>
        </a:p>
      </dgm:t>
    </dgm:pt>
    <dgm:pt modelId="{5E6B1310-3981-4414-9FA5-EA9B327CD899}">
      <dgm:prSet phldrT="[Text]"/>
      <dgm:spPr/>
      <dgm:t>
        <a:bodyPr/>
        <a:lstStyle/>
        <a:p>
          <a:r>
            <a:rPr lang="hr-HR" dirty="0" smtClean="0"/>
            <a:t>Preliminarna kategorizacija nasipa</a:t>
          </a:r>
          <a:endParaRPr lang="hr-HR" dirty="0"/>
        </a:p>
      </dgm:t>
    </dgm:pt>
    <dgm:pt modelId="{E3522084-8D65-40D8-85F7-59CE0A4507EA}" type="parTrans" cxnId="{F314B49B-3B9D-447F-A31C-3DF39FC8A286}">
      <dgm:prSet/>
      <dgm:spPr/>
      <dgm:t>
        <a:bodyPr/>
        <a:lstStyle/>
        <a:p>
          <a:endParaRPr lang="hr-HR"/>
        </a:p>
      </dgm:t>
    </dgm:pt>
    <dgm:pt modelId="{A8E17370-C007-424D-ABE1-8EFBD9E70A99}" type="sibTrans" cxnId="{F314B49B-3B9D-447F-A31C-3DF39FC8A286}">
      <dgm:prSet/>
      <dgm:spPr/>
      <dgm:t>
        <a:bodyPr/>
        <a:lstStyle/>
        <a:p>
          <a:endParaRPr lang="hr-HR"/>
        </a:p>
      </dgm:t>
    </dgm:pt>
    <dgm:pt modelId="{2BAB6096-B6BE-4FA8-A680-037B9110B29C}">
      <dgm:prSet phldrT="[Text]"/>
      <dgm:spPr/>
      <dgm:t>
        <a:bodyPr/>
        <a:lstStyle/>
        <a:p>
          <a:r>
            <a:rPr lang="hr-HR" dirty="0" smtClean="0"/>
            <a:t>Geofizika</a:t>
          </a:r>
          <a:endParaRPr lang="hr-HR" dirty="0"/>
        </a:p>
      </dgm:t>
    </dgm:pt>
    <dgm:pt modelId="{D7A5B11B-5685-44A4-B5BC-E039C56CF8D3}" type="parTrans" cxnId="{B310AF09-3250-410B-897E-BA438DC2C3AE}">
      <dgm:prSet/>
      <dgm:spPr/>
      <dgm:t>
        <a:bodyPr/>
        <a:lstStyle/>
        <a:p>
          <a:endParaRPr lang="hr-HR"/>
        </a:p>
      </dgm:t>
    </dgm:pt>
    <dgm:pt modelId="{D7B65237-4E5C-40C7-8B8D-AA70CF2FDFC2}" type="sibTrans" cxnId="{B310AF09-3250-410B-897E-BA438DC2C3AE}">
      <dgm:prSet/>
      <dgm:spPr/>
      <dgm:t>
        <a:bodyPr/>
        <a:lstStyle/>
        <a:p>
          <a:endParaRPr lang="hr-HR"/>
        </a:p>
      </dgm:t>
    </dgm:pt>
    <dgm:pt modelId="{C94A86F8-6D68-4E36-89CB-6C3AC0617CE7}" type="pres">
      <dgm:prSet presAssocID="{5944E0D8-A158-4FFB-A892-422A6CA69EE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0CC1DE1-C721-4D12-AC2C-C0A4F58F4024}" type="pres">
      <dgm:prSet presAssocID="{5944E0D8-A158-4FFB-A892-422A6CA69EEE}" presName="cycle" presStyleCnt="0"/>
      <dgm:spPr/>
    </dgm:pt>
    <dgm:pt modelId="{98C4EF15-67E8-4EAC-AAC1-9394A2B30A37}" type="pres">
      <dgm:prSet presAssocID="{5944E0D8-A158-4FFB-A892-422A6CA69EEE}" presName="centerShape" presStyleCnt="0"/>
      <dgm:spPr/>
    </dgm:pt>
    <dgm:pt modelId="{2F9B014C-1D57-4213-BF3D-76A371039C1F}" type="pres">
      <dgm:prSet presAssocID="{5944E0D8-A158-4FFB-A892-422A6CA69EEE}" presName="connSite" presStyleLbl="node1" presStyleIdx="0" presStyleCnt="4"/>
      <dgm:spPr/>
    </dgm:pt>
    <dgm:pt modelId="{250E5BF9-CF4E-48E2-90C8-34A836A8814E}" type="pres">
      <dgm:prSet presAssocID="{5944E0D8-A158-4FFB-A892-422A6CA69EEE}" presName="visible" presStyleLbl="node1" presStyleIdx="0" presStyleCnt="4" custScaleX="128853" custScaleY="131147" custLinFactNeighborX="-19085" custLinFactNeighborY="-1741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hr-HR"/>
        </a:p>
      </dgm:t>
    </dgm:pt>
    <dgm:pt modelId="{7565720E-3585-4A6A-9987-C482A0CD6D4E}" type="pres">
      <dgm:prSet presAssocID="{03FE5DE8-970E-44C5-8A24-773538853E06}" presName="Name25" presStyleLbl="parChTrans1D1" presStyleIdx="0" presStyleCnt="3"/>
      <dgm:spPr/>
      <dgm:t>
        <a:bodyPr/>
        <a:lstStyle/>
        <a:p>
          <a:endParaRPr lang="hr-HR"/>
        </a:p>
      </dgm:t>
    </dgm:pt>
    <dgm:pt modelId="{A38E0589-B377-4016-8E14-A73AE870652F}" type="pres">
      <dgm:prSet presAssocID="{2128DCEE-DF45-4B31-A5FF-82C0DC9B4DEC}" presName="node" presStyleCnt="0"/>
      <dgm:spPr/>
    </dgm:pt>
    <dgm:pt modelId="{6302C8FE-D6F0-496D-8ED9-0D7A99EB980F}" type="pres">
      <dgm:prSet presAssocID="{2128DCEE-DF45-4B31-A5FF-82C0DC9B4DEC}" presName="parentNode" presStyleLbl="node1" presStyleIdx="1" presStyleCnt="4" custLinFactX="8674" custLinFactNeighborX="100000" custLinFactNeighborY="557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039B8D-88CC-4D66-A537-1BF5068820F2}" type="pres">
      <dgm:prSet presAssocID="{2128DCEE-DF45-4B31-A5FF-82C0DC9B4DE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526EF3-02E5-4195-A919-960BB21EB175}" type="pres">
      <dgm:prSet presAssocID="{CABE52BA-B11F-4498-A10F-16495D7478BB}" presName="Name25" presStyleLbl="parChTrans1D1" presStyleIdx="1" presStyleCnt="3"/>
      <dgm:spPr/>
      <dgm:t>
        <a:bodyPr/>
        <a:lstStyle/>
        <a:p>
          <a:endParaRPr lang="hr-HR"/>
        </a:p>
      </dgm:t>
    </dgm:pt>
    <dgm:pt modelId="{1683C722-38CC-4636-9CCF-AF6ADD6AD59B}" type="pres">
      <dgm:prSet presAssocID="{ED05A89B-5F49-477D-9869-D4D05B4385AE}" presName="node" presStyleCnt="0"/>
      <dgm:spPr/>
    </dgm:pt>
    <dgm:pt modelId="{85A090E1-7A06-4E4C-92F1-343C487850D3}" type="pres">
      <dgm:prSet presAssocID="{ED05A89B-5F49-477D-9869-D4D05B4385AE}" presName="parentNode" presStyleLbl="node1" presStyleIdx="2" presStyleCnt="4" custScaleX="112273" custScaleY="113196" custLinFactNeighborX="42618" custLinFactNeighborY="-3299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4D35F0-44DC-4302-8ACA-5DBCD19F44AC}" type="pres">
      <dgm:prSet presAssocID="{ED05A89B-5F49-477D-9869-D4D05B4385A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069138-F9E8-4430-8990-8F1ECDDF386E}" type="pres">
      <dgm:prSet presAssocID="{8B5B95FF-C35A-4333-A4B9-F1D178CE2CDB}" presName="Name25" presStyleLbl="parChTrans1D1" presStyleIdx="2" presStyleCnt="3"/>
      <dgm:spPr/>
      <dgm:t>
        <a:bodyPr/>
        <a:lstStyle/>
        <a:p>
          <a:endParaRPr lang="hr-HR"/>
        </a:p>
      </dgm:t>
    </dgm:pt>
    <dgm:pt modelId="{2CAF7636-2AB2-417F-B3EA-DE9AFF722BD9}" type="pres">
      <dgm:prSet presAssocID="{2E75EC4E-894E-4D8F-9189-B87E5F646A53}" presName="node" presStyleCnt="0"/>
      <dgm:spPr/>
    </dgm:pt>
    <dgm:pt modelId="{AA368D50-659D-4FF7-A8A6-20474C10424B}" type="pres">
      <dgm:prSet presAssocID="{2E75EC4E-894E-4D8F-9189-B87E5F646A53}" presName="parentNode" presStyleLbl="node1" presStyleIdx="3" presStyleCnt="4" custScaleX="115808" custScaleY="111698" custLinFactNeighborX="4446" custLinFactNeighborY="-2142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2D0908-1863-4D31-828F-6798B73F1C63}" type="pres">
      <dgm:prSet presAssocID="{2E75EC4E-894E-4D8F-9189-B87E5F646A53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6A73173-F289-450C-BBB5-0F901A5BB83A}" srcId="{2128DCEE-DF45-4B31-A5FF-82C0DC9B4DEC}" destId="{DC5C4EF7-7152-4670-BF81-8BE8E918C29E}" srcOrd="0" destOrd="0" parTransId="{B5E0999B-755F-4F85-AA79-9916371990C4}" sibTransId="{60DAD953-C05C-4F87-A49B-B715E66A3DF1}"/>
    <dgm:cxn modelId="{8CAA1892-AC1C-4423-9568-71A158D91B31}" type="presOf" srcId="{2128DCEE-DF45-4B31-A5FF-82C0DC9B4DEC}" destId="{6302C8FE-D6F0-496D-8ED9-0D7A99EB980F}" srcOrd="0" destOrd="0" presId="urn:microsoft.com/office/officeart/2005/8/layout/radial2"/>
    <dgm:cxn modelId="{2B6C2D35-0D62-4FAE-8026-0380C40815D1}" type="presOf" srcId="{2E75EC4E-894E-4D8F-9189-B87E5F646A53}" destId="{AA368D50-659D-4FF7-A8A6-20474C10424B}" srcOrd="0" destOrd="0" presId="urn:microsoft.com/office/officeart/2005/8/layout/radial2"/>
    <dgm:cxn modelId="{E41054AE-94A3-44CD-BE2E-881AC2731F15}" type="presOf" srcId="{2BAB6096-B6BE-4FA8-A680-037B9110B29C}" destId="{E2039B8D-88CC-4D66-A537-1BF5068820F2}" srcOrd="0" destOrd="2" presId="urn:microsoft.com/office/officeart/2005/8/layout/radial2"/>
    <dgm:cxn modelId="{7AA914DD-AC95-4A24-A272-7FCF83BC8BC1}" srcId="{5944E0D8-A158-4FFB-A892-422A6CA69EEE}" destId="{ED05A89B-5F49-477D-9869-D4D05B4385AE}" srcOrd="1" destOrd="0" parTransId="{CABE52BA-B11F-4498-A10F-16495D7478BB}" sibTransId="{248095F7-667C-4E5B-BBE0-4C1854C76E1D}"/>
    <dgm:cxn modelId="{B310AF09-3250-410B-897E-BA438DC2C3AE}" srcId="{2128DCEE-DF45-4B31-A5FF-82C0DC9B4DEC}" destId="{2BAB6096-B6BE-4FA8-A680-037B9110B29C}" srcOrd="2" destOrd="0" parTransId="{D7A5B11B-5685-44A4-B5BC-E039C56CF8D3}" sibTransId="{D7B65237-4E5C-40C7-8B8D-AA70CF2FDFC2}"/>
    <dgm:cxn modelId="{D802C593-ED3B-42F2-A57F-A2AF328C67B9}" srcId="{ED05A89B-5F49-477D-9869-D4D05B4385AE}" destId="{0AEDE6BE-64ED-4152-AD7E-B5B1F7CA7431}" srcOrd="1" destOrd="0" parTransId="{122DC01E-2092-44A7-A6FC-796623182C43}" sibTransId="{8C4FA1CA-7713-4B48-8794-371D96496280}"/>
    <dgm:cxn modelId="{95BCE508-509B-427D-BAC1-790D87EE4145}" type="presOf" srcId="{5E6B1310-3981-4414-9FA5-EA9B327CD899}" destId="{782D0908-1863-4D31-828F-6798B73F1C63}" srcOrd="0" destOrd="1" presId="urn:microsoft.com/office/officeart/2005/8/layout/radial2"/>
    <dgm:cxn modelId="{0AFF7CE1-F0F5-46E0-93B1-3838F56B2C35}" srcId="{5944E0D8-A158-4FFB-A892-422A6CA69EEE}" destId="{2128DCEE-DF45-4B31-A5FF-82C0DC9B4DEC}" srcOrd="0" destOrd="0" parTransId="{03FE5DE8-970E-44C5-8A24-773538853E06}" sibTransId="{1BB1909B-9F9B-4C1E-92AA-09D9C063D128}"/>
    <dgm:cxn modelId="{B65ECC29-A34E-4DB4-AE6B-CA072C4FD64A}" type="presOf" srcId="{0AEDE6BE-64ED-4152-AD7E-B5B1F7CA7431}" destId="{AF4D35F0-44DC-4302-8ACA-5DBCD19F44AC}" srcOrd="0" destOrd="1" presId="urn:microsoft.com/office/officeart/2005/8/layout/radial2"/>
    <dgm:cxn modelId="{7A587107-8E6C-4BA0-835B-7FF80220AD4B}" type="presOf" srcId="{CABE52BA-B11F-4498-A10F-16495D7478BB}" destId="{13526EF3-02E5-4195-A919-960BB21EB175}" srcOrd="0" destOrd="0" presId="urn:microsoft.com/office/officeart/2005/8/layout/radial2"/>
    <dgm:cxn modelId="{ADB79E7E-673B-419C-9F15-9ACA5D4CF622}" type="presOf" srcId="{9EB780B9-5D8C-4588-B5CD-044E0CE2950A}" destId="{782D0908-1863-4D31-828F-6798B73F1C63}" srcOrd="0" destOrd="0" presId="urn:microsoft.com/office/officeart/2005/8/layout/radial2"/>
    <dgm:cxn modelId="{B10B94E1-2FED-4802-B277-9DDD43BBB9C9}" srcId="{2128DCEE-DF45-4B31-A5FF-82C0DC9B4DEC}" destId="{168ECF1C-3314-42DB-BEFF-36F2BA066FED}" srcOrd="1" destOrd="0" parTransId="{68783536-CFE2-4F1F-A734-54FF421C6E5E}" sibTransId="{5AED1C7D-F580-4DB5-8FF3-4EB5C23BD0B3}"/>
    <dgm:cxn modelId="{D3C6FBAB-F148-4DCC-9451-B43856E52937}" srcId="{5944E0D8-A158-4FFB-A892-422A6CA69EEE}" destId="{2E75EC4E-894E-4D8F-9189-B87E5F646A53}" srcOrd="2" destOrd="0" parTransId="{8B5B95FF-C35A-4333-A4B9-F1D178CE2CDB}" sibTransId="{86972AE5-AC9C-4B92-8EF3-7FB65DC6887A}"/>
    <dgm:cxn modelId="{8459EBCA-07CC-48D5-9B0B-890E5CED2F33}" type="presOf" srcId="{C2248ECB-1CBE-4B84-96EB-B2A0B11F398C}" destId="{AF4D35F0-44DC-4302-8ACA-5DBCD19F44AC}" srcOrd="0" destOrd="0" presId="urn:microsoft.com/office/officeart/2005/8/layout/radial2"/>
    <dgm:cxn modelId="{92BA03C4-717D-4C8E-876F-4BFDC74B48BB}" srcId="{2E75EC4E-894E-4D8F-9189-B87E5F646A53}" destId="{9EB780B9-5D8C-4588-B5CD-044E0CE2950A}" srcOrd="0" destOrd="0" parTransId="{B47448C9-DDA5-4D3A-BFEA-588B570C0774}" sibTransId="{5B365BC1-BE1A-4B6F-817C-E7274091572B}"/>
    <dgm:cxn modelId="{AD313A7E-95AB-4BF6-8D7B-49C6B37C5A35}" type="presOf" srcId="{03FE5DE8-970E-44C5-8A24-773538853E06}" destId="{7565720E-3585-4A6A-9987-C482A0CD6D4E}" srcOrd="0" destOrd="0" presId="urn:microsoft.com/office/officeart/2005/8/layout/radial2"/>
    <dgm:cxn modelId="{8ADAE6F5-3BA6-4A86-ABC7-3761A10AA16F}" type="presOf" srcId="{ED05A89B-5F49-477D-9869-D4D05B4385AE}" destId="{85A090E1-7A06-4E4C-92F1-343C487850D3}" srcOrd="0" destOrd="0" presId="urn:microsoft.com/office/officeart/2005/8/layout/radial2"/>
    <dgm:cxn modelId="{74C1ED63-2ED6-4945-93A1-FF9FB13FA445}" srcId="{ED05A89B-5F49-477D-9869-D4D05B4385AE}" destId="{C2248ECB-1CBE-4B84-96EB-B2A0B11F398C}" srcOrd="0" destOrd="0" parTransId="{7A9E2BFE-FA37-4A4B-A5AF-91DAEC657092}" sibTransId="{B70A2AB7-C4B7-4C8F-B531-760A722FF0A8}"/>
    <dgm:cxn modelId="{EA443AF0-6935-4C91-85A1-3B4C2FFB6197}" type="presOf" srcId="{8B5B95FF-C35A-4333-A4B9-F1D178CE2CDB}" destId="{76069138-F9E8-4430-8990-8F1ECDDF386E}" srcOrd="0" destOrd="0" presId="urn:microsoft.com/office/officeart/2005/8/layout/radial2"/>
    <dgm:cxn modelId="{09CF8612-07BD-465E-A667-26E20F4E4FD7}" type="presOf" srcId="{5944E0D8-A158-4FFB-A892-422A6CA69EEE}" destId="{C94A86F8-6D68-4E36-89CB-6C3AC0617CE7}" srcOrd="0" destOrd="0" presId="urn:microsoft.com/office/officeart/2005/8/layout/radial2"/>
    <dgm:cxn modelId="{1C2C87E1-506B-4E01-9C95-B49983D0FBB9}" type="presOf" srcId="{DC5C4EF7-7152-4670-BF81-8BE8E918C29E}" destId="{E2039B8D-88CC-4D66-A537-1BF5068820F2}" srcOrd="0" destOrd="0" presId="urn:microsoft.com/office/officeart/2005/8/layout/radial2"/>
    <dgm:cxn modelId="{F314B49B-3B9D-447F-A31C-3DF39FC8A286}" srcId="{2E75EC4E-894E-4D8F-9189-B87E5F646A53}" destId="{5E6B1310-3981-4414-9FA5-EA9B327CD899}" srcOrd="1" destOrd="0" parTransId="{E3522084-8D65-40D8-85F7-59CE0A4507EA}" sibTransId="{A8E17370-C007-424D-ABE1-8EFBD9E70A99}"/>
    <dgm:cxn modelId="{66FB54C0-0086-490E-B58B-3B3C6BE73345}" type="presOf" srcId="{168ECF1C-3314-42DB-BEFF-36F2BA066FED}" destId="{E2039B8D-88CC-4D66-A537-1BF5068820F2}" srcOrd="0" destOrd="1" presId="urn:microsoft.com/office/officeart/2005/8/layout/radial2"/>
    <dgm:cxn modelId="{456054C2-98EA-4935-A278-AF9229547363}" type="presParOf" srcId="{C94A86F8-6D68-4E36-89CB-6C3AC0617CE7}" destId="{50CC1DE1-C721-4D12-AC2C-C0A4F58F4024}" srcOrd="0" destOrd="0" presId="urn:microsoft.com/office/officeart/2005/8/layout/radial2"/>
    <dgm:cxn modelId="{FD21BD27-9D4C-47B9-8DE0-1A86D6AC6A0C}" type="presParOf" srcId="{50CC1DE1-C721-4D12-AC2C-C0A4F58F4024}" destId="{98C4EF15-67E8-4EAC-AAC1-9394A2B30A37}" srcOrd="0" destOrd="0" presId="urn:microsoft.com/office/officeart/2005/8/layout/radial2"/>
    <dgm:cxn modelId="{2CFF2F14-9EAC-4BEF-83BE-D570692CDE97}" type="presParOf" srcId="{98C4EF15-67E8-4EAC-AAC1-9394A2B30A37}" destId="{2F9B014C-1D57-4213-BF3D-76A371039C1F}" srcOrd="0" destOrd="0" presId="urn:microsoft.com/office/officeart/2005/8/layout/radial2"/>
    <dgm:cxn modelId="{9EC00E7D-6CB4-498B-8C36-83BE25131B33}" type="presParOf" srcId="{98C4EF15-67E8-4EAC-AAC1-9394A2B30A37}" destId="{250E5BF9-CF4E-48E2-90C8-34A836A8814E}" srcOrd="1" destOrd="0" presId="urn:microsoft.com/office/officeart/2005/8/layout/radial2"/>
    <dgm:cxn modelId="{50722813-B8E4-46B9-A64F-16B35864ADBC}" type="presParOf" srcId="{50CC1DE1-C721-4D12-AC2C-C0A4F58F4024}" destId="{7565720E-3585-4A6A-9987-C482A0CD6D4E}" srcOrd="1" destOrd="0" presId="urn:microsoft.com/office/officeart/2005/8/layout/radial2"/>
    <dgm:cxn modelId="{E19FD13F-B06A-4DD6-B6E9-003B63B29BE0}" type="presParOf" srcId="{50CC1DE1-C721-4D12-AC2C-C0A4F58F4024}" destId="{A38E0589-B377-4016-8E14-A73AE870652F}" srcOrd="2" destOrd="0" presId="urn:microsoft.com/office/officeart/2005/8/layout/radial2"/>
    <dgm:cxn modelId="{2DA3BB53-26F6-4C7D-9771-A66B88E1984E}" type="presParOf" srcId="{A38E0589-B377-4016-8E14-A73AE870652F}" destId="{6302C8FE-D6F0-496D-8ED9-0D7A99EB980F}" srcOrd="0" destOrd="0" presId="urn:microsoft.com/office/officeart/2005/8/layout/radial2"/>
    <dgm:cxn modelId="{1D395359-D8CC-493C-B70F-C1D4ACC69B79}" type="presParOf" srcId="{A38E0589-B377-4016-8E14-A73AE870652F}" destId="{E2039B8D-88CC-4D66-A537-1BF5068820F2}" srcOrd="1" destOrd="0" presId="urn:microsoft.com/office/officeart/2005/8/layout/radial2"/>
    <dgm:cxn modelId="{CE7A46C6-F599-484C-A714-1980E4D4D5BD}" type="presParOf" srcId="{50CC1DE1-C721-4D12-AC2C-C0A4F58F4024}" destId="{13526EF3-02E5-4195-A919-960BB21EB175}" srcOrd="3" destOrd="0" presId="urn:microsoft.com/office/officeart/2005/8/layout/radial2"/>
    <dgm:cxn modelId="{F8513E1C-0D02-41E8-9A4E-F9BC98A50DFE}" type="presParOf" srcId="{50CC1DE1-C721-4D12-AC2C-C0A4F58F4024}" destId="{1683C722-38CC-4636-9CCF-AF6ADD6AD59B}" srcOrd="4" destOrd="0" presId="urn:microsoft.com/office/officeart/2005/8/layout/radial2"/>
    <dgm:cxn modelId="{189E65B8-1DFE-4A1A-A0B0-2892BE16CDC6}" type="presParOf" srcId="{1683C722-38CC-4636-9CCF-AF6ADD6AD59B}" destId="{85A090E1-7A06-4E4C-92F1-343C487850D3}" srcOrd="0" destOrd="0" presId="urn:microsoft.com/office/officeart/2005/8/layout/radial2"/>
    <dgm:cxn modelId="{26AB2791-9AEA-4F69-8A44-39436C6AAB5F}" type="presParOf" srcId="{1683C722-38CC-4636-9CCF-AF6ADD6AD59B}" destId="{AF4D35F0-44DC-4302-8ACA-5DBCD19F44AC}" srcOrd="1" destOrd="0" presId="urn:microsoft.com/office/officeart/2005/8/layout/radial2"/>
    <dgm:cxn modelId="{9B3AC92E-7D5A-42FE-B128-56609BE20887}" type="presParOf" srcId="{50CC1DE1-C721-4D12-AC2C-C0A4F58F4024}" destId="{76069138-F9E8-4430-8990-8F1ECDDF386E}" srcOrd="5" destOrd="0" presId="urn:microsoft.com/office/officeart/2005/8/layout/radial2"/>
    <dgm:cxn modelId="{11BF94BE-3BD1-4C13-B1C7-9E092823D55E}" type="presParOf" srcId="{50CC1DE1-C721-4D12-AC2C-C0A4F58F4024}" destId="{2CAF7636-2AB2-417F-B3EA-DE9AFF722BD9}" srcOrd="6" destOrd="0" presId="urn:microsoft.com/office/officeart/2005/8/layout/radial2"/>
    <dgm:cxn modelId="{E8D025E8-4991-4212-A510-BB4F2C25D802}" type="presParOf" srcId="{2CAF7636-2AB2-417F-B3EA-DE9AFF722BD9}" destId="{AA368D50-659D-4FF7-A8A6-20474C10424B}" srcOrd="0" destOrd="0" presId="urn:microsoft.com/office/officeart/2005/8/layout/radial2"/>
    <dgm:cxn modelId="{2919542C-70C3-425E-B366-3FC427C96C36}" type="presParOf" srcId="{2CAF7636-2AB2-417F-B3EA-DE9AFF722BD9}" destId="{782D0908-1863-4D31-828F-6798B73F1C6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69138-F9E8-4430-8990-8F1ECDDF386E}">
      <dsp:nvSpPr>
        <dsp:cNvPr id="0" name=""/>
        <dsp:cNvSpPr/>
      </dsp:nvSpPr>
      <dsp:spPr>
        <a:xfrm rot="2209262">
          <a:off x="3097171" y="2824623"/>
          <a:ext cx="513599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513599" y="23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26EF3-02E5-4195-A919-960BB21EB175}">
      <dsp:nvSpPr>
        <dsp:cNvPr id="0" name=""/>
        <dsp:cNvSpPr/>
      </dsp:nvSpPr>
      <dsp:spPr>
        <a:xfrm rot="21549746">
          <a:off x="3148331" y="2092434"/>
          <a:ext cx="1275905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1275905" y="23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5720E-3585-4A6A-9987-C482A0CD6D4E}">
      <dsp:nvSpPr>
        <dsp:cNvPr id="0" name=""/>
        <dsp:cNvSpPr/>
      </dsp:nvSpPr>
      <dsp:spPr>
        <a:xfrm rot="20029484">
          <a:off x="3045944" y="1305564"/>
          <a:ext cx="1998136" cy="46582"/>
        </a:xfrm>
        <a:custGeom>
          <a:avLst/>
          <a:gdLst/>
          <a:ahLst/>
          <a:cxnLst/>
          <a:rect l="0" t="0" r="0" b="0"/>
          <a:pathLst>
            <a:path>
              <a:moveTo>
                <a:pt x="0" y="23291"/>
              </a:moveTo>
              <a:lnTo>
                <a:pt x="1998136" y="23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E5BF9-CF4E-48E2-90C8-34A836A8814E}">
      <dsp:nvSpPr>
        <dsp:cNvPr id="0" name=""/>
        <dsp:cNvSpPr/>
      </dsp:nvSpPr>
      <dsp:spPr>
        <a:xfrm>
          <a:off x="624424" y="368453"/>
          <a:ext cx="2744221" cy="27930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2C8FE-D6F0-496D-8ED9-0D7A99EB980F}">
      <dsp:nvSpPr>
        <dsp:cNvPr id="0" name=""/>
        <dsp:cNvSpPr/>
      </dsp:nvSpPr>
      <dsp:spPr>
        <a:xfrm>
          <a:off x="4880492" y="29068"/>
          <a:ext cx="1192239" cy="1192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Baza podataka</a:t>
          </a:r>
          <a:endParaRPr lang="hr-HR" sz="1600" kern="1200" dirty="0"/>
        </a:p>
      </dsp:txBody>
      <dsp:txXfrm>
        <a:off x="5055091" y="203667"/>
        <a:ext cx="843041" cy="843041"/>
      </dsp:txXfrm>
    </dsp:sp>
    <dsp:sp modelId="{E2039B8D-88CC-4D66-A537-1BF5068820F2}">
      <dsp:nvSpPr>
        <dsp:cNvPr id="0" name=""/>
        <dsp:cNvSpPr/>
      </dsp:nvSpPr>
      <dsp:spPr>
        <a:xfrm>
          <a:off x="6191955" y="29068"/>
          <a:ext cx="1788358" cy="119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Geologija</a:t>
          </a:r>
          <a:endParaRPr lang="hr-H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Geomehanika</a:t>
          </a:r>
          <a:endParaRPr lang="hr-H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Geofizika</a:t>
          </a:r>
          <a:endParaRPr lang="hr-HR" sz="1700" kern="1200" dirty="0"/>
        </a:p>
      </dsp:txBody>
      <dsp:txXfrm>
        <a:off x="6191955" y="29068"/>
        <a:ext cx="1788358" cy="1192239"/>
      </dsp:txXfrm>
    </dsp:sp>
    <dsp:sp modelId="{85A090E1-7A06-4E4C-92F1-343C487850D3}">
      <dsp:nvSpPr>
        <dsp:cNvPr id="0" name=""/>
        <dsp:cNvSpPr/>
      </dsp:nvSpPr>
      <dsp:spPr>
        <a:xfrm>
          <a:off x="4424098" y="1421832"/>
          <a:ext cx="1338562" cy="1349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Analize stanja nasipa</a:t>
          </a:r>
          <a:endParaRPr lang="hr-HR" sz="1600" kern="1200" dirty="0"/>
        </a:p>
      </dsp:txBody>
      <dsp:txXfrm>
        <a:off x="4620126" y="1619472"/>
        <a:ext cx="946506" cy="954287"/>
      </dsp:txXfrm>
    </dsp:sp>
    <dsp:sp modelId="{AF4D35F0-44DC-4302-8ACA-5DBCD19F44AC}">
      <dsp:nvSpPr>
        <dsp:cNvPr id="0" name=""/>
        <dsp:cNvSpPr/>
      </dsp:nvSpPr>
      <dsp:spPr>
        <a:xfrm>
          <a:off x="5698981" y="1421832"/>
          <a:ext cx="2007844" cy="134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Analize stabilnosti</a:t>
          </a:r>
          <a:endParaRPr lang="hr-H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Analize procjeđivanja</a:t>
          </a:r>
          <a:endParaRPr lang="hr-HR" sz="1700" kern="1200" dirty="0"/>
        </a:p>
      </dsp:txBody>
      <dsp:txXfrm>
        <a:off x="5698981" y="1421832"/>
        <a:ext cx="2007844" cy="1349567"/>
      </dsp:txXfrm>
    </dsp:sp>
    <dsp:sp modelId="{AA368D50-659D-4FF7-A8A6-20474C10424B}">
      <dsp:nvSpPr>
        <dsp:cNvPr id="0" name=""/>
        <dsp:cNvSpPr/>
      </dsp:nvSpPr>
      <dsp:spPr>
        <a:xfrm>
          <a:off x="3404122" y="2725755"/>
          <a:ext cx="1479838" cy="1427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Kategorizacija nasipa</a:t>
          </a:r>
          <a:endParaRPr lang="hr-HR" sz="1600" kern="1200" dirty="0"/>
        </a:p>
      </dsp:txBody>
      <dsp:txXfrm>
        <a:off x="3620839" y="2934781"/>
        <a:ext cx="1046404" cy="1009267"/>
      </dsp:txXfrm>
    </dsp:sp>
    <dsp:sp modelId="{782D0908-1863-4D31-828F-6798B73F1C63}">
      <dsp:nvSpPr>
        <dsp:cNvPr id="0" name=""/>
        <dsp:cNvSpPr/>
      </dsp:nvSpPr>
      <dsp:spPr>
        <a:xfrm>
          <a:off x="4759243" y="2725755"/>
          <a:ext cx="2219758" cy="1427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Detaljna kategorizacija nasipa</a:t>
          </a:r>
          <a:endParaRPr lang="hr-H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/>
            <a:t>Preliminarna kategorizacija nasipa</a:t>
          </a:r>
          <a:endParaRPr lang="hr-HR" sz="1700" kern="1200" dirty="0"/>
        </a:p>
      </dsp:txBody>
      <dsp:txXfrm>
        <a:off x="4759243" y="2725755"/>
        <a:ext cx="2219758" cy="1427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0EDDC-B2CC-4AB7-BFDF-A59FDAAE5FB7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A6AE8-305C-4D06-B275-EFC1AA1EAF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943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08339-D2CB-4A36-8344-6A8EB5BEE5E0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6E7D4-6165-4D82-A9E5-F4E248F114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20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6E7D4-6165-4D82-A9E5-F4E248F114F2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40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6F9-A77B-4727-B489-A38A81AF086C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AD00-0000-43C7-8D81-96B08BFC84E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6F9-A77B-4727-B489-A38A81AF086C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AD00-0000-43C7-8D81-96B08BFC84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6F9-A77B-4727-B489-A38A81AF086C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AD00-0000-43C7-8D81-96B08BFC84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6F9-A77B-4727-B489-A38A81AF086C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AD00-0000-43C7-8D81-96B08BFC84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6F9-A77B-4727-B489-A38A81AF086C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AD00-0000-43C7-8D81-96B08BFC84EC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6F9-A77B-4727-B489-A38A81AF086C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AD00-0000-43C7-8D81-96B08BFC84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6F9-A77B-4727-B489-A38A81AF086C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AD00-0000-43C7-8D81-96B08BFC84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6F9-A77B-4727-B489-A38A81AF086C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AD00-0000-43C7-8D81-96B08BFC84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6F9-A77B-4727-B489-A38A81AF086C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AD00-0000-43C7-8D81-96B08BFC84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6F9-A77B-4727-B489-A38A81AF086C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AD00-0000-43C7-8D81-96B08BFC84E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6F9-A77B-4727-B489-A38A81AF086C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D1AD00-0000-43C7-8D81-96B08BFC84EC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5976F9-A77B-4727-B489-A38A81AF086C}" type="datetimeFigureOut">
              <a:rPr lang="hr-HR" smtClean="0"/>
              <a:t>3.11.2014.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D1AD00-0000-43C7-8D81-96B08BFC84EC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20141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SUSTAV ZAŠTITE OD POPLAVA GRADA ZAGREBA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509120"/>
            <a:ext cx="7854696" cy="1440160"/>
          </a:xfrm>
        </p:spPr>
        <p:txBody>
          <a:bodyPr/>
          <a:lstStyle/>
          <a:p>
            <a:r>
              <a:rPr lang="hr-HR" dirty="0" smtClean="0"/>
              <a:t>HRVATSKE VODE</a:t>
            </a:r>
          </a:p>
          <a:p>
            <a:r>
              <a:rPr lang="hr-HR" dirty="0" err="1" smtClean="0"/>
              <a:t>Vodnogospodarski</a:t>
            </a:r>
            <a:r>
              <a:rPr lang="hr-HR" dirty="0" smtClean="0"/>
              <a:t> odjel za gornju Savu</a:t>
            </a:r>
          </a:p>
          <a:p>
            <a:r>
              <a:rPr lang="hr-HR" smtClean="0"/>
              <a:t>listopad, </a:t>
            </a:r>
            <a:r>
              <a:rPr lang="hr-HR" dirty="0" smtClean="0"/>
              <a:t>2014.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653136"/>
            <a:ext cx="72007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6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36680"/>
          </a:xfrm>
        </p:spPr>
        <p:txBody>
          <a:bodyPr>
            <a:noAutofit/>
          </a:bodyPr>
          <a:lstStyle/>
          <a:p>
            <a:pPr marL="0" indent="0" algn="ctr"/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smtClean="0"/>
              <a:t>Analiza </a:t>
            </a:r>
            <a:r>
              <a:rPr lang="hr-HR" sz="2800" dirty="0"/>
              <a:t>stabilnosti </a:t>
            </a:r>
            <a:r>
              <a:rPr lang="pl-PL" sz="2800" dirty="0"/>
              <a:t>postoje</a:t>
            </a:r>
            <a:r>
              <a:rPr lang="hr-HR" sz="2800" dirty="0"/>
              <a:t>ć</a:t>
            </a:r>
            <a:r>
              <a:rPr lang="pl-PL" sz="2800" dirty="0" err="1"/>
              <a:t>ih</a:t>
            </a:r>
            <a:r>
              <a:rPr lang="pl-PL" sz="2800" dirty="0"/>
              <a:t> </a:t>
            </a:r>
            <a:r>
              <a:rPr lang="pl-PL" sz="2800" dirty="0" err="1"/>
              <a:t>savskih</a:t>
            </a:r>
            <a:r>
              <a:rPr lang="pl-PL" sz="2800" dirty="0"/>
              <a:t> </a:t>
            </a:r>
            <a:r>
              <a:rPr lang="pl-PL" sz="2800" dirty="0" err="1"/>
              <a:t>nasipa</a:t>
            </a:r>
            <a:r>
              <a:rPr lang="pl-PL" sz="2800" dirty="0"/>
              <a:t> u </a:t>
            </a:r>
            <a:r>
              <a:rPr lang="pl-PL" sz="2800" dirty="0" err="1"/>
              <a:t>svrhu</a:t>
            </a:r>
            <a:r>
              <a:rPr lang="pl-PL" sz="2800" dirty="0"/>
              <a:t> </a:t>
            </a:r>
            <a:r>
              <a:rPr lang="pl-PL" sz="2800" dirty="0" err="1"/>
              <a:t>definiranja</a:t>
            </a:r>
            <a:r>
              <a:rPr lang="pl-PL" sz="2800" dirty="0"/>
              <a:t> </a:t>
            </a:r>
            <a:r>
              <a:rPr lang="pl-PL" sz="2800" dirty="0" err="1"/>
              <a:t>njihove</a:t>
            </a:r>
            <a:r>
              <a:rPr lang="pl-PL" sz="2800" dirty="0"/>
              <a:t> </a:t>
            </a:r>
            <a:r>
              <a:rPr lang="pl-PL" sz="2800" dirty="0" err="1"/>
              <a:t>sigurnosti</a:t>
            </a:r>
            <a:endParaRPr lang="hr-HR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Polazeći od činjenice da je gradnja i rekonstrukcija postojećih nasipa izvođena 70-ih godina prošlog stoljeća provođena:</a:t>
            </a: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bez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odgovaraju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ć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geomehani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ke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kontrole ugra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đ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enih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materijala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vjerojatnost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tijelo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nasipa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ugra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đ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ivani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lokalni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materijali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iz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iskopa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(s povećanim udjelom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materijala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organskog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porijekla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što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može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rezultirati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pojavom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klizanja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slijeganjem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nasipa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na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nekim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mjestima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(na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pozicijama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starih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zatrpanih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rukavaca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meandara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Save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mogu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ć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a je i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pojava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slabo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nosivog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vrlo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sti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š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ljivog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temeljnog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tla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sredinom 2013. godine započeta je izrada elaborata „</a:t>
            </a:r>
            <a:r>
              <a:rPr lang="hr-HR" sz="2200" b="1" i="1" dirty="0" smtClean="0">
                <a:solidFill>
                  <a:schemeClr val="accent1">
                    <a:lumMod val="50000"/>
                  </a:schemeClr>
                </a:solidFill>
              </a:rPr>
              <a:t>Analiza </a:t>
            </a:r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</a:rPr>
              <a:t>stabilnosti </a:t>
            </a:r>
            <a:r>
              <a:rPr lang="pl-PL" sz="2200" b="1" i="1" dirty="0">
                <a:solidFill>
                  <a:schemeClr val="accent1">
                    <a:lumMod val="50000"/>
                  </a:schemeClr>
                </a:solidFill>
              </a:rPr>
              <a:t>postoje</a:t>
            </a:r>
            <a:r>
              <a:rPr lang="hr-HR" sz="2200" b="1" i="1" dirty="0">
                <a:solidFill>
                  <a:schemeClr val="accent1">
                    <a:lumMod val="50000"/>
                  </a:schemeClr>
                </a:solidFill>
              </a:rPr>
              <a:t>ć</a:t>
            </a:r>
            <a:r>
              <a:rPr lang="pl-PL" sz="2200" b="1" i="1" dirty="0" err="1">
                <a:solidFill>
                  <a:schemeClr val="accent1">
                    <a:lumMod val="50000"/>
                  </a:schemeClr>
                </a:solidFill>
              </a:rPr>
              <a:t>ih</a:t>
            </a:r>
            <a:r>
              <a:rPr lang="pl-PL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b="1" i="1" dirty="0" err="1">
                <a:solidFill>
                  <a:schemeClr val="accent1">
                    <a:lumMod val="50000"/>
                  </a:schemeClr>
                </a:solidFill>
              </a:rPr>
              <a:t>savskih</a:t>
            </a:r>
            <a:r>
              <a:rPr lang="pl-PL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b="1" i="1" dirty="0" err="1">
                <a:solidFill>
                  <a:schemeClr val="accent1">
                    <a:lumMod val="50000"/>
                  </a:schemeClr>
                </a:solidFill>
              </a:rPr>
              <a:t>nasipa</a:t>
            </a:r>
            <a:r>
              <a:rPr lang="pl-PL" sz="2200" b="1" i="1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pl-PL" sz="2200" b="1" i="1" dirty="0" err="1">
                <a:solidFill>
                  <a:schemeClr val="accent1">
                    <a:lumMod val="50000"/>
                  </a:schemeClr>
                </a:solidFill>
              </a:rPr>
              <a:t>svrhu</a:t>
            </a:r>
            <a:r>
              <a:rPr lang="pl-PL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b="1" i="1" dirty="0" err="1">
                <a:solidFill>
                  <a:schemeClr val="accent1">
                    <a:lumMod val="50000"/>
                  </a:schemeClr>
                </a:solidFill>
              </a:rPr>
              <a:t>definiranja</a:t>
            </a:r>
            <a:r>
              <a:rPr lang="pl-PL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b="1" i="1" dirty="0" err="1">
                <a:solidFill>
                  <a:schemeClr val="accent1">
                    <a:lumMod val="50000"/>
                  </a:schemeClr>
                </a:solidFill>
              </a:rPr>
              <a:t>njihove</a:t>
            </a:r>
            <a:r>
              <a:rPr lang="pl-PL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b="1" i="1" dirty="0" err="1" smtClean="0">
                <a:solidFill>
                  <a:schemeClr val="accent1">
                    <a:lumMod val="50000"/>
                  </a:schemeClr>
                </a:solidFill>
              </a:rPr>
              <a:t>sigurnosti</a:t>
            </a:r>
            <a:r>
              <a:rPr lang="pl-PL" sz="2200" b="1" i="1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  <a:endParaRPr lang="hr-HR" sz="2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36680"/>
          </a:xfrm>
        </p:spPr>
        <p:txBody>
          <a:bodyPr>
            <a:noAutofit/>
          </a:bodyPr>
          <a:lstStyle/>
          <a:p>
            <a:pPr marL="0" indent="0" algn="ctr"/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smtClean="0"/>
              <a:t>Analiza </a:t>
            </a:r>
            <a:r>
              <a:rPr lang="hr-HR" sz="2800" dirty="0"/>
              <a:t>stabilnosti </a:t>
            </a:r>
            <a:r>
              <a:rPr lang="pl-PL" sz="2800" dirty="0"/>
              <a:t>postoje</a:t>
            </a:r>
            <a:r>
              <a:rPr lang="hr-HR" sz="2800" dirty="0"/>
              <a:t>ć</a:t>
            </a:r>
            <a:r>
              <a:rPr lang="pl-PL" sz="2800" dirty="0" err="1"/>
              <a:t>ih</a:t>
            </a:r>
            <a:r>
              <a:rPr lang="pl-PL" sz="2800" dirty="0"/>
              <a:t> </a:t>
            </a:r>
            <a:r>
              <a:rPr lang="pl-PL" sz="2800" dirty="0" err="1"/>
              <a:t>savskih</a:t>
            </a:r>
            <a:r>
              <a:rPr lang="pl-PL" sz="2800" dirty="0"/>
              <a:t> </a:t>
            </a:r>
            <a:r>
              <a:rPr lang="pl-PL" sz="2800" dirty="0" err="1"/>
              <a:t>nasipa</a:t>
            </a:r>
            <a:r>
              <a:rPr lang="pl-PL" sz="2800" dirty="0"/>
              <a:t> u </a:t>
            </a:r>
            <a:r>
              <a:rPr lang="pl-PL" sz="2800" dirty="0" err="1"/>
              <a:t>svrhu</a:t>
            </a:r>
            <a:r>
              <a:rPr lang="pl-PL" sz="2800" dirty="0"/>
              <a:t> </a:t>
            </a:r>
            <a:r>
              <a:rPr lang="pl-PL" sz="2800" dirty="0" err="1"/>
              <a:t>definiranja</a:t>
            </a:r>
            <a:r>
              <a:rPr lang="pl-PL" sz="2800" dirty="0"/>
              <a:t> </a:t>
            </a:r>
            <a:r>
              <a:rPr lang="pl-PL" sz="2800" dirty="0" err="1"/>
              <a:t>njihove</a:t>
            </a:r>
            <a:r>
              <a:rPr lang="pl-PL" sz="2800" dirty="0"/>
              <a:t> </a:t>
            </a:r>
            <a:r>
              <a:rPr lang="pl-PL" sz="2800" dirty="0" err="1"/>
              <a:t>sigurnosti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71463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7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marL="0" indent="0" algn="ctr"/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smtClean="0"/>
              <a:t>Analiza </a:t>
            </a:r>
            <a:r>
              <a:rPr lang="hr-HR" sz="2800" dirty="0"/>
              <a:t>stabilnosti </a:t>
            </a:r>
            <a:r>
              <a:rPr lang="pl-PL" sz="2800" dirty="0"/>
              <a:t>postoje</a:t>
            </a:r>
            <a:r>
              <a:rPr lang="hr-HR" sz="2800" dirty="0"/>
              <a:t>ć</a:t>
            </a:r>
            <a:r>
              <a:rPr lang="pl-PL" sz="2800" dirty="0" err="1"/>
              <a:t>ih</a:t>
            </a:r>
            <a:r>
              <a:rPr lang="pl-PL" sz="2800" dirty="0"/>
              <a:t> </a:t>
            </a:r>
            <a:r>
              <a:rPr lang="pl-PL" sz="2800" dirty="0" err="1"/>
              <a:t>savskih</a:t>
            </a:r>
            <a:r>
              <a:rPr lang="pl-PL" sz="2800" dirty="0"/>
              <a:t> </a:t>
            </a:r>
            <a:r>
              <a:rPr lang="pl-PL" sz="2800" dirty="0" err="1"/>
              <a:t>nasipa</a:t>
            </a:r>
            <a:r>
              <a:rPr lang="pl-PL" sz="2800" dirty="0"/>
              <a:t> u </a:t>
            </a:r>
            <a:r>
              <a:rPr lang="pl-PL" sz="2800" dirty="0" err="1"/>
              <a:t>svrhu</a:t>
            </a:r>
            <a:r>
              <a:rPr lang="pl-PL" sz="2800" dirty="0"/>
              <a:t> </a:t>
            </a:r>
            <a:r>
              <a:rPr lang="pl-PL" sz="2800" dirty="0" err="1" smtClean="0"/>
              <a:t>definiranja</a:t>
            </a:r>
            <a:r>
              <a:rPr lang="pl-PL" sz="2800" dirty="0" smtClean="0"/>
              <a:t> </a:t>
            </a:r>
            <a:r>
              <a:rPr lang="pl-PL" sz="2800" dirty="0" err="1" smtClean="0"/>
              <a:t>njihove</a:t>
            </a:r>
            <a:r>
              <a:rPr lang="pl-PL" sz="2800" dirty="0" smtClean="0"/>
              <a:t> </a:t>
            </a:r>
            <a:r>
              <a:rPr lang="pl-PL" sz="2800" dirty="0" err="1"/>
              <a:t>sigurnosti</a:t>
            </a:r>
            <a:endParaRPr lang="hr-HR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Dionice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nasipa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podjeljene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tzv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. „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osjetljivije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dionice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– pet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lokacija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ukupne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dužine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8 km, na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kojima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uočena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jača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procjeđivanja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kod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pojave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velikih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voda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Savi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i za koje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provedeni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detaljni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istražni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radovi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načinjena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detaljna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kategorizacija</a:t>
            </a:r>
            <a:endParaRPr lang="pl-PL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stale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dionice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ukupne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dužine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55 km, za koje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su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provedeni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istražni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radovi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manjem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accent1">
                    <a:lumMod val="50000"/>
                  </a:schemeClr>
                </a:solidFill>
              </a:rPr>
              <a:t>obimu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načinjena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pl-PL" sz="2200" dirty="0" smtClean="0">
                <a:solidFill>
                  <a:schemeClr val="accent1">
                    <a:lumMod val="50000"/>
                  </a:schemeClr>
                </a:solidFill>
              </a:rPr>
              <a:t>preliminarna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kategorizacija</a:t>
            </a:r>
            <a:endParaRPr lang="pl-PL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2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9" y="4653136"/>
            <a:ext cx="7920880" cy="188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9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Analiza stabilnosti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postoje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ć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ih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savskih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nasipa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svrhu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definiranja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njihove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sigurnosti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67464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Prikaz stanja nasipa u detaljnoj kategorizaciji</a:t>
            </a:r>
            <a:r>
              <a:rPr lang="hr-HR" sz="2400" dirty="0" smtClean="0"/>
              <a:t>: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altLang="sr-Latn-RS" sz="2200" b="1" dirty="0" smtClean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Izvrsno</a:t>
            </a:r>
          </a:p>
          <a:p>
            <a:pPr marL="0" indent="0">
              <a:buNone/>
            </a:pPr>
            <a:r>
              <a:rPr lang="hr-HR" altLang="sr-Latn-RS" sz="2200" b="1" dirty="0" smtClean="0">
                <a:solidFill>
                  <a:srgbClr val="92D050"/>
                </a:solidFill>
                <a:latin typeface="Calibri" pitchFamily="34" charset="0"/>
                <a:ea typeface="ＭＳ Ｐゴシック" pitchFamily="34" charset="-128"/>
              </a:rPr>
              <a:t>Vrlo dobro</a:t>
            </a:r>
          </a:p>
          <a:p>
            <a:pPr marL="0" indent="0">
              <a:buNone/>
            </a:pPr>
            <a:r>
              <a:rPr lang="hr-HR" altLang="sr-Latn-RS" sz="2200" b="1" dirty="0" smtClean="0">
                <a:solidFill>
                  <a:srgbClr val="FFFF00"/>
                </a:solidFill>
                <a:latin typeface="Calibri" pitchFamily="34" charset="0"/>
                <a:ea typeface="ＭＳ Ｐゴシック" pitchFamily="34" charset="-128"/>
              </a:rPr>
              <a:t>Dobro</a:t>
            </a:r>
          </a:p>
          <a:p>
            <a:pPr marL="0" indent="0">
              <a:buNone/>
            </a:pPr>
            <a:r>
              <a:rPr lang="hr-HR" altLang="sr-Latn-RS" sz="2200" b="1" dirty="0" smtClean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</a:rPr>
              <a:t>Prihvatljivo</a:t>
            </a:r>
            <a:endParaRPr lang="hr-HR" altLang="sr-Latn-RS" sz="2200" b="1" dirty="0">
              <a:solidFill>
                <a:schemeClr val="tx2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hr-HR" altLang="sr-Latn-RS" sz="2200" b="1" dirty="0" smtClean="0">
                <a:solidFill>
                  <a:srgbClr val="E46C0A"/>
                </a:solidFill>
                <a:latin typeface="Calibri" pitchFamily="34" charset="0"/>
                <a:ea typeface="ＭＳ Ｐゴシック" pitchFamily="34" charset="-128"/>
              </a:rPr>
              <a:t>Loše</a:t>
            </a:r>
            <a:endParaRPr lang="hr-HR" altLang="sr-Latn-RS" sz="2200" b="1" dirty="0">
              <a:solidFill>
                <a:schemeClr val="tx2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hr-HR" altLang="sr-Latn-RS" sz="2200" b="1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Nezadovoljavajuće</a:t>
            </a:r>
            <a:endParaRPr lang="hr-HR" sz="22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1"/>
            <a:ext cx="562696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1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Analiza stabilnosti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postoje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ć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ih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savskih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nasipa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svrhu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definiranja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njihove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sigurnosti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674640" cy="4434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Prikaz stanja nasipa u preliminarnoj kategorizaciji</a:t>
            </a:r>
            <a:r>
              <a:rPr lang="hr-HR" sz="2400" dirty="0" smtClean="0"/>
              <a:t>: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2400" dirty="0" smtClean="0">
                <a:solidFill>
                  <a:srgbClr val="33CC33"/>
                </a:solidFill>
              </a:rPr>
              <a:t>zadovoljavajuće stanje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rgbClr val="FFC000"/>
                </a:solidFill>
              </a:rPr>
              <a:t>nezadovoljavajuće stanje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rgbClr val="FF0000"/>
                </a:solidFill>
              </a:rPr>
              <a:t>neprihvatljivo stanje</a:t>
            </a:r>
            <a:endParaRPr lang="hr-HR" sz="2400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557284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99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Analiza stabilnosti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postoje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ć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ih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1">
                    <a:lumMod val="50000"/>
                  </a:schemeClr>
                </a:solidFill>
              </a:rPr>
              <a:t>savskih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nasipa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svrhu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definiranja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njihove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accent1">
                    <a:lumMod val="50000"/>
                  </a:schemeClr>
                </a:solidFill>
              </a:rPr>
              <a:t>sigurnosti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Provedenom Analizom stabilnosti: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dobiveni su značajni podaci o stanju i strukturi nasipa- ustrojavanje baze podataka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date su smjernice za planiranje održavanja i/ili sanacije nasipa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ani su naputci za daljnje praćenje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stanja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nasipa</a:t>
            </a:r>
          </a:p>
          <a:p>
            <a:pPr marL="0" indent="0">
              <a:buNone/>
            </a:pPr>
            <a:endParaRPr lang="hr-H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Zaključak Analize: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da su nasipi na području grada Zagreba glede stabilnosti u zadovoljavajućem stanju, uz potrebu stalnog praćenja stanja nasipa</a:t>
            </a:r>
          </a:p>
          <a:p>
            <a:pPr marL="0" indent="0">
              <a:buNone/>
            </a:pPr>
            <a:endParaRPr lang="hr-H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86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Sustav zaštite od poplave na bujičnim vodotocima obronaka Medvednice 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Sustav zaštite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od poplava na bujičnim vodotocima temelji se na principu zadržavanja velikih vodnih valova nastalih na pojedinim slivovima putem odgovarajućih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zaštitnih vodnih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građevina tzv.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retencija</a:t>
            </a: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chemeClr val="accent1">
                    <a:lumMod val="50000"/>
                  </a:schemeClr>
                </a:solidFill>
              </a:rPr>
              <a:t>Na području </a:t>
            </a: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grada </a:t>
            </a:r>
            <a:r>
              <a:rPr lang="hr-HR" altLang="sr-Latn-RS" sz="2200" dirty="0">
                <a:solidFill>
                  <a:schemeClr val="accent1">
                    <a:lumMod val="50000"/>
                  </a:schemeClr>
                </a:solidFill>
              </a:rPr>
              <a:t>Zagreba do sada je izgrađeno 19 retencija ukupnog </a:t>
            </a: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volumena </a:t>
            </a:r>
            <a:r>
              <a:rPr lang="hr-HR" altLang="sr-Latn-RS" sz="2200" dirty="0" err="1" smtClean="0">
                <a:solidFill>
                  <a:schemeClr val="accent1">
                    <a:lumMod val="50000"/>
                  </a:schemeClr>
                </a:solidFill>
              </a:rPr>
              <a:t>retencijskog</a:t>
            </a: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 prostora od 2,229.550 </a:t>
            </a:r>
            <a:r>
              <a:rPr lang="hr-HR" altLang="sr-Latn-RS" sz="22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hr-HR" altLang="sr-Latn-RS" sz="2200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hr-HR" altLang="sr-Latn-R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r-HR" altLang="sr-Latn-RS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altLang="sr-Latn-RS" sz="2200" dirty="0">
                <a:solidFill>
                  <a:schemeClr val="accent1">
                    <a:lumMod val="50000"/>
                  </a:schemeClr>
                </a:solidFill>
              </a:rPr>
              <a:t>Sve do sada izgrađene retencije nalaze se na području južnih i jugoistočnih obronaka Medvednice i to uglavnom na području tzv. </a:t>
            </a: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zagrebačke </a:t>
            </a:r>
            <a:r>
              <a:rPr lang="hr-HR" altLang="sr-Latn-RS" sz="2200" dirty="0">
                <a:solidFill>
                  <a:schemeClr val="accent1">
                    <a:lumMod val="50000"/>
                  </a:schemeClr>
                </a:solidFill>
              </a:rPr>
              <a:t>terase, koja se nalazi između brdskog i nizinskog dijela sliva.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79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zmarkovic\AppData\Local\Microsoft\Windows\Temporary Internet Files\Content.Outlook\5SJYWPZY\Karta-retencij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Sustav zaštite od poplave na bujičnim vodotocima obronaka Medvednice </a:t>
            </a:r>
            <a:endParaRPr lang="hr-HR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1512168"/>
          </a:xfrm>
        </p:spPr>
        <p:txBody>
          <a:bodyPr/>
          <a:lstStyle/>
          <a:p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Retencija </a:t>
            </a: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</a:rPr>
              <a:t>Jazbina</a:t>
            </a:r>
            <a:endParaRPr lang="hr-HR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volumen retencije 	</a:t>
            </a: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</a:rPr>
              <a:t>481 300 </a:t>
            </a:r>
            <a:r>
              <a:rPr lang="hr-HR" altLang="sr-Latn-RS" sz="1800" dirty="0">
                <a:solidFill>
                  <a:schemeClr val="accent1">
                    <a:lumMod val="50000"/>
                  </a:schemeClr>
                </a:solidFill>
              </a:rPr>
              <a:t>m3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dužina brane u kruni	</a:t>
            </a: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</a:rPr>
              <a:t>615,0 </a:t>
            </a: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visina brane		</a:t>
            </a: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</a:rPr>
              <a:t>16,3 </a:t>
            </a: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m	</a:t>
            </a:r>
          </a:p>
          <a:p>
            <a:endParaRPr lang="hr-HR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1713259"/>
          </a:xfrm>
        </p:spPr>
        <p:txBody>
          <a:bodyPr>
            <a:normAutofit/>
          </a:bodyPr>
          <a:lstStyle/>
          <a:p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Retencija </a:t>
            </a:r>
            <a:r>
              <a:rPr lang="hr-HR" sz="1800" dirty="0" err="1" smtClean="0">
                <a:solidFill>
                  <a:schemeClr val="accent1">
                    <a:lumMod val="50000"/>
                  </a:schemeClr>
                </a:solidFill>
              </a:rPr>
              <a:t>Trnava</a:t>
            </a:r>
            <a:endParaRPr lang="hr-HR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volumen retencije 	</a:t>
            </a: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</a:rPr>
              <a:t>135 000 </a:t>
            </a:r>
            <a:r>
              <a:rPr lang="hr-HR" altLang="sr-Latn-RS" sz="1800" dirty="0">
                <a:solidFill>
                  <a:schemeClr val="accent1">
                    <a:lumMod val="50000"/>
                  </a:schemeClr>
                </a:solidFill>
              </a:rPr>
              <a:t>m3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dužina brane u kruni	</a:t>
            </a: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</a:rPr>
              <a:t>78,53 </a:t>
            </a: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visina brane		</a:t>
            </a: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</a:rPr>
              <a:t>12,5 </a:t>
            </a: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57200" y="3645024"/>
            <a:ext cx="4040188" cy="271529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3645024"/>
            <a:ext cx="4041775" cy="271529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6149" name="Picture 5" descr="C:\Users\zmarkovic\Desktop\RETENCIJE\Baza podsljemenskih retencija 2012\JAZBINA\Pics\ABrana nizvod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4700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zmarkovic\Desktop\RETENCIJE\Baza podsljemenskih retencija 2012\TRNAVA\Pics\Preljev sa brzotok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700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/>
              <a:t>Sustav zaštite od poplave na bujičnim vodotocima obronaka Medvednice </a:t>
            </a:r>
            <a:endParaRPr lang="hr-H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1501744"/>
          </a:xfrm>
        </p:spPr>
        <p:txBody>
          <a:bodyPr/>
          <a:lstStyle/>
          <a:p>
            <a:endParaRPr lang="hr-HR" sz="2000" dirty="0" smtClean="0"/>
          </a:p>
          <a:p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Retencija Čokot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volumen retencije 	208 000 </a:t>
            </a:r>
            <a:r>
              <a:rPr lang="hr-HR" altLang="sr-Latn-RS" sz="1800" dirty="0" smtClean="0">
                <a:solidFill>
                  <a:schemeClr val="accent1">
                    <a:lumMod val="50000"/>
                  </a:schemeClr>
                </a:solidFill>
              </a:rPr>
              <a:t>m3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accent1">
                    <a:lumMod val="50000"/>
                  </a:schemeClr>
                </a:solidFill>
              </a:rPr>
              <a:t>dužina </a:t>
            </a: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brane u kruni	120,36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accent1">
                    <a:lumMod val="50000"/>
                  </a:schemeClr>
                </a:solidFill>
              </a:rPr>
              <a:t>visina brane		26,0 m	</a:t>
            </a:r>
          </a:p>
          <a:p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72001" y="1859757"/>
            <a:ext cx="4114800" cy="1569243"/>
          </a:xfrm>
        </p:spPr>
        <p:txBody>
          <a:bodyPr>
            <a:normAutofit fontScale="47500" lnSpcReduction="20000"/>
          </a:bodyPr>
          <a:lstStyle/>
          <a:p>
            <a:r>
              <a:rPr lang="hr-HR" sz="3800" dirty="0">
                <a:solidFill>
                  <a:schemeClr val="accent1">
                    <a:lumMod val="50000"/>
                  </a:schemeClr>
                </a:solidFill>
              </a:rPr>
              <a:t>Retencija </a:t>
            </a:r>
            <a:r>
              <a:rPr lang="hr-HR" sz="3800" dirty="0" smtClean="0">
                <a:solidFill>
                  <a:schemeClr val="accent1">
                    <a:lumMod val="50000"/>
                  </a:schemeClr>
                </a:solidFill>
              </a:rPr>
              <a:t>Lagvić</a:t>
            </a:r>
            <a:endParaRPr lang="hr-HR" sz="3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800" dirty="0">
                <a:solidFill>
                  <a:schemeClr val="accent1">
                    <a:lumMod val="50000"/>
                  </a:schemeClr>
                </a:solidFill>
              </a:rPr>
              <a:t>volumen retencije 	</a:t>
            </a:r>
            <a:r>
              <a:rPr lang="hr-HR" sz="3800" dirty="0" smtClean="0">
                <a:solidFill>
                  <a:schemeClr val="accent1">
                    <a:lumMod val="50000"/>
                  </a:schemeClr>
                </a:solidFill>
              </a:rPr>
              <a:t>127 </a:t>
            </a:r>
            <a:r>
              <a:rPr lang="hr-HR" sz="3800" dirty="0">
                <a:solidFill>
                  <a:schemeClr val="accent1">
                    <a:lumMod val="50000"/>
                  </a:schemeClr>
                </a:solidFill>
              </a:rPr>
              <a:t>000 </a:t>
            </a:r>
            <a:r>
              <a:rPr lang="hr-HR" altLang="sr-Latn-RS" sz="3800" dirty="0">
                <a:solidFill>
                  <a:schemeClr val="accent1">
                    <a:lumMod val="50000"/>
                  </a:schemeClr>
                </a:solidFill>
              </a:rPr>
              <a:t>m3</a:t>
            </a:r>
            <a:endParaRPr lang="hr-HR" sz="3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800" dirty="0">
                <a:solidFill>
                  <a:schemeClr val="accent1">
                    <a:lumMod val="50000"/>
                  </a:schemeClr>
                </a:solidFill>
              </a:rPr>
              <a:t>dužina brane u kruni	</a:t>
            </a:r>
            <a:r>
              <a:rPr lang="hr-HR" sz="3800" dirty="0" smtClean="0">
                <a:solidFill>
                  <a:schemeClr val="accent1">
                    <a:lumMod val="50000"/>
                  </a:schemeClr>
                </a:solidFill>
              </a:rPr>
              <a:t>120,40 </a:t>
            </a:r>
            <a:r>
              <a:rPr lang="hr-HR" sz="3800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800" dirty="0">
                <a:solidFill>
                  <a:schemeClr val="accent1">
                    <a:lumMod val="50000"/>
                  </a:schemeClr>
                </a:solidFill>
              </a:rPr>
              <a:t>visina brane		</a:t>
            </a:r>
            <a:r>
              <a:rPr lang="hr-HR" sz="3800" dirty="0" smtClean="0">
                <a:solidFill>
                  <a:schemeClr val="accent1">
                    <a:lumMod val="50000"/>
                  </a:schemeClr>
                </a:solidFill>
              </a:rPr>
              <a:t>27,6 </a:t>
            </a:r>
            <a:r>
              <a:rPr lang="hr-HR" sz="3800" dirty="0">
                <a:solidFill>
                  <a:schemeClr val="accent1">
                    <a:lumMod val="50000"/>
                  </a:schemeClr>
                </a:solidFill>
              </a:rPr>
              <a:t>m	</a:t>
            </a:r>
          </a:p>
          <a:p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39344" y="3535789"/>
            <a:ext cx="4041775" cy="285931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170" name="Picture 2" descr="C:\Users\zmarkovic\Desktop\RETENCIJE\Baza podsljemenskih retencija 2012\ČOKOT\Pics\Retencij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1008"/>
            <a:ext cx="40401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markovic\Desktop\RETENCIJE\Baza podsljemenskih retencija 2012\LAGVIĆ\Pics\Brana nizvod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8028"/>
            <a:ext cx="4176464" cy="286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Sustav zaštite od poplava Zagreba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Postojeće uređenje rijeke Save na području Grada Zagreba temelji se na verificiranim i prihvaćenim rješenjima od prije 40-tak godina: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„Obrana od poplava srednjeg </a:t>
            </a:r>
            <a:r>
              <a:rPr lang="hr-HR" dirty="0" err="1">
                <a:solidFill>
                  <a:schemeClr val="accent1">
                    <a:lumMod val="50000"/>
                  </a:schemeClr>
                </a:solidFill>
              </a:rPr>
              <a:t>Posavlja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“ – 1969. god.,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„Vodoprivredna osnova Grada Zagreba“–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1982.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god. </a:t>
            </a:r>
          </a:p>
          <a:p>
            <a:pPr marL="0" indent="0">
              <a:buNone/>
            </a:pP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Sustav zaštite od poplava područja grada Zagreba možemo podijeliti na dvije cjeline: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sustav zaštite od velikih voda rijeke Save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sustav zaštite od poplave na bujičnim vodotocima obronaka Medvednice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39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Sustav zaštite od poplave na bujičnim vodotocima obronaka Medvednice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Redovito se provode godišnja tehnička promatranja (</a:t>
            </a:r>
            <a:r>
              <a:rPr lang="hr-HR" sz="2000" dirty="0" err="1" smtClean="0">
                <a:solidFill>
                  <a:schemeClr val="accent1">
                    <a:lumMod val="50000"/>
                  </a:schemeClr>
                </a:solidFill>
              </a:rPr>
              <a:t>monitoring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) brana, </a:t>
            </a:r>
            <a:r>
              <a:rPr lang="hr-HR" sz="2000" dirty="0" err="1" smtClean="0">
                <a:solidFill>
                  <a:schemeClr val="accent1">
                    <a:lumMod val="50000"/>
                  </a:schemeClr>
                </a:solidFill>
              </a:rPr>
              <a:t>pribranskih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 građevina i </a:t>
            </a:r>
            <a:r>
              <a:rPr lang="hr-HR" sz="2000" dirty="0" err="1" smtClean="0">
                <a:solidFill>
                  <a:schemeClr val="accent1">
                    <a:lumMod val="50000"/>
                  </a:schemeClr>
                </a:solidFill>
              </a:rPr>
              <a:t>retencijskog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 područja: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izualni pregledi i ocjena stanja prema kontrolnim listama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eodetska mjerenja pomaka (horizontalnih i vertikalnih)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mjerenja razina vode u </a:t>
            </a:r>
            <a:r>
              <a:rPr lang="hr-HR" sz="2000" dirty="0" err="1" smtClean="0">
                <a:solidFill>
                  <a:schemeClr val="accent1">
                    <a:lumMod val="50000"/>
                  </a:schemeClr>
                </a:solidFill>
              </a:rPr>
              <a:t>piezometrima</a:t>
            </a:r>
            <a:endParaRPr lang="hr-H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preporuke za održavanje sa troškovnikom radova</a:t>
            </a:r>
          </a:p>
          <a:p>
            <a:pPr marL="0" indent="0">
              <a:buNone/>
            </a:pPr>
            <a:endParaRPr lang="hr-H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Redovito se provode radovi godišnjeg održavanja brana i </a:t>
            </a:r>
            <a:r>
              <a:rPr lang="hr-HR" sz="2000" dirty="0" err="1" smtClean="0">
                <a:solidFill>
                  <a:schemeClr val="accent1">
                    <a:lumMod val="50000"/>
                  </a:schemeClr>
                </a:solidFill>
              </a:rPr>
              <a:t>retencijskog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 prostora (košnja, uklanjanje nanosa i sl., manje sanacije)</a:t>
            </a:r>
          </a:p>
          <a:p>
            <a:pPr marL="0" indent="0">
              <a:buNone/>
            </a:pPr>
            <a:endParaRPr lang="hr-H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Obzirom na starost pojedinih retencija (potrebna sanacija betonskih građevina i opreme) pokrenuti su i postupci investicijskog održavanja </a:t>
            </a:r>
          </a:p>
          <a:p>
            <a:pPr marL="0" indent="0">
              <a:buNone/>
            </a:pP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Sustav zaštite od poplave na bujičnim vodotocima obronaka Medvednice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Planovi za naredno razdoblje:</a:t>
            </a:r>
          </a:p>
          <a:p>
            <a:pPr marL="0" indent="0">
              <a:buNone/>
            </a:pPr>
            <a:endParaRPr lang="hr-H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uspostava sustava za automatsko prikupljanje i obradu hidroloških podataka potrebnih za upravljanje retencijama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azvoj i implementacija sustava aktivnog upravljanja retencijama prilikom </a:t>
            </a:r>
            <a:r>
              <a:rPr lang="hr-HR" sz="2200" dirty="0" err="1" smtClean="0">
                <a:solidFill>
                  <a:schemeClr val="accent1">
                    <a:lumMod val="50000"/>
                  </a:schemeClr>
                </a:solidFill>
              </a:rPr>
              <a:t>velikovodnih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 događaja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nastavak gradnje retencija predviđenih „Vodoprivrednom osnovom Grada Zagreba”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hr-H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11560" y="1340768"/>
            <a:ext cx="2209800" cy="2803241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accent1">
                    <a:lumMod val="50000"/>
                  </a:schemeClr>
                </a:solidFill>
              </a:rPr>
              <a:t>Hvala na pažnji !</a:t>
            </a:r>
            <a:endParaRPr lang="hr-HR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Users\zmarkovic\Desktop\HRVOJE\IMG_18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r="98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accent1">
                    <a:lumMod val="50000"/>
                  </a:schemeClr>
                </a:solidFill>
              </a:rPr>
              <a:t>Sustav zaštite od poplava Zagreba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3754760" cy="493632"/>
          </a:xfrm>
        </p:spPr>
        <p:txBody>
          <a:bodyPr/>
          <a:lstStyle/>
          <a:p>
            <a:endParaRPr lang="hr-HR" sz="20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849163"/>
          </a:xfrm>
        </p:spPr>
        <p:txBody>
          <a:bodyPr>
            <a:normAutofit/>
          </a:bodyPr>
          <a:lstStyle/>
          <a:p>
            <a:r>
              <a:rPr lang="hr-HR" sz="1800" b="0" dirty="0">
                <a:solidFill>
                  <a:schemeClr val="accent1">
                    <a:lumMod val="50000"/>
                  </a:schemeClr>
                </a:solidFill>
              </a:rPr>
              <a:t>Sustav obrane od poplava srednjeg </a:t>
            </a:r>
            <a:r>
              <a:rPr lang="hr-HR" sz="1800" b="0" dirty="0" err="1">
                <a:solidFill>
                  <a:schemeClr val="accent1">
                    <a:lumMod val="50000"/>
                  </a:schemeClr>
                </a:solidFill>
              </a:rPr>
              <a:t>Posavlja</a:t>
            </a:r>
            <a:endParaRPr lang="hr-HR" sz="18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348880"/>
            <a:ext cx="78488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8460432" y="5949280"/>
            <a:ext cx="226368" cy="411040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99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/>
              <a:t>Sustav zaštite od </a:t>
            </a:r>
            <a:r>
              <a:rPr lang="hr-HR" sz="4000" dirty="0" smtClean="0"/>
              <a:t>velikih voda rijeke Save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Rijeku Savu kroz Zagreb karakterizira izrazita </a:t>
            </a:r>
            <a:r>
              <a:rPr lang="hr-HR" sz="2200" dirty="0" err="1">
                <a:solidFill>
                  <a:schemeClr val="accent1">
                    <a:lumMod val="50000"/>
                  </a:schemeClr>
                </a:solidFill>
              </a:rPr>
              <a:t>bujičnost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protoci u rasponu od manje od 50 m</a:t>
            </a:r>
            <a:r>
              <a:rPr lang="hr-HR" sz="2200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/s do više od 3.000 m</a:t>
            </a:r>
            <a:r>
              <a:rPr lang="hr-HR" sz="2200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/s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vodostaji u rasponu od oko 8,5 m.</a:t>
            </a:r>
          </a:p>
          <a:p>
            <a:pPr marL="0" indent="0">
              <a:buNone/>
            </a:pPr>
            <a:endParaRPr lang="hr-H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Sustav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zaštite područja grada Zagreba od velikih voda rijeke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Save  čine:</a:t>
            </a: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obostrani zaštitni nasipi, dužine 63 km,</a:t>
            </a: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 err="1" smtClean="0">
                <a:solidFill>
                  <a:schemeClr val="accent1">
                    <a:lumMod val="50000"/>
                  </a:schemeClr>
                </a:solidFill>
              </a:rPr>
              <a:t>oteretni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 kanal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Sava –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Odra, kojim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se rasterećuje dio velikih voda rijeke Save na poziciji preljeva Jankomir i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odvodi dio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vodnog vala u </a:t>
            </a:r>
            <a:r>
              <a:rPr lang="hr-HR" sz="2200" dirty="0" err="1">
                <a:solidFill>
                  <a:schemeClr val="accent1">
                    <a:lumMod val="50000"/>
                  </a:schemeClr>
                </a:solidFill>
              </a:rPr>
              <a:t>retencijski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 prostor Odranskog polja </a:t>
            </a:r>
            <a:endParaRPr lang="hr-H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hr-HR" sz="2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/>
              <a:t>Sustav zaštite od </a:t>
            </a:r>
            <a:r>
              <a:rPr lang="hr-HR" sz="4000" dirty="0" smtClean="0"/>
              <a:t>velikih voda rijeke Save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marL="0" indent="0">
              <a:buNone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Poprečni presjek rijeke Save čine: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obostrani nasipi položeni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na razmaku od 300 metara, </a:t>
            </a:r>
            <a:endParaRPr lang="hr-H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lijeva </a:t>
            </a:r>
            <a:r>
              <a:rPr lang="hr-HR" sz="2200" dirty="0" err="1" smtClean="0">
                <a:solidFill>
                  <a:schemeClr val="accent1">
                    <a:lumMod val="50000"/>
                  </a:schemeClr>
                </a:solidFill>
              </a:rPr>
              <a:t>inundacija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širine </a:t>
            </a:r>
            <a:r>
              <a:rPr lang="hr-HR" sz="2200" dirty="0" err="1" smtClean="0">
                <a:solidFill>
                  <a:schemeClr val="accent1">
                    <a:lumMod val="50000"/>
                  </a:schemeClr>
                </a:solidFill>
              </a:rPr>
              <a:t>cca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 80 metara,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desna </a:t>
            </a:r>
            <a:r>
              <a:rPr lang="hr-HR" sz="2200" dirty="0" err="1" smtClean="0">
                <a:solidFill>
                  <a:schemeClr val="accent1">
                    <a:lumMod val="50000"/>
                  </a:schemeClr>
                </a:solidFill>
              </a:rPr>
              <a:t>inundacija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širine </a:t>
            </a:r>
            <a:r>
              <a:rPr lang="hr-HR" sz="2200" dirty="0" err="1" smtClean="0">
                <a:solidFill>
                  <a:schemeClr val="accent1">
                    <a:lumMod val="50000"/>
                  </a:schemeClr>
                </a:solidFill>
              </a:rPr>
              <a:t>cca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 110 metara,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korito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za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srednje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vode širine </a:t>
            </a:r>
            <a:r>
              <a:rPr lang="hr-HR" sz="2200" dirty="0" err="1" smtClean="0">
                <a:solidFill>
                  <a:schemeClr val="accent1">
                    <a:lumMod val="50000"/>
                  </a:schemeClr>
                </a:solidFill>
              </a:rPr>
              <a:t>cca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 110 metara,</a:t>
            </a:r>
          </a:p>
          <a:p>
            <a:pPr marL="0" indent="0">
              <a:buNone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Kruna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nasipa nadvisuje kotu 1000 godišnje velike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vode (3270 m</a:t>
            </a:r>
            <a:r>
              <a:rPr lang="hr-HR" sz="2200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/s)</a:t>
            </a:r>
            <a:r>
              <a:rPr lang="hr-HR" sz="2400" dirty="0" smtClean="0"/>
              <a:t>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za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1 metar</a:t>
            </a:r>
          </a:p>
          <a:p>
            <a:pPr marL="0" indent="0">
              <a:buNone/>
            </a:pP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zmarkovic\AppData\Local\Microsoft\Windows\Temporary Internet Files\Content.Outlook\5SJYWPZY\SavskiProfili_K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44000" cy="23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/>
              <a:t>Sustav zaštite od </a:t>
            </a:r>
            <a:r>
              <a:rPr lang="hr-HR" sz="4000" dirty="0" smtClean="0"/>
              <a:t>velikih voda rijeke Save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 err="1" smtClean="0">
                <a:solidFill>
                  <a:schemeClr val="accent1">
                    <a:lumMod val="50000"/>
                  </a:schemeClr>
                </a:solidFill>
              </a:rPr>
              <a:t>Oteretni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kanal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Sava- Odra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(OK Odra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izgrađen u dužini 32 km i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odvodi dio velikih voda rijeke Save u </a:t>
            </a:r>
            <a:r>
              <a:rPr lang="hr-HR" sz="2200" dirty="0" err="1">
                <a:solidFill>
                  <a:schemeClr val="accent1">
                    <a:lumMod val="50000"/>
                  </a:schemeClr>
                </a:solidFill>
              </a:rPr>
              <a:t>retencijski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 prostor Odranskog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polja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 započinje preljevom dužine </a:t>
            </a:r>
            <a:r>
              <a:rPr lang="hr-HR" sz="2200" dirty="0" err="1" smtClean="0">
                <a:solidFill>
                  <a:schemeClr val="accent1">
                    <a:lumMod val="50000"/>
                  </a:schemeClr>
                </a:solidFill>
              </a:rPr>
              <a:t>cca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 1 km u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desnom savskom nasipu kod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Jankomira (Lučkog),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uzvodno od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Zagreba</a:t>
            </a:r>
          </a:p>
          <a:p>
            <a:pPr marL="0" indent="0">
              <a:buNone/>
            </a:pP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4864"/>
            <a:ext cx="4038600" cy="344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3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/>
              <a:t>Sustav zaštite od </a:t>
            </a:r>
            <a:r>
              <a:rPr lang="hr-HR" sz="4000" dirty="0" smtClean="0"/>
              <a:t>velikih voda rijeke Save</a:t>
            </a:r>
            <a:endParaRPr lang="hr-HR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5821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aktiviranje preljeva počinje kod protoke Save od približno 1900 m³/s (projektirano 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rješenje)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accent1">
                    <a:lumMod val="50000"/>
                  </a:schemeClr>
                </a:solidFill>
              </a:rPr>
              <a:t>pri </a:t>
            </a:r>
            <a:r>
              <a:rPr lang="hr-HR" altLang="sr-Latn-RS" sz="2000" dirty="0">
                <a:solidFill>
                  <a:schemeClr val="accent1">
                    <a:lumMod val="50000"/>
                  </a:schemeClr>
                </a:solidFill>
              </a:rPr>
              <a:t>pojavi </a:t>
            </a:r>
            <a:r>
              <a:rPr lang="hr-HR" altLang="sr-Latn-RS" sz="2000" dirty="0" smtClean="0">
                <a:solidFill>
                  <a:schemeClr val="accent1">
                    <a:lumMod val="50000"/>
                  </a:schemeClr>
                </a:solidFill>
              </a:rPr>
              <a:t>100 god. protoke </a:t>
            </a:r>
            <a:r>
              <a:rPr lang="hr-HR" altLang="sr-Latn-RS" sz="2000" dirty="0">
                <a:solidFill>
                  <a:schemeClr val="accent1">
                    <a:lumMod val="50000"/>
                  </a:schemeClr>
                </a:solidFill>
              </a:rPr>
              <a:t>Save od </a:t>
            </a:r>
            <a:r>
              <a:rPr lang="hr-HR" altLang="sr-Latn-RS" sz="2000" dirty="0" smtClean="0">
                <a:solidFill>
                  <a:schemeClr val="accent1">
                    <a:lumMod val="50000"/>
                  </a:schemeClr>
                </a:solidFill>
              </a:rPr>
              <a:t>3650 </a:t>
            </a:r>
            <a:r>
              <a:rPr lang="hr-HR" altLang="sr-Latn-RS" sz="2000" dirty="0">
                <a:solidFill>
                  <a:schemeClr val="accent1">
                    <a:lumMod val="50000"/>
                  </a:schemeClr>
                </a:solidFill>
              </a:rPr>
              <a:t>m³/s kanalom se oterećuje 1000 </a:t>
            </a:r>
            <a:r>
              <a:rPr lang="hr-HR" altLang="sr-Latn-RS" sz="2000" dirty="0" smtClean="0">
                <a:solidFill>
                  <a:schemeClr val="accent1">
                    <a:lumMod val="50000"/>
                  </a:schemeClr>
                </a:solidFill>
              </a:rPr>
              <a:t>m³/s- nizvodno </a:t>
            </a:r>
            <a:r>
              <a:rPr lang="hr-HR" altLang="sr-Latn-RS" sz="2000" dirty="0">
                <a:solidFill>
                  <a:schemeClr val="accent1">
                    <a:lumMod val="50000"/>
                  </a:schemeClr>
                </a:solidFill>
              </a:rPr>
              <a:t>od preljeva Savom tada protječe 2650 </a:t>
            </a:r>
            <a:r>
              <a:rPr lang="hr-HR" altLang="sr-Latn-RS" sz="2000" dirty="0" smtClean="0">
                <a:solidFill>
                  <a:schemeClr val="accent1">
                    <a:lumMod val="50000"/>
                  </a:schemeClr>
                </a:solidFill>
              </a:rPr>
              <a:t>m³/s,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altLang="sr-Latn-RS" sz="2000" dirty="0" smtClean="0">
                <a:solidFill>
                  <a:schemeClr val="accent1">
                    <a:lumMod val="50000"/>
                  </a:schemeClr>
                </a:solidFill>
              </a:rPr>
              <a:t>pri </a:t>
            </a:r>
            <a:r>
              <a:rPr lang="hr-HR" altLang="sr-Latn-RS" sz="2000" dirty="0">
                <a:solidFill>
                  <a:schemeClr val="accent1">
                    <a:lumMod val="50000"/>
                  </a:schemeClr>
                </a:solidFill>
              </a:rPr>
              <a:t>pojavi </a:t>
            </a:r>
            <a:r>
              <a:rPr lang="hr-HR" altLang="sr-Latn-RS" sz="2000" dirty="0" smtClean="0">
                <a:solidFill>
                  <a:schemeClr val="accent1">
                    <a:lumMod val="50000"/>
                  </a:schemeClr>
                </a:solidFill>
              </a:rPr>
              <a:t>1000 god. protoke </a:t>
            </a:r>
            <a:r>
              <a:rPr lang="hr-HR" altLang="sr-Latn-RS" sz="2000" dirty="0">
                <a:solidFill>
                  <a:schemeClr val="accent1">
                    <a:lumMod val="50000"/>
                  </a:schemeClr>
                </a:solidFill>
              </a:rPr>
              <a:t>Save od </a:t>
            </a:r>
            <a:r>
              <a:rPr lang="hr-HR" altLang="sr-Latn-RS" sz="2000" dirty="0" smtClean="0">
                <a:solidFill>
                  <a:schemeClr val="accent1">
                    <a:lumMod val="50000"/>
                  </a:schemeClr>
                </a:solidFill>
              </a:rPr>
              <a:t>4780 </a:t>
            </a:r>
            <a:r>
              <a:rPr lang="hr-HR" altLang="sr-Latn-RS" sz="2000" dirty="0">
                <a:solidFill>
                  <a:schemeClr val="accent1">
                    <a:lumMod val="50000"/>
                  </a:schemeClr>
                </a:solidFill>
              </a:rPr>
              <a:t>m³/s, kanalom se oterećuje 1510 </a:t>
            </a:r>
            <a:r>
              <a:rPr lang="hr-HR" altLang="sr-Latn-RS" sz="2000" dirty="0" smtClean="0">
                <a:solidFill>
                  <a:schemeClr val="accent1">
                    <a:lumMod val="50000"/>
                  </a:schemeClr>
                </a:solidFill>
              </a:rPr>
              <a:t>m³/s- nizvodno </a:t>
            </a:r>
            <a:r>
              <a:rPr lang="hr-HR" altLang="sr-Latn-RS" sz="2000" dirty="0">
                <a:solidFill>
                  <a:schemeClr val="accent1">
                    <a:lumMod val="50000"/>
                  </a:schemeClr>
                </a:solidFill>
              </a:rPr>
              <a:t>od preljeva Savom tada protječe 3270 m³/s.</a:t>
            </a:r>
          </a:p>
          <a:p>
            <a:pPr marL="0" indent="0">
              <a:buNone/>
            </a:pP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038600" cy="365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4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/>
              <a:t>Sustav zaštite od </a:t>
            </a:r>
            <a:r>
              <a:rPr lang="hr-HR" sz="4000" dirty="0" smtClean="0"/>
              <a:t>velikih voda rijeke Save</a:t>
            </a:r>
            <a:endParaRPr lang="hr-HR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svi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veliki vodni valovi koji su se pojavili nakon 1964. godine uspješno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su protekli </a:t>
            </a: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kroz 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Zagreb</a:t>
            </a: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9" name="Picture 3" descr="C:\Users\zmarkovic\AppData\Local\Microsoft\Windows\Temporary Internet Files\Content.Outlook\5SJYWPZY\djvu_1231412_jaklicm_cropix-HRVASKA-Poplava-S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816424" cy="239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markovic\AppData\Local\Microsoft\Windows\Temporary Internet Files\Content.Outlook\5SJYWPZY\ATT0000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8884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zmarkovic\AppData\Local\Microsoft\Windows\Temporary Internet Files\Content.Outlook\5SJYWPZY\ATT0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888432" cy="22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Sustav zaštite od velikih voda rijeke Save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Uslijed morfoloških </a:t>
            </a:r>
            <a:r>
              <a:rPr lang="hr-HR" altLang="sr-Latn-RS" sz="2200" dirty="0">
                <a:solidFill>
                  <a:schemeClr val="accent1">
                    <a:lumMod val="50000"/>
                  </a:schemeClr>
                </a:solidFill>
              </a:rPr>
              <a:t>promjena </a:t>
            </a: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na koritu </a:t>
            </a:r>
            <a:r>
              <a:rPr lang="hr-HR" altLang="sr-Latn-RS" sz="2200" dirty="0">
                <a:solidFill>
                  <a:schemeClr val="accent1">
                    <a:lumMod val="50000"/>
                  </a:schemeClr>
                </a:solidFill>
              </a:rPr>
              <a:t>rijeke </a:t>
            </a: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Save (produbljenja dna uslijed nedostatka pronosa suspendiranog nanosa):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preljev </a:t>
            </a:r>
            <a:r>
              <a:rPr lang="hr-HR" altLang="sr-Latn-RS" sz="2200" dirty="0">
                <a:solidFill>
                  <a:schemeClr val="accent1">
                    <a:lumMod val="50000"/>
                  </a:schemeClr>
                </a:solidFill>
              </a:rPr>
              <a:t>Jankomir (projektiran na rasterećenje velikih voda Save u kanal </a:t>
            </a: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Odra kod </a:t>
            </a:r>
            <a:r>
              <a:rPr lang="hr-HR" altLang="sr-Latn-RS" sz="2200" dirty="0">
                <a:solidFill>
                  <a:schemeClr val="accent1">
                    <a:lumMod val="50000"/>
                  </a:schemeClr>
                </a:solidFill>
              </a:rPr>
              <a:t>protoka Save od 1900 m3/s) počinje </a:t>
            </a: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prelijevati </a:t>
            </a:r>
            <a:r>
              <a:rPr lang="hr-HR" altLang="sr-Latn-RS" sz="2200" dirty="0">
                <a:solidFill>
                  <a:schemeClr val="accent1">
                    <a:lumMod val="50000"/>
                  </a:schemeClr>
                </a:solidFill>
              </a:rPr>
              <a:t>kod </a:t>
            </a: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većih </a:t>
            </a:r>
            <a:r>
              <a:rPr lang="hr-HR" altLang="sr-Latn-RS" sz="2200" dirty="0">
                <a:solidFill>
                  <a:schemeClr val="accent1">
                    <a:lumMod val="50000"/>
                  </a:schemeClr>
                </a:solidFill>
              </a:rPr>
              <a:t>protoka (procjena oko 2350 m3/s</a:t>
            </a: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ugrožene su </a:t>
            </a:r>
            <a:r>
              <a:rPr lang="hr-HR" altLang="sr-Latn-RS" sz="2200" dirty="0" err="1" smtClean="0">
                <a:solidFill>
                  <a:schemeClr val="accent1">
                    <a:lumMod val="50000"/>
                  </a:schemeClr>
                </a:solidFill>
              </a:rPr>
              <a:t>obaloutvrde</a:t>
            </a: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 i snižena  je razina podzemnih voda</a:t>
            </a:r>
          </a:p>
          <a:p>
            <a:pPr marL="0" indent="0">
              <a:lnSpc>
                <a:spcPct val="80000"/>
              </a:lnSpc>
              <a:buNone/>
            </a:pPr>
            <a:endParaRPr lang="hr-HR" altLang="sr-Latn-RS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hr-HR" altLang="sr-Latn-RS" sz="2200" smtClean="0">
                <a:solidFill>
                  <a:schemeClr val="accent1">
                    <a:lumMod val="50000"/>
                  </a:schemeClr>
                </a:solidFill>
              </a:rPr>
              <a:t>Za </a:t>
            </a: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rješavanje navedene problematike je u tijeku izrada projektne dokumentacije za ishođenje lokacijskih i </a:t>
            </a:r>
            <a:r>
              <a:rPr lang="hr-HR" altLang="sr-Latn-RS" sz="2200" smtClean="0">
                <a:solidFill>
                  <a:schemeClr val="accent1">
                    <a:lumMod val="50000"/>
                  </a:schemeClr>
                </a:solidFill>
              </a:rPr>
              <a:t>građevinskih dozvola:</a:t>
            </a:r>
            <a:endParaRPr lang="hr-HR" altLang="sr-Latn-RS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sniženja kote preljeva Jankomir za 80 cm radi postizanja projektirane distribucije protoka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altLang="sr-Latn-RS" sz="2200" dirty="0" smtClean="0">
                <a:solidFill>
                  <a:schemeClr val="accent1">
                    <a:lumMod val="50000"/>
                  </a:schemeClr>
                </a:solidFill>
              </a:rPr>
              <a:t>stabilizacije dna korita gradnjom pragova u koritu rijeke Save na dionici Ivanja Reka- Jarun</a:t>
            </a:r>
          </a:p>
          <a:p>
            <a:pPr>
              <a:lnSpc>
                <a:spcPct val="80000"/>
              </a:lnSpc>
              <a:buNone/>
            </a:pPr>
            <a:endParaRPr lang="hr-HR" altLang="sr-Latn-RS" sz="17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17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1244</TotalTime>
  <Words>1082</Words>
  <Application>Microsoft Office PowerPoint</Application>
  <PresentationFormat>On-screen Show (4:3)</PresentationFormat>
  <Paragraphs>141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SUSTAV ZAŠTITE OD POPLAVA GRADA ZAGREBA</vt:lpstr>
      <vt:lpstr>Sustav zaštite od poplava Zagreba</vt:lpstr>
      <vt:lpstr>Sustav zaštite od poplava Zagreba</vt:lpstr>
      <vt:lpstr>Sustav zaštite od velikih voda rijeke Save</vt:lpstr>
      <vt:lpstr>Sustav zaštite od velikih voda rijeke Save</vt:lpstr>
      <vt:lpstr>Sustav zaštite od velikih voda rijeke Save</vt:lpstr>
      <vt:lpstr>Sustav zaštite od velikih voda rijeke Save</vt:lpstr>
      <vt:lpstr>Sustav zaštite od velikih voda rijeke Save</vt:lpstr>
      <vt:lpstr>Sustav zaštite od velikih voda rijeke Save</vt:lpstr>
      <vt:lpstr>  Analiza stabilnosti postojećih savskih nasipa u svrhu definiranja njihove sigurnosti</vt:lpstr>
      <vt:lpstr>  Analiza stabilnosti postojećih savskih nasipa u svrhu definiranja njihove sigurnosti</vt:lpstr>
      <vt:lpstr>  Analiza stabilnosti postojećih savskih nasipa u svrhu definiranja njihove sigurnosti</vt:lpstr>
      <vt:lpstr>Analiza stabilnosti postojećih savskih nasipa u svrhu definiranja njihove sigurnosti</vt:lpstr>
      <vt:lpstr>Analiza stabilnosti postojećih savskih nasipa u svrhu definiranja njihove sigurnosti</vt:lpstr>
      <vt:lpstr>Analiza stabilnosti postojećih savskih nasipa u svrhu definiranja njihove sigurnosti</vt:lpstr>
      <vt:lpstr>Sustav zaštite od poplave na bujičnim vodotocima obronaka Medvednice </vt:lpstr>
      <vt:lpstr>PowerPoint Presentation</vt:lpstr>
      <vt:lpstr>Sustav zaštite od poplave na bujičnim vodotocima obronaka Medvednice </vt:lpstr>
      <vt:lpstr>Sustav zaštite od poplave na bujičnim vodotocima obronaka Medvednice </vt:lpstr>
      <vt:lpstr>Sustav zaštite od poplave na bujičnim vodotocima obronaka Medvednice </vt:lpstr>
      <vt:lpstr>Sustav zaštite od poplave na bujičnim vodotocima obronaka Medvednice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SUSTAV ZAŠTITE OD POPLAVA GRADA ZAGREBA</dc:title>
  <dc:creator>Zoran Marković</dc:creator>
  <cp:lastModifiedBy>Kristina Martinović</cp:lastModifiedBy>
  <cp:revision>60</cp:revision>
  <cp:lastPrinted>2014-11-03T13:53:25Z</cp:lastPrinted>
  <dcterms:created xsi:type="dcterms:W3CDTF">2014-10-21T08:43:58Z</dcterms:created>
  <dcterms:modified xsi:type="dcterms:W3CDTF">2014-11-03T13:54:32Z</dcterms:modified>
</cp:coreProperties>
</file>