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9"/>
  </p:handoutMasterIdLst>
  <p:sldIdLst>
    <p:sldId id="258" r:id="rId2"/>
    <p:sldId id="259" r:id="rId3"/>
    <p:sldId id="260" r:id="rId4"/>
    <p:sldId id="261" r:id="rId5"/>
    <p:sldId id="280" r:id="rId6"/>
    <p:sldId id="281" r:id="rId7"/>
    <p:sldId id="264" r:id="rId8"/>
    <p:sldId id="282" r:id="rId9"/>
    <p:sldId id="283" r:id="rId10"/>
    <p:sldId id="267" r:id="rId11"/>
    <p:sldId id="268" r:id="rId12"/>
    <p:sldId id="284" r:id="rId13"/>
    <p:sldId id="275" r:id="rId14"/>
    <p:sldId id="276" r:id="rId15"/>
    <p:sldId id="272" r:id="rId16"/>
    <p:sldId id="278" r:id="rId17"/>
    <p:sldId id="279" r:id="rId18"/>
  </p:sldIdLst>
  <p:sldSz cx="12192000" cy="6858000"/>
  <p:notesSz cx="6797675" cy="9874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0" d="100"/>
          <a:sy n="80" d="100"/>
        </p:scale>
        <p:origin x="-84" y="-7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669E5E-B4D8-499A-9B11-26048E07473C}" type="datetimeFigureOut">
              <a:rPr lang="hr-HR" smtClean="0"/>
              <a:t>31.10.2014.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BC7520-CC3C-42A4-BCE2-E3BD52BC91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597622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hr-HR" altLang="sr-Latn-RS"/>
              <a:t>Epidemiološke posljedice poplava</a:t>
            </a:r>
            <a:endParaRPr lang="en-GB" altLang="sr-Latn-R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368" y="4287417"/>
            <a:ext cx="8689976" cy="1371599"/>
          </a:xfrm>
        </p:spPr>
        <p:txBody>
          <a:bodyPr>
            <a:normAutofit fontScale="92500" lnSpcReduction="10000"/>
          </a:bodyPr>
          <a:lstStyle/>
          <a:p>
            <a:r>
              <a:rPr lang="sr-Latn-RS" altLang="sr-Latn-RS" dirty="0" smtClean="0">
                <a:solidFill>
                  <a:schemeClr val="tx1"/>
                </a:solidFill>
              </a:rPr>
              <a:t>M.L.Kosanović Ličina, dr.med.</a:t>
            </a:r>
          </a:p>
          <a:p>
            <a:r>
              <a:rPr lang="sr-Latn-RS" altLang="sr-Latn-RS" dirty="0" smtClean="0">
                <a:solidFill>
                  <a:schemeClr val="tx1"/>
                </a:solidFill>
              </a:rPr>
              <a:t>Specijalist epidemiolog</a:t>
            </a:r>
          </a:p>
          <a:p>
            <a:r>
              <a:rPr lang="sr-Latn-RS" altLang="sr-Latn-RS" dirty="0" smtClean="0">
                <a:solidFill>
                  <a:schemeClr val="tx1"/>
                </a:solidFill>
              </a:rPr>
              <a:t>NASTAVNI Zavod za javno zdravstvo „Dr. Andrija Štampar“</a:t>
            </a:r>
            <a:endParaRPr lang="sr-Latn-RS" altLang="sr-Latn-R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80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264" y="971550"/>
            <a:ext cx="7591425" cy="534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852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8913"/>
            <a:ext cx="9144000" cy="600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703389" y="6491288"/>
            <a:ext cx="70564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altLang="sr-Latn-RS"/>
              <a:t>Izvor: ECDC, West Nile groznica_slučajevi (Listopad, 2014)</a:t>
            </a:r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3430442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ZOONOZE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altLang="sr-Latn-RS" dirty="0"/>
              <a:t>Bolesti koje mogu prenijeti štakori:</a:t>
            </a:r>
          </a:p>
          <a:p>
            <a:pPr lvl="1"/>
            <a:r>
              <a:rPr lang="hr-HR" altLang="sr-Latn-RS" dirty="0" err="1"/>
              <a:t>Leptospiroza</a:t>
            </a:r>
            <a:r>
              <a:rPr lang="hr-HR" altLang="sr-Latn-RS" dirty="0"/>
              <a:t> </a:t>
            </a:r>
          </a:p>
          <a:p>
            <a:pPr lvl="2"/>
            <a:r>
              <a:rPr lang="hr-HR" altLang="sr-Latn-RS" dirty="0"/>
              <a:t>Preko kontakta kože (najčešće nogu kroz ogrebotine i rane) u poplavljenoj vodi, blatu, vlažnom tlu koja je zagađena urinom ili lešinama zaraženih životinja (najčešće štakora)</a:t>
            </a:r>
            <a:endParaRPr lang="en-GB" altLang="sr-Latn-RS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86761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BOLESTI KOJE SE MOGU SPRIJEČITI CIJEPLJENJEM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altLang="sr-Latn-RS" dirty="0"/>
              <a:t>Zemlje u kojima postoji visoki postotak oboljelih osoba od: dječje paralize, TBC, trbušnog tifusa, hepatitisa A</a:t>
            </a:r>
          </a:p>
          <a:p>
            <a:r>
              <a:rPr lang="hr-HR" altLang="sr-Latn-RS" dirty="0"/>
              <a:t>Visoki cjepni obuhvat i nizak postotak prisutnosti bolesti u populaciji preduvjet za smanjenje opasnosti od širenja bolesti koje se mogu spriječiti cijepljenjem (Hrvatska)</a:t>
            </a:r>
            <a:endParaRPr lang="en-GB" altLang="sr-Latn-RS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42082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altLang="sr-Latn-RS" dirty="0"/>
              <a:t>Prevencija poplava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altLang="sr-Latn-RS" dirty="0" smtClean="0"/>
              <a:t>Primarna </a:t>
            </a:r>
            <a:r>
              <a:rPr lang="hr-HR" altLang="sr-Latn-RS" dirty="0"/>
              <a:t>prevencija poplava:</a:t>
            </a:r>
          </a:p>
          <a:p>
            <a:pPr lvl="1"/>
            <a:r>
              <a:rPr lang="hr-HR" altLang="sr-Latn-RS" dirty="0"/>
              <a:t>Prije samih poplava (redovito stanje)</a:t>
            </a:r>
          </a:p>
          <a:p>
            <a:pPr lvl="2"/>
            <a:r>
              <a:rPr lang="hr-HR" altLang="sr-Latn-RS" dirty="0"/>
              <a:t>Plan pripremljenosti u slučaju poplava (</a:t>
            </a:r>
            <a:r>
              <a:rPr lang="hr-HR" altLang="sr-Latn-RS" dirty="0" err="1"/>
              <a:t>multisektoralna</a:t>
            </a:r>
            <a:r>
              <a:rPr lang="hr-HR" altLang="sr-Latn-RS" dirty="0"/>
              <a:t> suradnja- građevinari, arhitekti krajolika, vodoopskrba i odvodnja, vatrogasci, zdravstvo, civilne udruge, lokalna zajednica, mediji, uprava) </a:t>
            </a:r>
            <a:endParaRPr lang="en-GB" altLang="sr-Latn-RS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771962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RS" altLang="sr-Latn-RS" dirty="0" smtClean="0"/>
              <a:t>Prevencija poplava</a:t>
            </a:r>
            <a:endParaRPr lang="sr-Latn-RS" altLang="sr-Latn-R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3775" y="2423984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rPr lang="hr-HR" altLang="sr-Latn-RS" dirty="0"/>
              <a:t>Sekundarna prevencija poplava:</a:t>
            </a:r>
          </a:p>
          <a:p>
            <a:pPr lvl="1"/>
            <a:r>
              <a:rPr lang="hr-HR" altLang="sr-Latn-RS" dirty="0"/>
              <a:t>Smanjiti ili modificirati utjecaj poplave .</a:t>
            </a:r>
          </a:p>
          <a:p>
            <a:pPr lvl="2"/>
            <a:r>
              <a:rPr lang="hr-HR" altLang="sr-Latn-RS" dirty="0"/>
              <a:t>Identifikacija područja pod najvećim rizikom</a:t>
            </a:r>
            <a:endParaRPr lang="en-GB" altLang="sr-Latn-RS" dirty="0"/>
          </a:p>
          <a:p>
            <a:pPr lvl="2"/>
            <a:r>
              <a:rPr lang="hr-HR" altLang="sr-Latn-RS" dirty="0"/>
              <a:t>Identifikacija grupa pod najvećim rizikom</a:t>
            </a:r>
          </a:p>
          <a:p>
            <a:pPr lvl="2"/>
            <a:r>
              <a:rPr lang="hr-HR" altLang="sr-Latn-RS" dirty="0"/>
              <a:t>Sustav ranog prepoznavanja i plan djelovanja (</a:t>
            </a:r>
            <a:r>
              <a:rPr lang="hr-HR" altLang="sr-Latn-RS" dirty="0">
                <a:solidFill>
                  <a:schemeClr val="hlink"/>
                </a:solidFill>
              </a:rPr>
              <a:t>ZDRAVSTVO</a:t>
            </a:r>
            <a:r>
              <a:rPr lang="hr-HR" altLang="sr-Latn-RS" dirty="0"/>
              <a:t>) - plan evakuacije i zbrinjavanja, osiguranje visokog </a:t>
            </a:r>
            <a:r>
              <a:rPr lang="hr-HR" altLang="sr-Latn-RS" dirty="0" err="1"/>
              <a:t>cjepnog</a:t>
            </a:r>
            <a:r>
              <a:rPr lang="hr-HR" altLang="sr-Latn-RS" dirty="0"/>
              <a:t> obuhvata</a:t>
            </a:r>
          </a:p>
          <a:p>
            <a:pPr lvl="2"/>
            <a:r>
              <a:rPr lang="hr-HR" altLang="sr-Latn-RS" dirty="0"/>
              <a:t>Ostali sektori-rano prepoznavanje i evakuacija</a:t>
            </a:r>
          </a:p>
        </p:txBody>
      </p:sp>
    </p:spTree>
    <p:extLst>
      <p:ext uri="{BB962C8B-B14F-4D97-AF65-F5344CB8AC3E}">
        <p14:creationId xmlns:p14="http://schemas.microsoft.com/office/powerpoint/2010/main" val="616624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altLang="sr-Latn-RS" dirty="0"/>
              <a:t>Prevencija poplava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altLang="sr-Latn-RS" dirty="0"/>
              <a:t>Tercijarna prevencija poplava</a:t>
            </a:r>
          </a:p>
          <a:p>
            <a:pPr lvl="1"/>
            <a:r>
              <a:rPr lang="hr-HR" altLang="sr-Latn-RS" b="1" dirty="0">
                <a:solidFill>
                  <a:srgbClr val="FF0909"/>
                </a:solidFill>
              </a:rPr>
              <a:t>Osiguranje higijenski ispravne vode za piće (svi sektori)</a:t>
            </a:r>
          </a:p>
          <a:p>
            <a:pPr lvl="1"/>
            <a:r>
              <a:rPr lang="hr-HR" altLang="sr-Latn-RS" dirty="0"/>
              <a:t>Ponovno uspostavljanje infrastrukture</a:t>
            </a:r>
          </a:p>
          <a:p>
            <a:pPr lvl="1"/>
            <a:r>
              <a:rPr lang="hr-HR" altLang="sr-Latn-RS" dirty="0"/>
              <a:t>Osiguranje zdravstvene skrbi (Zdravstvo)</a:t>
            </a:r>
          </a:p>
          <a:p>
            <a:pPr lvl="1"/>
            <a:r>
              <a:rPr lang="hr-HR" altLang="sr-Latn-RS" dirty="0" err="1"/>
              <a:t>Monitoriranje</a:t>
            </a:r>
            <a:r>
              <a:rPr lang="hr-HR" altLang="sr-Latn-RS" dirty="0"/>
              <a:t> zdravstvenog stanja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786128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Uloga javnog zdravstva prije, tijekom i nakon poplava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altLang="sr-Latn-RS" dirty="0"/>
              <a:t>Procijeniti potrebe poplavom pogođene populacije</a:t>
            </a:r>
          </a:p>
          <a:p>
            <a:r>
              <a:rPr lang="hr-HR" altLang="sr-Latn-RS" dirty="0"/>
              <a:t>Prilagoditi ih postojećim resursima</a:t>
            </a:r>
          </a:p>
          <a:p>
            <a:r>
              <a:rPr lang="hr-HR" altLang="sr-Latn-RS" dirty="0"/>
              <a:t>Spriječiti neželjene događaje (pojavu i širenje zaraznih bolesti)</a:t>
            </a:r>
          </a:p>
          <a:p>
            <a:r>
              <a:rPr lang="hr-HR" altLang="sr-Latn-RS" dirty="0"/>
              <a:t>Nadzor nad provođenjem mjera propisanih od zdravstvene službe i po potrebi intervencija</a:t>
            </a:r>
          </a:p>
          <a:p>
            <a:r>
              <a:rPr lang="hr-HR" altLang="sr-Latn-RS" dirty="0"/>
              <a:t>Poboljšanje plana pripremljenosti (temeljeno na iskustvu)</a:t>
            </a:r>
            <a:endParaRPr lang="en-GB" altLang="sr-Latn-RS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18640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5" descr="poplava_slavonija_665886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333375"/>
            <a:ext cx="621030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9" name="Picture 7" descr="Foto: Boris Kovacev / CROPI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0" y="3581400"/>
            <a:ext cx="493395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02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4" y="404813"/>
            <a:ext cx="7775575" cy="560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4867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4" y="836613"/>
            <a:ext cx="6840537" cy="535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5179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Poplave i zarazne bolesti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altLang="sr-Latn-RS" dirty="0"/>
              <a:t>Rizik za pojavu i širenje zaraznih bolesti:</a:t>
            </a:r>
          </a:p>
          <a:p>
            <a:pPr lvl="1"/>
            <a:r>
              <a:rPr lang="hr-HR" altLang="sr-Latn-RS" dirty="0"/>
              <a:t>Narušavanje ravnoteže okoliša i ekosistema</a:t>
            </a:r>
          </a:p>
          <a:p>
            <a:pPr lvl="2"/>
            <a:r>
              <a:rPr lang="hr-HR" altLang="sr-Latn-RS" dirty="0"/>
              <a:t>Raseljavanje ljudi</a:t>
            </a:r>
          </a:p>
          <a:p>
            <a:pPr lvl="2"/>
            <a:r>
              <a:rPr lang="hr-HR" altLang="sr-Latn-RS" dirty="0"/>
              <a:t>Promjene u okolišu</a:t>
            </a:r>
          </a:p>
          <a:p>
            <a:pPr lvl="2"/>
            <a:r>
              <a:rPr lang="hr-HR" altLang="sr-Latn-RS" dirty="0"/>
              <a:t>Osjetljivost prema uzročnicima zaraznih bolesti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00819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Poplave i zarazne bolesti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altLang="sr-Latn-RS" dirty="0"/>
              <a:t>Rizik za pojavu epidemije :</a:t>
            </a:r>
          </a:p>
          <a:p>
            <a:pPr lvl="1"/>
            <a:r>
              <a:rPr lang="hr-HR" altLang="sr-Latn-RS" dirty="0"/>
              <a:t>veličina i gustoći populacije</a:t>
            </a:r>
          </a:p>
          <a:p>
            <a:pPr lvl="1"/>
            <a:r>
              <a:rPr lang="hr-HR" altLang="sr-Latn-RS" dirty="0"/>
              <a:t>dostupnost pitkoj vodi</a:t>
            </a:r>
          </a:p>
          <a:p>
            <a:pPr lvl="1"/>
            <a:r>
              <a:rPr lang="hr-HR" altLang="sr-Latn-RS" dirty="0" err="1"/>
              <a:t>sanitacija</a:t>
            </a:r>
            <a:endParaRPr lang="hr-HR" altLang="sr-Latn-RS" dirty="0"/>
          </a:p>
          <a:p>
            <a:pPr lvl="1"/>
            <a:r>
              <a:rPr lang="hr-HR" altLang="sr-Latn-RS" dirty="0"/>
              <a:t>nivo imunosti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53049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7" name="Object 5"/>
          <p:cNvGraphicFramePr>
            <a:graphicFrameLocks noChangeAspect="1"/>
          </p:cNvGraphicFramePr>
          <p:nvPr/>
        </p:nvGraphicFramePr>
        <p:xfrm>
          <a:off x="2135188" y="862014"/>
          <a:ext cx="8064500" cy="504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Worksheet" r:id="rId3" imgW="4200525" imgH="2628900" progId="Excel.Sheet.8">
                  <p:embed/>
                </p:oleObj>
              </mc:Choice>
              <mc:Fallback>
                <p:oleObj name="Worksheet" r:id="rId3" imgW="4200525" imgH="26289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8" y="862014"/>
                        <a:ext cx="8064500" cy="5045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172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dirty="0"/>
              <a:t>Bolesti koje se prenose </a:t>
            </a:r>
            <a:r>
              <a:rPr lang="hr-HR" altLang="sr-Latn-RS" dirty="0" err="1"/>
              <a:t>feko</a:t>
            </a:r>
            <a:r>
              <a:rPr lang="hr-HR" altLang="sr-Latn-RS" dirty="0"/>
              <a:t>-oralnim putem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hr-HR" altLang="sr-Latn-RS" sz="2800" dirty="0"/>
              <a:t>Kontaminacijom </a:t>
            </a:r>
            <a:r>
              <a:rPr lang="hr-HR" altLang="sr-Latn-RS" sz="2800" dirty="0" err="1"/>
              <a:t>vodoopsrkbnog</a:t>
            </a:r>
            <a:r>
              <a:rPr lang="hr-HR" altLang="sr-Latn-RS" sz="2800" dirty="0"/>
              <a:t> sustava:</a:t>
            </a:r>
          </a:p>
          <a:p>
            <a:pPr lvl="1">
              <a:lnSpc>
                <a:spcPct val="90000"/>
              </a:lnSpc>
            </a:pPr>
            <a:r>
              <a:rPr lang="hr-HR" altLang="sr-Latn-RS" sz="2400" dirty="0"/>
              <a:t>Izvora vode</a:t>
            </a:r>
          </a:p>
          <a:p>
            <a:pPr lvl="1">
              <a:lnSpc>
                <a:spcPct val="90000"/>
              </a:lnSpc>
            </a:pPr>
            <a:r>
              <a:rPr lang="hr-HR" altLang="sr-Latn-RS" sz="2400" dirty="0"/>
              <a:t>Mreže (prelijevanjem iz kanalizacijskog sustava ili okolnih farmi)</a:t>
            </a:r>
          </a:p>
          <a:p>
            <a:pPr lvl="1">
              <a:lnSpc>
                <a:spcPct val="90000"/>
              </a:lnSpc>
            </a:pPr>
            <a:endParaRPr lang="hr-HR" altLang="sr-Latn-RS" sz="2400" dirty="0"/>
          </a:p>
          <a:p>
            <a:pPr>
              <a:lnSpc>
                <a:spcPct val="90000"/>
              </a:lnSpc>
            </a:pPr>
            <a:r>
              <a:rPr lang="hr-HR" altLang="sr-Latn-RS" sz="2800" dirty="0"/>
              <a:t>Akutna faza poplave </a:t>
            </a:r>
          </a:p>
          <a:p>
            <a:pPr>
              <a:lnSpc>
                <a:spcPct val="90000"/>
              </a:lnSpc>
            </a:pPr>
            <a:r>
              <a:rPr lang="hr-HR" altLang="sr-Latn-RS" sz="2800" dirty="0"/>
              <a:t>Češće djeca, kronični bolesnici</a:t>
            </a:r>
          </a:p>
          <a:p>
            <a:pPr>
              <a:lnSpc>
                <a:spcPct val="90000"/>
              </a:lnSpc>
            </a:pPr>
            <a:endParaRPr lang="hr-HR" altLang="sr-Latn-RS" sz="2800" dirty="0"/>
          </a:p>
          <a:p>
            <a:pPr>
              <a:lnSpc>
                <a:spcPct val="90000"/>
              </a:lnSpc>
            </a:pPr>
            <a:r>
              <a:rPr lang="hr-HR" altLang="sr-Latn-RS" sz="2800" dirty="0">
                <a:solidFill>
                  <a:schemeClr val="hlink"/>
                </a:solidFill>
              </a:rPr>
              <a:t>Posljedična kontaminacija voća i povrća na posjedima i farmama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92252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dirty="0"/>
              <a:t>Bolesti koje prenose vektori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r-HR" altLang="sr-Latn-RS" sz="2800" dirty="0"/>
              <a:t>Povećanje broja staništa</a:t>
            </a:r>
          </a:p>
          <a:p>
            <a:r>
              <a:rPr lang="hr-HR" altLang="sr-Latn-RS" sz="2800" dirty="0"/>
              <a:t>Neposredno nakon poplave: </a:t>
            </a:r>
          </a:p>
          <a:p>
            <a:pPr lvl="1"/>
            <a:r>
              <a:rPr lang="hr-HR" altLang="sr-Latn-RS" sz="2400" dirty="0"/>
              <a:t>poplavne vrste komaraca (nisu vektori zaraznih bolesti; no raste broj uboda komaraca)</a:t>
            </a:r>
          </a:p>
          <a:p>
            <a:r>
              <a:rPr lang="hr-HR" altLang="sr-Latn-RS" sz="2800" dirty="0"/>
              <a:t>Nakon poplave (nakon što se većina vode povuče):</a:t>
            </a:r>
          </a:p>
          <a:p>
            <a:pPr lvl="1"/>
            <a:r>
              <a:rPr lang="hr-HR" altLang="sr-Latn-RS" sz="2400" dirty="0"/>
              <a:t>Raste broj staništa komaraca koji mogu prenijeti West Nile groznicu </a:t>
            </a:r>
            <a:r>
              <a:rPr lang="hr-HR" altLang="sr-Latn-RS" sz="2400" dirty="0" smtClean="0"/>
              <a:t>(komarac vrste </a:t>
            </a:r>
            <a:r>
              <a:rPr lang="hr-HR" altLang="sr-Latn-RS" sz="2400" i="1" dirty="0" err="1" smtClean="0"/>
              <a:t>Culex</a:t>
            </a:r>
            <a:r>
              <a:rPr lang="hr-HR" altLang="sr-Latn-RS" sz="2400" i="1" dirty="0" smtClean="0"/>
              <a:t> </a:t>
            </a:r>
            <a:r>
              <a:rPr lang="hr-HR" altLang="sr-Latn-RS" sz="2400" i="1" dirty="0" err="1"/>
              <a:t>sp</a:t>
            </a:r>
            <a:r>
              <a:rPr lang="hr-HR" altLang="sr-Latn-RS" sz="2400" dirty="0"/>
              <a:t>.)</a:t>
            </a:r>
          </a:p>
          <a:p>
            <a:pPr lvl="1"/>
            <a:r>
              <a:rPr lang="hr-HR" altLang="sr-Latn-RS" sz="2400" dirty="0"/>
              <a:t>Postoji rizik pojave </a:t>
            </a:r>
            <a:r>
              <a:rPr lang="hr-HR" altLang="sr-Latn-RS" sz="2400" dirty="0" err="1"/>
              <a:t>dengue</a:t>
            </a:r>
            <a:r>
              <a:rPr lang="hr-HR" altLang="sr-Latn-RS" sz="2400" dirty="0"/>
              <a:t> groznice (komarac </a:t>
            </a:r>
            <a:r>
              <a:rPr lang="hr-HR" altLang="sr-Latn-RS" sz="2400" dirty="0" smtClean="0"/>
              <a:t>roda </a:t>
            </a:r>
            <a:r>
              <a:rPr lang="hr-HR" altLang="sr-Latn-RS" sz="2400" i="1" dirty="0" err="1" smtClean="0"/>
              <a:t>Aedes</a:t>
            </a:r>
            <a:r>
              <a:rPr lang="hr-HR" altLang="sr-Latn-RS" sz="2400" i="1" dirty="0" smtClean="0"/>
              <a:t> </a:t>
            </a:r>
            <a:r>
              <a:rPr lang="hr-HR" altLang="sr-Latn-RS" sz="2400" i="1" dirty="0" err="1"/>
              <a:t>albopictus</a:t>
            </a:r>
            <a:r>
              <a:rPr lang="hr-HR" altLang="sr-Latn-RS" sz="2400" i="1" dirty="0"/>
              <a:t>)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80755965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TC104033925[[fn=Droplet]]</Template>
  <TotalTime>40</TotalTime>
  <Words>436</Words>
  <Application>Microsoft Office PowerPoint</Application>
  <PresentationFormat>Custom</PresentationFormat>
  <Paragraphs>63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Droplet</vt:lpstr>
      <vt:lpstr>Worksheet</vt:lpstr>
      <vt:lpstr>Epidemiološke posljedice poplava</vt:lpstr>
      <vt:lpstr>PowerPoint Presentation</vt:lpstr>
      <vt:lpstr>PowerPoint Presentation</vt:lpstr>
      <vt:lpstr>PowerPoint Presentation</vt:lpstr>
      <vt:lpstr>Poplave i zarazne bolesti</vt:lpstr>
      <vt:lpstr>Poplave i zarazne bolesti</vt:lpstr>
      <vt:lpstr>PowerPoint Presentation</vt:lpstr>
      <vt:lpstr>Bolesti koje se prenose feko-oralnim putem</vt:lpstr>
      <vt:lpstr>Bolesti koje prenose vektori</vt:lpstr>
      <vt:lpstr>PowerPoint Presentation</vt:lpstr>
      <vt:lpstr>PowerPoint Presentation</vt:lpstr>
      <vt:lpstr>ZOONOZE</vt:lpstr>
      <vt:lpstr>BOLESTI KOJE SE MOGU SPRIJEČITI CIJEPLJENJEM</vt:lpstr>
      <vt:lpstr>Prevencija poplava</vt:lpstr>
      <vt:lpstr>Prevencija poplava</vt:lpstr>
      <vt:lpstr>Prevencija poplava</vt:lpstr>
      <vt:lpstr>Uloga javnog zdravstva prije, tijekom i nakon poplava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Epidemiološke posljedice poplava</dc:title>
  <dc:creator>Mirjana Lana Kosanović Ličina</dc:creator>
  <cp:lastModifiedBy>Kristina Martinović</cp:lastModifiedBy>
  <cp:revision>3</cp:revision>
  <cp:lastPrinted>2014-10-31T12:26:49Z</cp:lastPrinted>
  <dcterms:created xsi:type="dcterms:W3CDTF">2014-10-31T12:07:39Z</dcterms:created>
  <dcterms:modified xsi:type="dcterms:W3CDTF">2014-10-31T12:54:23Z</dcterms:modified>
</cp:coreProperties>
</file>