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2"/>
  </p:notesMasterIdLst>
  <p:handoutMasterIdLst>
    <p:handoutMasterId r:id="rId13"/>
  </p:handoutMasterIdLst>
  <p:sldIdLst>
    <p:sldId id="341" r:id="rId2"/>
    <p:sldId id="375" r:id="rId3"/>
    <p:sldId id="366" r:id="rId4"/>
    <p:sldId id="369" r:id="rId5"/>
    <p:sldId id="370" r:id="rId6"/>
    <p:sldId id="371" r:id="rId7"/>
    <p:sldId id="372" r:id="rId8"/>
    <p:sldId id="373" r:id="rId9"/>
    <p:sldId id="374" r:id="rId10"/>
    <p:sldId id="338" r:id="rId11"/>
  </p:sldIdLst>
  <p:sldSz cx="9144000" cy="6858000" type="screen4x3"/>
  <p:notesSz cx="9928225" cy="6797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11" autoAdjust="0"/>
    <p:restoredTop sz="87771" autoAdjust="0"/>
  </p:normalViewPr>
  <p:slideViewPr>
    <p:cSldViewPr snapToGrid="0">
      <p:cViewPr varScale="1">
        <p:scale>
          <a:sx n="101" d="100"/>
          <a:sy n="101" d="100"/>
        </p:scale>
        <p:origin x="-186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10" d="100"/>
          <a:sy n="110" d="100"/>
        </p:scale>
        <p:origin x="-612" y="-90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385F50-5071-41DD-9A4E-F37EC96D8BA2}" type="doc">
      <dgm:prSet loTypeId="urn:microsoft.com/office/officeart/2005/8/layout/cycle2" loCatId="cycle" qsTypeId="urn:microsoft.com/office/officeart/2005/8/quickstyle/3d3" qsCatId="3D" csTypeId="urn:microsoft.com/office/officeart/2005/8/colors/accent2_1" csCatId="accent2" phldr="1"/>
      <dgm:spPr/>
      <dgm:t>
        <a:bodyPr/>
        <a:lstStyle/>
        <a:p>
          <a:endParaRPr lang="hr-HR"/>
        </a:p>
      </dgm:t>
    </dgm:pt>
    <dgm:pt modelId="{1ADF2435-9EA6-44CD-9BA1-9629670129EC}">
      <dgm:prSet phldrT="[Text]"/>
      <dgm:spPr/>
      <dgm:t>
        <a:bodyPr/>
        <a:lstStyle/>
        <a:p>
          <a:r>
            <a:rPr lang="hr-HR" b="1" dirty="0" smtClean="0"/>
            <a:t>Semaforski uređaju</a:t>
          </a:r>
          <a:endParaRPr lang="hr-HR" dirty="0"/>
        </a:p>
      </dgm:t>
    </dgm:pt>
    <dgm:pt modelId="{688AEB1B-0487-4179-8A61-95EA0135009A}" type="parTrans" cxnId="{09B07351-2F1A-4A80-9280-8D115003661E}">
      <dgm:prSet/>
      <dgm:spPr/>
      <dgm:t>
        <a:bodyPr/>
        <a:lstStyle/>
        <a:p>
          <a:endParaRPr lang="hr-HR"/>
        </a:p>
      </dgm:t>
    </dgm:pt>
    <dgm:pt modelId="{F945172E-E598-4FF4-AE85-C9851E9A029E}" type="sibTrans" cxnId="{09B07351-2F1A-4A80-9280-8D115003661E}">
      <dgm:prSet/>
      <dgm:spPr/>
      <dgm:t>
        <a:bodyPr/>
        <a:lstStyle/>
        <a:p>
          <a:endParaRPr lang="hr-HR"/>
        </a:p>
      </dgm:t>
    </dgm:pt>
    <dgm:pt modelId="{54F5AEA5-47E0-46F7-ACF9-5E9B61776E3C}">
      <dgm:prSet phldrT="[Text]"/>
      <dgm:spPr/>
      <dgm:t>
        <a:bodyPr/>
        <a:lstStyle/>
        <a:p>
          <a:r>
            <a:rPr lang="hr-HR" b="1" dirty="0" smtClean="0"/>
            <a:t>Javni gradski prijevoz</a:t>
          </a:r>
          <a:endParaRPr lang="hr-HR" b="1" dirty="0"/>
        </a:p>
      </dgm:t>
    </dgm:pt>
    <dgm:pt modelId="{CFFD837E-DC89-493A-A63C-D370926C33FA}" type="parTrans" cxnId="{F62E59F7-A31C-4D2C-B5F3-876BB495E01D}">
      <dgm:prSet/>
      <dgm:spPr/>
      <dgm:t>
        <a:bodyPr/>
        <a:lstStyle/>
        <a:p>
          <a:endParaRPr lang="hr-HR"/>
        </a:p>
      </dgm:t>
    </dgm:pt>
    <dgm:pt modelId="{DC068F08-FC64-4589-9A8E-004D07EE2ECA}" type="sibTrans" cxnId="{F62E59F7-A31C-4D2C-B5F3-876BB495E01D}">
      <dgm:prSet/>
      <dgm:spPr/>
      <dgm:t>
        <a:bodyPr/>
        <a:lstStyle/>
        <a:p>
          <a:endParaRPr lang="hr-HR"/>
        </a:p>
      </dgm:t>
    </dgm:pt>
    <dgm:pt modelId="{D12BB03B-52CF-49BF-99E2-CE034B9357BF}">
      <dgm:prSet phldrT="[Text]"/>
      <dgm:spPr/>
      <dgm:t>
        <a:bodyPr/>
        <a:lstStyle/>
        <a:p>
          <a:r>
            <a:rPr lang="hr-HR" b="1" dirty="0" smtClean="0"/>
            <a:t>Incidentne službe</a:t>
          </a:r>
          <a:endParaRPr lang="hr-HR" b="1" dirty="0"/>
        </a:p>
      </dgm:t>
    </dgm:pt>
    <dgm:pt modelId="{C646A9AF-BF3B-445E-89D6-46DFDE0114C2}" type="parTrans" cxnId="{CA8D9BFB-1E44-4BBF-8A4D-BC674A66C73A}">
      <dgm:prSet/>
      <dgm:spPr/>
      <dgm:t>
        <a:bodyPr/>
        <a:lstStyle/>
        <a:p>
          <a:endParaRPr lang="hr-HR"/>
        </a:p>
      </dgm:t>
    </dgm:pt>
    <dgm:pt modelId="{BD333FF6-6AFE-4C07-A080-909B51BA9546}" type="sibTrans" cxnId="{CA8D9BFB-1E44-4BBF-8A4D-BC674A66C73A}">
      <dgm:prSet/>
      <dgm:spPr/>
      <dgm:t>
        <a:bodyPr/>
        <a:lstStyle/>
        <a:p>
          <a:endParaRPr lang="hr-HR"/>
        </a:p>
      </dgm:t>
    </dgm:pt>
    <dgm:pt modelId="{36768B2E-5C64-4007-A17B-CB8ADA66551B}">
      <dgm:prSet phldrT="[Text]"/>
      <dgm:spPr/>
      <dgm:t>
        <a:bodyPr/>
        <a:lstStyle/>
        <a:p>
          <a:r>
            <a:rPr lang="hr-HR" b="1" dirty="0" smtClean="0"/>
            <a:t>Uputni parkirni sustav</a:t>
          </a:r>
          <a:endParaRPr lang="hr-HR" b="1" dirty="0"/>
        </a:p>
      </dgm:t>
    </dgm:pt>
    <dgm:pt modelId="{84C8CBEC-1FDC-4D23-98C8-E829996D6661}" type="parTrans" cxnId="{56323076-2802-434A-8C57-D05566D5E29F}">
      <dgm:prSet/>
      <dgm:spPr/>
      <dgm:t>
        <a:bodyPr/>
        <a:lstStyle/>
        <a:p>
          <a:endParaRPr lang="hr-HR"/>
        </a:p>
      </dgm:t>
    </dgm:pt>
    <dgm:pt modelId="{1FAA8764-A1BA-4513-BCA8-8B8BF30786F5}" type="sibTrans" cxnId="{56323076-2802-434A-8C57-D05566D5E29F}">
      <dgm:prSet/>
      <dgm:spPr/>
      <dgm:t>
        <a:bodyPr/>
        <a:lstStyle/>
        <a:p>
          <a:endParaRPr lang="hr-HR"/>
        </a:p>
      </dgm:t>
    </dgm:pt>
    <dgm:pt modelId="{03EAEB1E-31F8-4BB6-B74C-4EDA433CAAD8}" type="pres">
      <dgm:prSet presAssocID="{1B385F50-5071-41DD-9A4E-F37EC96D8BA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7B0F109-85E2-4427-B871-78EEDE9B99E5}" type="pres">
      <dgm:prSet presAssocID="{1ADF2435-9EA6-44CD-9BA1-9629670129E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8A640B4-2BC5-4AAE-9058-0D5621BFDE46}" type="pres">
      <dgm:prSet presAssocID="{F945172E-E598-4FF4-AE85-C9851E9A029E}" presName="sibTrans" presStyleLbl="sibTrans2D1" presStyleIdx="0" presStyleCnt="4"/>
      <dgm:spPr/>
      <dgm:t>
        <a:bodyPr/>
        <a:lstStyle/>
        <a:p>
          <a:endParaRPr lang="hr-HR"/>
        </a:p>
      </dgm:t>
    </dgm:pt>
    <dgm:pt modelId="{ACFE38FB-B4F5-44C0-9FD8-D895F2202A45}" type="pres">
      <dgm:prSet presAssocID="{F945172E-E598-4FF4-AE85-C9851E9A029E}" presName="connectorText" presStyleLbl="sibTrans2D1" presStyleIdx="0" presStyleCnt="4"/>
      <dgm:spPr/>
      <dgm:t>
        <a:bodyPr/>
        <a:lstStyle/>
        <a:p>
          <a:endParaRPr lang="hr-HR"/>
        </a:p>
      </dgm:t>
    </dgm:pt>
    <dgm:pt modelId="{D863CEF2-B388-4651-919F-2586F416AC56}" type="pres">
      <dgm:prSet presAssocID="{54F5AEA5-47E0-46F7-ACF9-5E9B61776E3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D270D84-BCAA-4637-89DE-DE9BB6AB5D14}" type="pres">
      <dgm:prSet presAssocID="{DC068F08-FC64-4589-9A8E-004D07EE2ECA}" presName="sibTrans" presStyleLbl="sibTrans2D1" presStyleIdx="1" presStyleCnt="4"/>
      <dgm:spPr/>
      <dgm:t>
        <a:bodyPr/>
        <a:lstStyle/>
        <a:p>
          <a:endParaRPr lang="hr-HR"/>
        </a:p>
      </dgm:t>
    </dgm:pt>
    <dgm:pt modelId="{BAF4695E-9FB8-4771-8466-09AE74F79A4A}" type="pres">
      <dgm:prSet presAssocID="{DC068F08-FC64-4589-9A8E-004D07EE2ECA}" presName="connectorText" presStyleLbl="sibTrans2D1" presStyleIdx="1" presStyleCnt="4"/>
      <dgm:spPr/>
      <dgm:t>
        <a:bodyPr/>
        <a:lstStyle/>
        <a:p>
          <a:endParaRPr lang="hr-HR"/>
        </a:p>
      </dgm:t>
    </dgm:pt>
    <dgm:pt modelId="{5F91854F-3D91-4D00-9FD2-9A823D1E8E44}" type="pres">
      <dgm:prSet presAssocID="{D12BB03B-52CF-49BF-99E2-CE034B9357B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E70CBC5-2073-4831-8AB9-D184CE27820C}" type="pres">
      <dgm:prSet presAssocID="{BD333FF6-6AFE-4C07-A080-909B51BA9546}" presName="sibTrans" presStyleLbl="sibTrans2D1" presStyleIdx="2" presStyleCnt="4"/>
      <dgm:spPr/>
      <dgm:t>
        <a:bodyPr/>
        <a:lstStyle/>
        <a:p>
          <a:endParaRPr lang="hr-HR"/>
        </a:p>
      </dgm:t>
    </dgm:pt>
    <dgm:pt modelId="{1D8EFD8C-EEC1-4FD1-9F09-101D9AE99EB3}" type="pres">
      <dgm:prSet presAssocID="{BD333FF6-6AFE-4C07-A080-909B51BA9546}" presName="connectorText" presStyleLbl="sibTrans2D1" presStyleIdx="2" presStyleCnt="4"/>
      <dgm:spPr/>
      <dgm:t>
        <a:bodyPr/>
        <a:lstStyle/>
        <a:p>
          <a:endParaRPr lang="hr-HR"/>
        </a:p>
      </dgm:t>
    </dgm:pt>
    <dgm:pt modelId="{14AB5705-2F7C-4C09-BEE2-591DDC19CE37}" type="pres">
      <dgm:prSet presAssocID="{36768B2E-5C64-4007-A17B-CB8ADA66551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E5EFFD9-0C54-4800-8461-E479E4191EB2}" type="pres">
      <dgm:prSet presAssocID="{1FAA8764-A1BA-4513-BCA8-8B8BF30786F5}" presName="sibTrans" presStyleLbl="sibTrans2D1" presStyleIdx="3" presStyleCnt="4"/>
      <dgm:spPr/>
      <dgm:t>
        <a:bodyPr/>
        <a:lstStyle/>
        <a:p>
          <a:endParaRPr lang="hr-HR"/>
        </a:p>
      </dgm:t>
    </dgm:pt>
    <dgm:pt modelId="{5A0DFBA9-BA8B-436E-BC48-1E8E5F569FB8}" type="pres">
      <dgm:prSet presAssocID="{1FAA8764-A1BA-4513-BCA8-8B8BF30786F5}" presName="connectorText" presStyleLbl="sibTrans2D1" presStyleIdx="3" presStyleCnt="4"/>
      <dgm:spPr/>
      <dgm:t>
        <a:bodyPr/>
        <a:lstStyle/>
        <a:p>
          <a:endParaRPr lang="hr-HR"/>
        </a:p>
      </dgm:t>
    </dgm:pt>
  </dgm:ptLst>
  <dgm:cxnLst>
    <dgm:cxn modelId="{8E116939-B94F-47B5-8683-40C62626C568}" type="presOf" srcId="{DC068F08-FC64-4589-9A8E-004D07EE2ECA}" destId="{BD270D84-BCAA-4637-89DE-DE9BB6AB5D14}" srcOrd="0" destOrd="0" presId="urn:microsoft.com/office/officeart/2005/8/layout/cycle2"/>
    <dgm:cxn modelId="{F62E59F7-A31C-4D2C-B5F3-876BB495E01D}" srcId="{1B385F50-5071-41DD-9A4E-F37EC96D8BA2}" destId="{54F5AEA5-47E0-46F7-ACF9-5E9B61776E3C}" srcOrd="1" destOrd="0" parTransId="{CFFD837E-DC89-493A-A63C-D370926C33FA}" sibTransId="{DC068F08-FC64-4589-9A8E-004D07EE2ECA}"/>
    <dgm:cxn modelId="{09B07351-2F1A-4A80-9280-8D115003661E}" srcId="{1B385F50-5071-41DD-9A4E-F37EC96D8BA2}" destId="{1ADF2435-9EA6-44CD-9BA1-9629670129EC}" srcOrd="0" destOrd="0" parTransId="{688AEB1B-0487-4179-8A61-95EA0135009A}" sibTransId="{F945172E-E598-4FF4-AE85-C9851E9A029E}"/>
    <dgm:cxn modelId="{C137EC2F-3A84-4BFB-A9D3-C91796808565}" type="presOf" srcId="{1FAA8764-A1BA-4513-BCA8-8B8BF30786F5}" destId="{3E5EFFD9-0C54-4800-8461-E479E4191EB2}" srcOrd="0" destOrd="0" presId="urn:microsoft.com/office/officeart/2005/8/layout/cycle2"/>
    <dgm:cxn modelId="{3F5881A9-BF3E-491B-9191-2ECEC2FAB413}" type="presOf" srcId="{BD333FF6-6AFE-4C07-A080-909B51BA9546}" destId="{CE70CBC5-2073-4831-8AB9-D184CE27820C}" srcOrd="0" destOrd="0" presId="urn:microsoft.com/office/officeart/2005/8/layout/cycle2"/>
    <dgm:cxn modelId="{02F2D14D-9781-481F-A217-60511D7058D5}" type="presOf" srcId="{1B385F50-5071-41DD-9A4E-F37EC96D8BA2}" destId="{03EAEB1E-31F8-4BB6-B74C-4EDA433CAAD8}" srcOrd="0" destOrd="0" presId="urn:microsoft.com/office/officeart/2005/8/layout/cycle2"/>
    <dgm:cxn modelId="{EFBE5E79-2B4B-4031-82A5-5C979ABECBCE}" type="presOf" srcId="{1FAA8764-A1BA-4513-BCA8-8B8BF30786F5}" destId="{5A0DFBA9-BA8B-436E-BC48-1E8E5F569FB8}" srcOrd="1" destOrd="0" presId="urn:microsoft.com/office/officeart/2005/8/layout/cycle2"/>
    <dgm:cxn modelId="{C97E0408-F43E-44FC-85DA-4743D81178A3}" type="presOf" srcId="{BD333FF6-6AFE-4C07-A080-909B51BA9546}" destId="{1D8EFD8C-EEC1-4FD1-9F09-101D9AE99EB3}" srcOrd="1" destOrd="0" presId="urn:microsoft.com/office/officeart/2005/8/layout/cycle2"/>
    <dgm:cxn modelId="{991AF8E0-8008-4B0B-9C0B-4D7769B3A82D}" type="presOf" srcId="{1ADF2435-9EA6-44CD-9BA1-9629670129EC}" destId="{37B0F109-85E2-4427-B871-78EEDE9B99E5}" srcOrd="0" destOrd="0" presId="urn:microsoft.com/office/officeart/2005/8/layout/cycle2"/>
    <dgm:cxn modelId="{BA1E5301-8958-4223-A6FD-48D8F7A85B19}" type="presOf" srcId="{F945172E-E598-4FF4-AE85-C9851E9A029E}" destId="{68A640B4-2BC5-4AAE-9058-0D5621BFDE46}" srcOrd="0" destOrd="0" presId="urn:microsoft.com/office/officeart/2005/8/layout/cycle2"/>
    <dgm:cxn modelId="{CA8D9BFB-1E44-4BBF-8A4D-BC674A66C73A}" srcId="{1B385F50-5071-41DD-9A4E-F37EC96D8BA2}" destId="{D12BB03B-52CF-49BF-99E2-CE034B9357BF}" srcOrd="2" destOrd="0" parTransId="{C646A9AF-BF3B-445E-89D6-46DFDE0114C2}" sibTransId="{BD333FF6-6AFE-4C07-A080-909B51BA9546}"/>
    <dgm:cxn modelId="{95F50264-EBA7-4CEF-ACDB-AE4D8EAF5845}" type="presOf" srcId="{54F5AEA5-47E0-46F7-ACF9-5E9B61776E3C}" destId="{D863CEF2-B388-4651-919F-2586F416AC56}" srcOrd="0" destOrd="0" presId="urn:microsoft.com/office/officeart/2005/8/layout/cycle2"/>
    <dgm:cxn modelId="{0AB97B76-A79D-496E-BFD8-E7A343578922}" type="presOf" srcId="{36768B2E-5C64-4007-A17B-CB8ADA66551B}" destId="{14AB5705-2F7C-4C09-BEE2-591DDC19CE37}" srcOrd="0" destOrd="0" presId="urn:microsoft.com/office/officeart/2005/8/layout/cycle2"/>
    <dgm:cxn modelId="{56323076-2802-434A-8C57-D05566D5E29F}" srcId="{1B385F50-5071-41DD-9A4E-F37EC96D8BA2}" destId="{36768B2E-5C64-4007-A17B-CB8ADA66551B}" srcOrd="3" destOrd="0" parTransId="{84C8CBEC-1FDC-4D23-98C8-E829996D6661}" sibTransId="{1FAA8764-A1BA-4513-BCA8-8B8BF30786F5}"/>
    <dgm:cxn modelId="{9C076F55-B7D7-43DD-ABE3-0077E320650A}" type="presOf" srcId="{D12BB03B-52CF-49BF-99E2-CE034B9357BF}" destId="{5F91854F-3D91-4D00-9FD2-9A823D1E8E44}" srcOrd="0" destOrd="0" presId="urn:microsoft.com/office/officeart/2005/8/layout/cycle2"/>
    <dgm:cxn modelId="{14DE9638-2E18-4D5B-BE55-F6C6563A2FDC}" type="presOf" srcId="{F945172E-E598-4FF4-AE85-C9851E9A029E}" destId="{ACFE38FB-B4F5-44C0-9FD8-D895F2202A45}" srcOrd="1" destOrd="0" presId="urn:microsoft.com/office/officeart/2005/8/layout/cycle2"/>
    <dgm:cxn modelId="{1F035C44-9385-40A7-98A5-6AF12112B3FC}" type="presOf" srcId="{DC068F08-FC64-4589-9A8E-004D07EE2ECA}" destId="{BAF4695E-9FB8-4771-8466-09AE74F79A4A}" srcOrd="1" destOrd="0" presId="urn:microsoft.com/office/officeart/2005/8/layout/cycle2"/>
    <dgm:cxn modelId="{E2A279ED-DF88-44E8-8687-B78B89421117}" type="presParOf" srcId="{03EAEB1E-31F8-4BB6-B74C-4EDA433CAAD8}" destId="{37B0F109-85E2-4427-B871-78EEDE9B99E5}" srcOrd="0" destOrd="0" presId="urn:microsoft.com/office/officeart/2005/8/layout/cycle2"/>
    <dgm:cxn modelId="{A36FE53B-78EC-4BFC-B945-70298492DD32}" type="presParOf" srcId="{03EAEB1E-31F8-4BB6-B74C-4EDA433CAAD8}" destId="{68A640B4-2BC5-4AAE-9058-0D5621BFDE46}" srcOrd="1" destOrd="0" presId="urn:microsoft.com/office/officeart/2005/8/layout/cycle2"/>
    <dgm:cxn modelId="{393C2DA5-5192-42AB-888D-6A38C6F1BAD8}" type="presParOf" srcId="{68A640B4-2BC5-4AAE-9058-0D5621BFDE46}" destId="{ACFE38FB-B4F5-44C0-9FD8-D895F2202A45}" srcOrd="0" destOrd="0" presId="urn:microsoft.com/office/officeart/2005/8/layout/cycle2"/>
    <dgm:cxn modelId="{75D57269-357A-440F-A098-525907130DE5}" type="presParOf" srcId="{03EAEB1E-31F8-4BB6-B74C-4EDA433CAAD8}" destId="{D863CEF2-B388-4651-919F-2586F416AC56}" srcOrd="2" destOrd="0" presId="urn:microsoft.com/office/officeart/2005/8/layout/cycle2"/>
    <dgm:cxn modelId="{74045204-67D5-4D96-BAB4-7AFB8C662CB6}" type="presParOf" srcId="{03EAEB1E-31F8-4BB6-B74C-4EDA433CAAD8}" destId="{BD270D84-BCAA-4637-89DE-DE9BB6AB5D14}" srcOrd="3" destOrd="0" presId="urn:microsoft.com/office/officeart/2005/8/layout/cycle2"/>
    <dgm:cxn modelId="{751DB7E8-3F83-415A-8C43-F77424A4E764}" type="presParOf" srcId="{BD270D84-BCAA-4637-89DE-DE9BB6AB5D14}" destId="{BAF4695E-9FB8-4771-8466-09AE74F79A4A}" srcOrd="0" destOrd="0" presId="urn:microsoft.com/office/officeart/2005/8/layout/cycle2"/>
    <dgm:cxn modelId="{38A206D7-85BB-4E5B-8543-B9B4BF7E6A44}" type="presParOf" srcId="{03EAEB1E-31F8-4BB6-B74C-4EDA433CAAD8}" destId="{5F91854F-3D91-4D00-9FD2-9A823D1E8E44}" srcOrd="4" destOrd="0" presId="urn:microsoft.com/office/officeart/2005/8/layout/cycle2"/>
    <dgm:cxn modelId="{DB57D50F-CBB1-41A5-9B31-0F3B69D3658C}" type="presParOf" srcId="{03EAEB1E-31F8-4BB6-B74C-4EDA433CAAD8}" destId="{CE70CBC5-2073-4831-8AB9-D184CE27820C}" srcOrd="5" destOrd="0" presId="urn:microsoft.com/office/officeart/2005/8/layout/cycle2"/>
    <dgm:cxn modelId="{91C1B163-1FFC-41CF-8410-7C6A9F31C28E}" type="presParOf" srcId="{CE70CBC5-2073-4831-8AB9-D184CE27820C}" destId="{1D8EFD8C-EEC1-4FD1-9F09-101D9AE99EB3}" srcOrd="0" destOrd="0" presId="urn:microsoft.com/office/officeart/2005/8/layout/cycle2"/>
    <dgm:cxn modelId="{BFA14156-264A-4695-B1D6-DBFA882D5640}" type="presParOf" srcId="{03EAEB1E-31F8-4BB6-B74C-4EDA433CAAD8}" destId="{14AB5705-2F7C-4C09-BEE2-591DDC19CE37}" srcOrd="6" destOrd="0" presId="urn:microsoft.com/office/officeart/2005/8/layout/cycle2"/>
    <dgm:cxn modelId="{595F079F-97CF-48A2-82DD-D31A3B4EAD35}" type="presParOf" srcId="{03EAEB1E-31F8-4BB6-B74C-4EDA433CAAD8}" destId="{3E5EFFD9-0C54-4800-8461-E479E4191EB2}" srcOrd="7" destOrd="0" presId="urn:microsoft.com/office/officeart/2005/8/layout/cycle2"/>
    <dgm:cxn modelId="{E5E47E89-A9D5-4396-81DF-ECBD879675DD}" type="presParOf" srcId="{3E5EFFD9-0C54-4800-8461-E479E4191EB2}" destId="{5A0DFBA9-BA8B-436E-BC48-1E8E5F569FB8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B0F109-85E2-4427-B871-78EEDE9B99E5}">
      <dsp:nvSpPr>
        <dsp:cNvPr id="0" name=""/>
        <dsp:cNvSpPr/>
      </dsp:nvSpPr>
      <dsp:spPr>
        <a:xfrm>
          <a:off x="1268183" y="906"/>
          <a:ext cx="881054" cy="8810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800" b="1" kern="1200" dirty="0" smtClean="0"/>
            <a:t>Semaforski uređaju</a:t>
          </a:r>
          <a:endParaRPr lang="hr-HR" sz="800" kern="1200" dirty="0"/>
        </a:p>
      </dsp:txBody>
      <dsp:txXfrm>
        <a:off x="1397210" y="129933"/>
        <a:ext cx="623000" cy="623000"/>
      </dsp:txXfrm>
    </dsp:sp>
    <dsp:sp modelId="{68A640B4-2BC5-4AAE-9058-0D5621BFDE46}">
      <dsp:nvSpPr>
        <dsp:cNvPr id="0" name=""/>
        <dsp:cNvSpPr/>
      </dsp:nvSpPr>
      <dsp:spPr>
        <a:xfrm rot="2700000">
          <a:off x="2054632" y="755704"/>
          <a:ext cx="234054" cy="2973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600" kern="1200"/>
        </a:p>
      </dsp:txBody>
      <dsp:txXfrm>
        <a:off x="2064915" y="790350"/>
        <a:ext cx="163838" cy="178413"/>
      </dsp:txXfrm>
    </dsp:sp>
    <dsp:sp modelId="{D863CEF2-B388-4651-919F-2586F416AC56}">
      <dsp:nvSpPr>
        <dsp:cNvPr id="0" name=""/>
        <dsp:cNvSpPr/>
      </dsp:nvSpPr>
      <dsp:spPr>
        <a:xfrm>
          <a:off x="2203450" y="936172"/>
          <a:ext cx="881054" cy="8810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800" b="1" kern="1200" dirty="0" smtClean="0"/>
            <a:t>Javni gradski prijevoz</a:t>
          </a:r>
          <a:endParaRPr lang="hr-HR" sz="800" b="1" kern="1200" dirty="0"/>
        </a:p>
      </dsp:txBody>
      <dsp:txXfrm>
        <a:off x="2332477" y="1065199"/>
        <a:ext cx="623000" cy="623000"/>
      </dsp:txXfrm>
    </dsp:sp>
    <dsp:sp modelId="{BD270D84-BCAA-4637-89DE-DE9BB6AB5D14}">
      <dsp:nvSpPr>
        <dsp:cNvPr id="0" name=""/>
        <dsp:cNvSpPr/>
      </dsp:nvSpPr>
      <dsp:spPr>
        <a:xfrm rot="8100000">
          <a:off x="2064000" y="1690971"/>
          <a:ext cx="234054" cy="2973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600" kern="1200"/>
        </a:p>
      </dsp:txBody>
      <dsp:txXfrm rot="10800000">
        <a:off x="2123933" y="1725617"/>
        <a:ext cx="163838" cy="178413"/>
      </dsp:txXfrm>
    </dsp:sp>
    <dsp:sp modelId="{5F91854F-3D91-4D00-9FD2-9A823D1E8E44}">
      <dsp:nvSpPr>
        <dsp:cNvPr id="0" name=""/>
        <dsp:cNvSpPr/>
      </dsp:nvSpPr>
      <dsp:spPr>
        <a:xfrm>
          <a:off x="1268183" y="1871439"/>
          <a:ext cx="881054" cy="8810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800" b="1" kern="1200" dirty="0" smtClean="0"/>
            <a:t>Incidentne službe</a:t>
          </a:r>
          <a:endParaRPr lang="hr-HR" sz="800" b="1" kern="1200" dirty="0"/>
        </a:p>
      </dsp:txBody>
      <dsp:txXfrm>
        <a:off x="1397210" y="2000466"/>
        <a:ext cx="623000" cy="623000"/>
      </dsp:txXfrm>
    </dsp:sp>
    <dsp:sp modelId="{CE70CBC5-2073-4831-8AB9-D184CE27820C}">
      <dsp:nvSpPr>
        <dsp:cNvPr id="0" name=""/>
        <dsp:cNvSpPr/>
      </dsp:nvSpPr>
      <dsp:spPr>
        <a:xfrm rot="13500000">
          <a:off x="1128734" y="1700339"/>
          <a:ext cx="234054" cy="2973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600" kern="1200"/>
        </a:p>
      </dsp:txBody>
      <dsp:txXfrm rot="10800000">
        <a:off x="1188667" y="1784635"/>
        <a:ext cx="163838" cy="178413"/>
      </dsp:txXfrm>
    </dsp:sp>
    <dsp:sp modelId="{14AB5705-2F7C-4C09-BEE2-591DDC19CE37}">
      <dsp:nvSpPr>
        <dsp:cNvPr id="0" name=""/>
        <dsp:cNvSpPr/>
      </dsp:nvSpPr>
      <dsp:spPr>
        <a:xfrm>
          <a:off x="332917" y="936172"/>
          <a:ext cx="881054" cy="8810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800" b="1" kern="1200" dirty="0" smtClean="0"/>
            <a:t>Uputni parkirni sustav</a:t>
          </a:r>
          <a:endParaRPr lang="hr-HR" sz="800" b="1" kern="1200" dirty="0"/>
        </a:p>
      </dsp:txBody>
      <dsp:txXfrm>
        <a:off x="461944" y="1065199"/>
        <a:ext cx="623000" cy="623000"/>
      </dsp:txXfrm>
    </dsp:sp>
    <dsp:sp modelId="{3E5EFFD9-0C54-4800-8461-E479E4191EB2}">
      <dsp:nvSpPr>
        <dsp:cNvPr id="0" name=""/>
        <dsp:cNvSpPr/>
      </dsp:nvSpPr>
      <dsp:spPr>
        <a:xfrm rot="18900000">
          <a:off x="1119366" y="765072"/>
          <a:ext cx="234054" cy="2973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600" kern="1200"/>
        </a:p>
      </dsp:txBody>
      <dsp:txXfrm>
        <a:off x="1129649" y="849368"/>
        <a:ext cx="163838" cy="1784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231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4271" y="0"/>
            <a:ext cx="4302231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218"/>
            <a:ext cx="4302231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4271" y="6456218"/>
            <a:ext cx="4302231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385B129-0554-4D20-B490-E8D23F1B82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3812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2231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271" y="0"/>
            <a:ext cx="4302231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823" y="3228896"/>
            <a:ext cx="7942580" cy="305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218"/>
            <a:ext cx="4302231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271" y="6456218"/>
            <a:ext cx="4302231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A190F62-A758-420E-8B7B-03537EC9BD02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440771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7"/>
          <p:cNvSpPr txBox="1">
            <a:spLocks noGrp="1" noChangeArrowheads="1"/>
          </p:cNvSpPr>
          <p:nvPr/>
        </p:nvSpPr>
        <p:spPr bwMode="auto">
          <a:xfrm>
            <a:off x="5627718" y="6460939"/>
            <a:ext cx="4300507" cy="3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2245611-0089-4F0A-AE91-2137A1B646F8}" type="slidenum">
              <a:rPr lang="en-GB" sz="1300"/>
              <a:pPr algn="r" defTabSz="947738"/>
              <a:t>1</a:t>
            </a:fld>
            <a:endParaRPr lang="en-GB" sz="1300"/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2013" cy="2551112"/>
          </a:xfrm>
          <a:ln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764" y="3228896"/>
            <a:ext cx="7280698" cy="3058954"/>
          </a:xfrm>
          <a:noFill/>
          <a:ln/>
        </p:spPr>
        <p:txBody>
          <a:bodyPr lIns="94824" tIns="47416" rIns="94824" bIns="47416"/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5510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2BA8F7-1929-4CDE-943A-B3F76E435E82}" type="slidenum">
              <a:rPr lang="de-DE" smtClean="0">
                <a:cs typeface="Arial" charset="0"/>
              </a:rPr>
              <a:pPr/>
              <a:t>10</a:t>
            </a:fld>
            <a:endParaRPr lang="de-DE" smtClean="0">
              <a:cs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2013" cy="2551112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764" y="3228896"/>
            <a:ext cx="7280698" cy="3058954"/>
          </a:xfrm>
          <a:noFill/>
          <a:ln/>
        </p:spPr>
        <p:txBody>
          <a:bodyPr/>
          <a:lstStyle/>
          <a:p>
            <a:pPr eaLnBrk="1" hangingPunct="1"/>
            <a:endParaRPr lang="hr-HR" noProof="1" smtClean="0"/>
          </a:p>
        </p:txBody>
      </p:sp>
    </p:spTree>
    <p:extLst>
      <p:ext uri="{BB962C8B-B14F-4D97-AF65-F5344CB8AC3E}">
        <p14:creationId xmlns:p14="http://schemas.microsoft.com/office/powerpoint/2010/main" val="4071214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2013" cy="2551112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764" y="3228896"/>
            <a:ext cx="7280698" cy="3058954"/>
          </a:xfrm>
          <a:noFill/>
          <a:ln/>
        </p:spPr>
        <p:txBody>
          <a:bodyPr/>
          <a:lstStyle/>
          <a:p>
            <a:pPr algn="just" eaLnBrk="1" hangingPunct="1"/>
            <a:endParaRPr lang="hr-HR" noProof="1" smtClean="0"/>
          </a:p>
        </p:txBody>
      </p:sp>
    </p:spTree>
    <p:extLst>
      <p:ext uri="{BB962C8B-B14F-4D97-AF65-F5344CB8AC3E}">
        <p14:creationId xmlns:p14="http://schemas.microsoft.com/office/powerpoint/2010/main" val="61465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2013" cy="2551112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764" y="3228896"/>
            <a:ext cx="7280698" cy="3058954"/>
          </a:xfrm>
          <a:noFill/>
          <a:ln/>
        </p:spPr>
        <p:txBody>
          <a:bodyPr/>
          <a:lstStyle/>
          <a:p>
            <a:endParaRPr lang="hr-HR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9481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2013" cy="2551112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764" y="3228896"/>
            <a:ext cx="7280698" cy="3058954"/>
          </a:xfrm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996266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2013" cy="2551112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764" y="3228896"/>
            <a:ext cx="7280698" cy="3058954"/>
          </a:xfrm>
          <a:noFill/>
          <a:ln/>
        </p:spPr>
        <p:txBody>
          <a:bodyPr/>
          <a:lstStyle/>
          <a:p>
            <a:pPr eaLnBrk="1" hangingPunct="1"/>
            <a:endParaRPr 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993128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2013" cy="2551112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764" y="3228896"/>
            <a:ext cx="7280698" cy="3058954"/>
          </a:xfrm>
          <a:noFill/>
          <a:ln/>
        </p:spPr>
        <p:txBody>
          <a:bodyPr/>
          <a:lstStyle/>
          <a:p>
            <a:pPr eaLnBrk="1" hangingPunct="1"/>
            <a:endParaRPr 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182208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2013" cy="2551112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764" y="3228896"/>
            <a:ext cx="7280698" cy="3058954"/>
          </a:xfrm>
          <a:noFill/>
          <a:ln/>
        </p:spPr>
        <p:txBody>
          <a:bodyPr/>
          <a:lstStyle/>
          <a:p>
            <a:pPr eaLnBrk="1" hangingPunct="1"/>
            <a:endParaRPr 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456538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2013" cy="2551112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764" y="3228896"/>
            <a:ext cx="7280698" cy="3058954"/>
          </a:xfrm>
          <a:noFill/>
          <a:ln/>
        </p:spPr>
        <p:txBody>
          <a:bodyPr/>
          <a:lstStyle/>
          <a:p>
            <a:pPr eaLnBrk="1" hangingPunct="1"/>
            <a:endParaRPr lang="en-US" noProof="1" smtClean="0"/>
          </a:p>
        </p:txBody>
      </p:sp>
    </p:spTree>
    <p:extLst>
      <p:ext uri="{BB962C8B-B14F-4D97-AF65-F5344CB8AC3E}">
        <p14:creationId xmlns:p14="http://schemas.microsoft.com/office/powerpoint/2010/main" val="2848400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402013" cy="2551112"/>
          </a:xfrm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764" y="3228896"/>
            <a:ext cx="7280698" cy="3058954"/>
          </a:xfrm>
          <a:noFill/>
          <a:ln/>
        </p:spPr>
        <p:txBody>
          <a:bodyPr/>
          <a:lstStyle/>
          <a:p>
            <a:pPr eaLnBrk="1" hangingPunct="1"/>
            <a:endParaRPr lang="en-US" noProof="1" smtClean="0"/>
          </a:p>
        </p:txBody>
      </p:sp>
    </p:spTree>
    <p:extLst>
      <p:ext uri="{BB962C8B-B14F-4D97-AF65-F5344CB8AC3E}">
        <p14:creationId xmlns:p14="http://schemas.microsoft.com/office/powerpoint/2010/main" val="4181623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63600" y="4738688"/>
            <a:ext cx="7485063" cy="1081087"/>
          </a:xfrm>
        </p:spPr>
        <p:txBody>
          <a:bodyPr anchor="b"/>
          <a:lstStyle>
            <a:lvl1pPr algn="ctr">
              <a:lnSpc>
                <a:spcPct val="110000"/>
              </a:lnSpc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111630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863600" y="5854700"/>
            <a:ext cx="7493000" cy="800100"/>
          </a:xfrm>
        </p:spPr>
        <p:txBody>
          <a:bodyPr tIns="45720" bIns="45720"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9725" y="133350"/>
            <a:ext cx="2130425" cy="5668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5275" y="133350"/>
            <a:ext cx="6242050" cy="566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1059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133350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 dirty="0"/>
              <a:t>Page </a:t>
            </a:r>
            <a:r>
              <a:rPr lang="de-DE" sz="1000" dirty="0">
                <a:sym typeface="Wingdings" pitchFamily="2" charset="2"/>
              </a:rPr>
              <a:t></a:t>
            </a:r>
            <a:r>
              <a:rPr lang="de-DE" sz="1000" dirty="0"/>
              <a:t> </a:t>
            </a:r>
            <a:fld id="{CA4930F3-25E6-4735-A574-D10D109D8583}" type="slidenum">
              <a:rPr lang="de-DE" sz="1000"/>
              <a:pPr>
                <a:defRPr/>
              </a:pPr>
              <a:t>‹#›</a:t>
            </a:fld>
            <a:endParaRPr lang="de-DE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0"/>
        </a:spcBef>
        <a:spcAft>
          <a:spcPct val="4000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0"/>
        </a:spcBef>
        <a:spcAft>
          <a:spcPct val="4000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0"/>
        </a:spcBef>
        <a:spcAft>
          <a:spcPct val="4000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0"/>
        </a:spcBef>
        <a:spcAft>
          <a:spcPct val="4000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0"/>
        </a:spcBef>
        <a:spcAft>
          <a:spcPct val="4000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jpe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66700" y="2578227"/>
            <a:ext cx="9144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hr-HR" sz="3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Uspostavljanje Sustava automatskog upravljanja prometom Grada </a:t>
            </a:r>
            <a:r>
              <a:rPr lang="hr-HR" sz="3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hr-HR" sz="3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agreba</a:t>
            </a:r>
            <a:endParaRPr lang="hr-HR" sz="35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1" descr="grb grada 4x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062" y="334083"/>
            <a:ext cx="900818" cy="110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327404" y="493077"/>
            <a:ext cx="7549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GRAD ZAGREB</a:t>
            </a:r>
            <a:endParaRPr lang="hr-H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rot="10800000">
            <a:off x="457202" y="4651375"/>
            <a:ext cx="8210548" cy="635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1485900" y="5457592"/>
            <a:ext cx="5638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Zagreb, </a:t>
            </a:r>
            <a:r>
              <a:rPr lang="hr-H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hr-H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. studenog 2013</a:t>
            </a:r>
            <a:r>
              <a:rPr lang="hr-HR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endParaRPr lang="hr-HR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8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roatia - Zagreb - square panorama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635500"/>
            <a:ext cx="914400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5" name="Rectangle 4"/>
          <p:cNvSpPr/>
          <p:nvPr/>
        </p:nvSpPr>
        <p:spPr>
          <a:xfrm>
            <a:off x="4197350" y="2732969"/>
            <a:ext cx="4572000" cy="178510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hr-H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Republika Hrvatska</a:t>
            </a:r>
            <a:br>
              <a:rPr lang="hr-H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r>
              <a:rPr lang="hr-H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Grad Zagreb</a:t>
            </a:r>
            <a:br>
              <a:rPr lang="hr-H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r>
              <a:rPr lang="hr-H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Trg S. Radića 1</a:t>
            </a:r>
            <a:br>
              <a:rPr lang="hr-H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r>
              <a:rPr lang="hr-HR" sz="2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tel</a:t>
            </a:r>
            <a:r>
              <a:rPr lang="hr-H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:+385 1 610 0101</a:t>
            </a:r>
            <a:br>
              <a:rPr lang="hr-H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</a:br>
            <a:r>
              <a:rPr lang="hr-HR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web: http://www.zagreb.hr</a:t>
            </a:r>
          </a:p>
        </p:txBody>
      </p:sp>
      <p:pic>
        <p:nvPicPr>
          <p:cNvPr id="6" name="Picture 21" descr="grb grada 4x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6457" y="5960533"/>
            <a:ext cx="557028" cy="68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25525" y="1328208"/>
            <a:ext cx="70929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hr-HR" sz="5000" dirty="0">
                <a:solidFill>
                  <a:schemeClr val="bg1"/>
                </a:solidFill>
                <a:latin typeface="Calibri" panose="020F0502020204030204" pitchFamily="34" charset="0"/>
              </a:rPr>
              <a:t>HVALA NA POZORNOSTI!</a:t>
            </a:r>
            <a:endParaRPr lang="en-US" sz="5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72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21" descr="grb grada 4x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3652" y="107966"/>
            <a:ext cx="503237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832139" y="225441"/>
            <a:ext cx="7461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KRONOLOGIJA RAZVOJA PROJEKTA AUP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3652" y="1715415"/>
            <a:ext cx="8529348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hr-HR" sz="18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70-tih</a:t>
            </a:r>
            <a:r>
              <a:rPr lang="hr-HR" sz="1800" dirty="0">
                <a:solidFill>
                  <a:schemeClr val="bg1"/>
                </a:solidFill>
                <a:latin typeface="Candara" panose="020E0502030303020204" pitchFamily="34" charset="0"/>
              </a:rPr>
              <a:t>	Inicijativa za pokretanje projekta automatskog </a:t>
            </a:r>
            <a:r>
              <a:rPr lang="hr-HR" sz="1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upravljanja</a:t>
            </a:r>
          </a:p>
          <a:p>
            <a:pPr algn="just" eaLnBrk="1" hangingPunct="1"/>
            <a:r>
              <a:rPr lang="hr-HR" sz="1800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hr-HR" sz="1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                prometom </a:t>
            </a:r>
            <a:r>
              <a:rPr lang="hr-HR" sz="1800" dirty="0">
                <a:solidFill>
                  <a:schemeClr val="bg1"/>
                </a:solidFill>
                <a:latin typeface="Candara" panose="020E0502030303020204" pitchFamily="34" charset="0"/>
              </a:rPr>
              <a:t>u Gradu Zagrebu </a:t>
            </a:r>
            <a:endParaRPr lang="hr-HR" sz="18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algn="just" eaLnBrk="1" hangingPunct="1"/>
            <a:endParaRPr lang="hr-HR" sz="18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algn="just" eaLnBrk="1" hangingPunct="1"/>
            <a:r>
              <a:rPr lang="hr-HR" sz="18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2003.</a:t>
            </a:r>
            <a:r>
              <a:rPr lang="hr-HR" sz="1800" dirty="0">
                <a:solidFill>
                  <a:schemeClr val="bg1"/>
                </a:solidFill>
                <a:latin typeface="Candara" panose="020E0502030303020204" pitchFamily="34" charset="0"/>
              </a:rPr>
              <a:t>	</a:t>
            </a:r>
            <a:r>
              <a:rPr lang="hr-HR" sz="1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Izrađeno i prezentirano Idejno rješenje projekta AUP / ZG</a:t>
            </a:r>
            <a:endParaRPr lang="hr-HR" sz="18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algn="just" eaLnBrk="1" hangingPunct="1"/>
            <a:r>
              <a:rPr lang="hr-HR" sz="1800" dirty="0">
                <a:solidFill>
                  <a:schemeClr val="bg1"/>
                </a:solidFill>
                <a:latin typeface="Candara" panose="020E0502030303020204" pitchFamily="34" charset="0"/>
              </a:rPr>
              <a:t>                </a:t>
            </a:r>
            <a:r>
              <a:rPr lang="hr-HR" sz="1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  (Institut prometa i veza)</a:t>
            </a:r>
            <a:r>
              <a:rPr lang="hr-HR" sz="1800" dirty="0">
                <a:solidFill>
                  <a:schemeClr val="bg1"/>
                </a:solidFill>
                <a:latin typeface="Candara" panose="020E0502030303020204" pitchFamily="34" charset="0"/>
              </a:rPr>
              <a:t> </a:t>
            </a:r>
          </a:p>
          <a:p>
            <a:pPr algn="just" eaLnBrk="1" hangingPunct="1"/>
            <a:r>
              <a:rPr lang="hr-HR" sz="1800" dirty="0">
                <a:solidFill>
                  <a:schemeClr val="bg1"/>
                </a:solidFill>
                <a:latin typeface="Candara" panose="020E0502030303020204" pitchFamily="34" charset="0"/>
              </a:rPr>
              <a:t> </a:t>
            </a:r>
          </a:p>
          <a:p>
            <a:pPr marL="342900" indent="-342900" algn="just" eaLnBrk="1" hangingPunct="1">
              <a:buAutoNum type="arabicPeriod" startAt="2008"/>
            </a:pPr>
            <a:r>
              <a:rPr lang="hr-HR" sz="1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      Gradska skupština </a:t>
            </a:r>
            <a:r>
              <a:rPr lang="hr-HR" sz="1800" dirty="0">
                <a:solidFill>
                  <a:schemeClr val="bg1"/>
                </a:solidFill>
                <a:latin typeface="Candara" panose="020E0502030303020204" pitchFamily="34" charset="0"/>
              </a:rPr>
              <a:t>Grada Zagreba </a:t>
            </a:r>
            <a:r>
              <a:rPr lang="hr-HR" sz="1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usvaja Program </a:t>
            </a:r>
            <a:r>
              <a:rPr lang="hr-HR" sz="1800" dirty="0">
                <a:solidFill>
                  <a:schemeClr val="bg1"/>
                </a:solidFill>
                <a:latin typeface="Candara" panose="020E0502030303020204" pitchFamily="34" charset="0"/>
              </a:rPr>
              <a:t>uspostavljanja </a:t>
            </a:r>
            <a:endParaRPr lang="hr-HR" sz="18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algn="just" eaLnBrk="1" hangingPunct="1"/>
            <a:r>
              <a:rPr lang="hr-HR" sz="1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                 sustava automatskog upravljanja </a:t>
            </a:r>
            <a:r>
              <a:rPr lang="hr-HR" sz="1800" dirty="0">
                <a:solidFill>
                  <a:schemeClr val="bg1"/>
                </a:solidFill>
                <a:latin typeface="Candara" panose="020E0502030303020204" pitchFamily="34" charset="0"/>
              </a:rPr>
              <a:t>prometom u Gradu Zagrebu</a:t>
            </a:r>
            <a:r>
              <a:rPr lang="hr-HR" sz="1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,</a:t>
            </a:r>
          </a:p>
          <a:p>
            <a:pPr algn="just" eaLnBrk="1" hangingPunct="1"/>
            <a:endParaRPr lang="hr-HR" sz="18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algn="just" eaLnBrk="1" hangingPunct="1"/>
            <a:r>
              <a:rPr lang="hr-HR" sz="1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 </a:t>
            </a:r>
            <a:r>
              <a:rPr lang="hr-HR" sz="18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2012.</a:t>
            </a:r>
            <a:r>
              <a:rPr lang="hr-HR" sz="1800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hr-HR" sz="1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     Podnesena prijava projekta MMPI za financiranje kroz „Operativni program</a:t>
            </a:r>
          </a:p>
          <a:p>
            <a:pPr algn="just" eaLnBrk="1" hangingPunct="1"/>
            <a:r>
              <a:rPr lang="hr-HR" sz="1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                prometa” 2007. – 2013. i za program 2014. – 2020. </a:t>
            </a:r>
            <a:r>
              <a:rPr lang="hr-HR" sz="1800" dirty="0">
                <a:solidFill>
                  <a:schemeClr val="bg1"/>
                </a:solidFill>
                <a:latin typeface="Candara" panose="020E0502030303020204" pitchFamily="34" charset="0"/>
              </a:rPr>
              <a:t> </a:t>
            </a:r>
            <a:endParaRPr lang="hr-HR" sz="18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algn="just" eaLnBrk="1" hangingPunct="1"/>
            <a:endParaRPr lang="hr-HR" sz="18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algn="just" eaLnBrk="1" hangingPunct="1"/>
            <a:r>
              <a:rPr lang="hr-HR" sz="18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2013.</a:t>
            </a:r>
            <a:r>
              <a:rPr lang="hr-HR" sz="1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      MMPI dostavljen ispunjen upitnik gdje je isti predložen kao potencijalan</a:t>
            </a:r>
          </a:p>
          <a:p>
            <a:pPr algn="just" eaLnBrk="1" hangingPunct="1"/>
            <a:r>
              <a:rPr lang="hr-HR" sz="1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               projekt </a:t>
            </a:r>
            <a:r>
              <a:rPr lang="hr-HR" sz="1800" i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Nacionalnog programa </a:t>
            </a:r>
            <a:r>
              <a:rPr lang="hr-HR" sz="1800" i="1" dirty="0">
                <a:solidFill>
                  <a:schemeClr val="bg1"/>
                </a:solidFill>
                <a:latin typeface="Candara" panose="020E0502030303020204" pitchFamily="34" charset="0"/>
              </a:rPr>
              <a:t>za razvoj i uvođenje </a:t>
            </a:r>
            <a:r>
              <a:rPr lang="hr-HR" sz="1800" i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ITS-a u </a:t>
            </a:r>
            <a:r>
              <a:rPr lang="hr-HR" sz="1800" i="1" dirty="0">
                <a:solidFill>
                  <a:schemeClr val="bg1"/>
                </a:solidFill>
                <a:latin typeface="Candara" panose="020E0502030303020204" pitchFamily="34" charset="0"/>
              </a:rPr>
              <a:t>cestovnom prometu </a:t>
            </a:r>
          </a:p>
        </p:txBody>
      </p:sp>
    </p:spTree>
    <p:extLst>
      <p:ext uri="{BB962C8B-B14F-4D97-AF65-F5344CB8AC3E}">
        <p14:creationId xmlns:p14="http://schemas.microsoft.com/office/powerpoint/2010/main" val="244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21" descr="grb grada 4x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3652" y="107966"/>
            <a:ext cx="503237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832139" y="225441"/>
            <a:ext cx="7461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KRATKI TEHNIČKI OPIS PROJEKTA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rot="5400000">
            <a:off x="2082800" y="4047147"/>
            <a:ext cx="4572000" cy="1588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873978" y="2128272"/>
            <a:ext cx="3881120" cy="383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0" fontAlgn="base" hangingPunct="0">
              <a:spcBef>
                <a:spcPct val="0"/>
              </a:spcBef>
              <a:spcAft>
                <a:spcPct val="4000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61938" algn="l" rtl="0" eaLnBrk="0" fontAlgn="base" hangingPunct="0">
              <a:spcBef>
                <a:spcPct val="0"/>
              </a:spcBef>
              <a:spcAft>
                <a:spcPct val="4000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720725" indent="-274638" algn="l" rtl="0" eaLnBrk="0" fontAlgn="base" hangingPunct="0">
              <a:spcBef>
                <a:spcPct val="0"/>
              </a:spcBef>
              <a:spcAft>
                <a:spcPct val="4000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987425" indent="-265113" algn="l" rtl="0" eaLnBrk="0" fontAlgn="base" hangingPunct="0">
              <a:spcBef>
                <a:spcPct val="0"/>
              </a:spcBef>
              <a:spcAft>
                <a:spcPct val="4000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254125" indent="-265113" algn="l" rtl="0" eaLnBrk="0" fontAlgn="base" hangingPunct="0">
              <a:spcBef>
                <a:spcPct val="0"/>
              </a:spcBef>
              <a:spcAft>
                <a:spcPct val="4000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1711325" indent="-265113" algn="l" rtl="0" fontAlgn="base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168525" indent="-265113" algn="l" rtl="0" fontAlgn="base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25725" indent="-265113" algn="l" rtl="0" fontAlgn="base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082925" indent="-265113" algn="l" rtl="0" fontAlgn="base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Clr>
                <a:srgbClr val="FFFF00"/>
              </a:buClr>
            </a:pPr>
            <a:r>
              <a:rPr lang="hr-HR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Times New Roman" pitchFamily="18" charset="0"/>
              </a:rPr>
              <a:t>zamjenu i modernizaciju zastarjelih signalnih uređaja i </a:t>
            </a:r>
            <a:r>
              <a:rPr lang="hr-H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Times New Roman" pitchFamily="18" charset="0"/>
              </a:rPr>
              <a:t>opreme,</a:t>
            </a:r>
          </a:p>
          <a:p>
            <a:pPr>
              <a:buClr>
                <a:srgbClr val="FFFF00"/>
              </a:buClr>
            </a:pPr>
            <a:r>
              <a:rPr lang="hr-HR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Times New Roman" pitchFamily="18" charset="0"/>
              </a:rPr>
              <a:t>prilagođavanje i ugradnju novih mikroprocesorskih </a:t>
            </a:r>
            <a:r>
              <a:rPr lang="hr-H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Times New Roman" pitchFamily="18" charset="0"/>
              </a:rPr>
              <a:t>uređaja,</a:t>
            </a:r>
          </a:p>
          <a:p>
            <a:pPr>
              <a:buClr>
                <a:srgbClr val="FFFF00"/>
              </a:buClr>
            </a:pPr>
            <a:r>
              <a:rPr lang="pl-PL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charset="0"/>
              </a:rPr>
              <a:t>nadzorne kamere </a:t>
            </a:r>
            <a:r>
              <a:rPr lang="pl-PL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charset="0"/>
              </a:rPr>
              <a:t>za detektiranje prometnih </a:t>
            </a:r>
            <a:r>
              <a:rPr lang="pl-PL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Arial" charset="0"/>
              </a:rPr>
              <a:t>opterećenja,</a:t>
            </a:r>
          </a:p>
          <a:p>
            <a:pPr>
              <a:buClr>
                <a:srgbClr val="FFFF00"/>
              </a:buClr>
            </a:pPr>
            <a:r>
              <a:rPr lang="hr-HR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Times New Roman" pitchFamily="18" charset="0"/>
              </a:rPr>
              <a:t>obnovu i kompletiranje komunikacijske </a:t>
            </a:r>
            <a:r>
              <a:rPr lang="hr-H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Times New Roman" pitchFamily="18" charset="0"/>
              </a:rPr>
              <a:t>mreže uz ugradnju optičkog kabla,</a:t>
            </a:r>
          </a:p>
          <a:p>
            <a:pPr>
              <a:buClr>
                <a:srgbClr val="FFFF00"/>
              </a:buClr>
            </a:pPr>
            <a:r>
              <a:rPr lang="hr-H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Times New Roman" pitchFamily="18" charset="0"/>
              </a:rPr>
              <a:t>Izgradnja i opremanje glavnog operativnog centra za nadzor i upravljanje </a:t>
            </a:r>
            <a:r>
              <a:rPr lang="hr-HR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Times New Roman" pitchFamily="18" charset="0"/>
              </a:rPr>
              <a:t>semaforiziranim</a:t>
            </a:r>
            <a:r>
              <a:rPr lang="hr-HR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Times New Roman" pitchFamily="18" charset="0"/>
              </a:rPr>
              <a:t> raskrižjima,</a:t>
            </a:r>
          </a:p>
        </p:txBody>
      </p:sp>
      <p:pic>
        <p:nvPicPr>
          <p:cNvPr id="15" name="Picture 14" descr="sc_upload_file_is03054281_300dpi_125881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86"/>
          <a:stretch/>
        </p:blipFill>
        <p:spPr bwMode="auto">
          <a:xfrm>
            <a:off x="233652" y="2516787"/>
            <a:ext cx="3920659" cy="298016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62803153"/>
              </p:ext>
            </p:extLst>
          </p:nvPr>
        </p:nvGraphicFramePr>
        <p:xfrm>
          <a:off x="485270" y="2630168"/>
          <a:ext cx="3417422" cy="275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21" descr="grb grada 4x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3652" y="107966"/>
            <a:ext cx="503237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832139" y="225441"/>
            <a:ext cx="74612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RAZLOZI I CILJEVI POKETANJA PROJEKTA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H="1" flipV="1">
            <a:off x="233653" y="3045131"/>
            <a:ext cx="8492658" cy="33866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Rectangle 2"/>
          <p:cNvSpPr/>
          <p:nvPr/>
        </p:nvSpPr>
        <p:spPr>
          <a:xfrm>
            <a:off x="316434" y="1087227"/>
            <a:ext cx="84926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sz="1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Implementacijom </a:t>
            </a:r>
            <a:r>
              <a:rPr lang="hr-HR" sz="1800" dirty="0">
                <a:solidFill>
                  <a:schemeClr val="bg1"/>
                </a:solidFill>
                <a:latin typeface="Candara" panose="020E0502030303020204" pitchFamily="34" charset="0"/>
              </a:rPr>
              <a:t>Sustava automatskog upravljanja prometom utjecalo bi se na povećanje protočnosti individualnog prometa, ubrzanje javnog gradskog prometa, a u konačnici  bi se utjecalo i na rasterećenje prometnica u Gradu Zagrebu. </a:t>
            </a:r>
            <a:endParaRPr lang="hr-HR" sz="18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algn="just"/>
            <a:r>
              <a:rPr lang="hr-HR" sz="1800" dirty="0" smtClean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	</a:t>
            </a:r>
          </a:p>
          <a:p>
            <a:pPr algn="just"/>
            <a:r>
              <a:rPr lang="hr-HR" sz="1800" dirty="0" smtClean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U </a:t>
            </a:r>
            <a:r>
              <a:rPr lang="hr-HR" sz="1800" dirty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potpunosti opremljen </a:t>
            </a:r>
            <a:r>
              <a:rPr lang="hr-HR" sz="1800" dirty="0" smtClean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omogućuje </a:t>
            </a:r>
            <a:r>
              <a:rPr lang="hr-HR" sz="1800" dirty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slijedeće: </a:t>
            </a:r>
            <a:endParaRPr lang="hr-HR" sz="18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5270" y="3308142"/>
            <a:ext cx="811995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C000"/>
              </a:buClr>
              <a:buFont typeface="Wingdings" pitchFamily="2" charset="2"/>
              <a:buChar char="q"/>
            </a:pPr>
            <a:r>
              <a:rPr lang="hr-HR" sz="1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nadzor </a:t>
            </a:r>
            <a:r>
              <a:rPr lang="hr-HR" sz="1800" dirty="0">
                <a:solidFill>
                  <a:schemeClr val="bg1"/>
                </a:solidFill>
                <a:latin typeface="Candara" panose="020E0502030303020204" pitchFamily="34" charset="0"/>
              </a:rPr>
              <a:t>i upravljanje priključenih semaforskih uređaja i periferne opreme u svrhu optimizacije odvijanja prometa</a:t>
            </a:r>
            <a:r>
              <a:rPr lang="hr-HR" sz="1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,</a:t>
            </a:r>
          </a:p>
          <a:p>
            <a:pPr marL="285750" indent="-285750" algn="just">
              <a:buClr>
                <a:srgbClr val="FFC000"/>
              </a:buClr>
              <a:buFont typeface="Wingdings" pitchFamily="2" charset="2"/>
              <a:buChar char="q"/>
            </a:pPr>
            <a:endParaRPr lang="hr-HR" sz="18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285750" indent="-285750" algn="just">
              <a:buClr>
                <a:srgbClr val="FFC000"/>
              </a:buClr>
              <a:buFont typeface="Wingdings" pitchFamily="2" charset="2"/>
              <a:buChar char="q"/>
            </a:pPr>
            <a:r>
              <a:rPr lang="hr-HR" sz="1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prikupljanja </a:t>
            </a:r>
            <a:r>
              <a:rPr lang="hr-HR" sz="1800" dirty="0">
                <a:solidFill>
                  <a:schemeClr val="bg1"/>
                </a:solidFill>
                <a:latin typeface="Candara" panose="020E0502030303020204" pitchFamily="34" charset="0"/>
              </a:rPr>
              <a:t>podataka o prometu u svrhu planiranja optimalne upravljačke strategije, vođenja evidencije stanja i promjena u prometu</a:t>
            </a:r>
            <a:r>
              <a:rPr lang="hr-HR" sz="1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,</a:t>
            </a:r>
          </a:p>
          <a:p>
            <a:pPr marL="285750" indent="-285750" algn="just">
              <a:buClr>
                <a:srgbClr val="FFC000"/>
              </a:buClr>
              <a:buFont typeface="Wingdings" pitchFamily="2" charset="2"/>
              <a:buChar char="q"/>
            </a:pPr>
            <a:endParaRPr lang="hr-HR" sz="18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285750" indent="-285750" algn="just">
              <a:buClr>
                <a:srgbClr val="FFC000"/>
              </a:buClr>
              <a:buFont typeface="Wingdings" pitchFamily="2" charset="2"/>
              <a:buChar char="q"/>
            </a:pPr>
            <a:r>
              <a:rPr lang="hr-HR" sz="1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kontrola </a:t>
            </a:r>
            <a:r>
              <a:rPr lang="hr-HR" sz="1800" dirty="0">
                <a:solidFill>
                  <a:schemeClr val="bg1"/>
                </a:solidFill>
                <a:latin typeface="Candara" panose="020E0502030303020204" pitchFamily="34" charset="0"/>
              </a:rPr>
              <a:t>rada uređaja i upravljačkih programa, planiranja održavanja uređaja i programskih dijelova</a:t>
            </a:r>
            <a:r>
              <a:rPr lang="hr-HR" sz="1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,</a:t>
            </a:r>
          </a:p>
          <a:p>
            <a:pPr marL="285750" indent="-285750" algn="just">
              <a:buClr>
                <a:srgbClr val="FFC000"/>
              </a:buClr>
              <a:buFont typeface="Wingdings" pitchFamily="2" charset="2"/>
              <a:buChar char="q"/>
            </a:pPr>
            <a:endParaRPr lang="hr-HR" sz="18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285750" indent="-285750" algn="just">
              <a:buClr>
                <a:srgbClr val="FFC000"/>
              </a:buClr>
              <a:buFont typeface="Wingdings" pitchFamily="2" charset="2"/>
              <a:buChar char="q"/>
            </a:pPr>
            <a:r>
              <a:rPr lang="hr-HR" sz="1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brzu </a:t>
            </a:r>
            <a:r>
              <a:rPr lang="hr-HR" sz="1800" dirty="0">
                <a:solidFill>
                  <a:schemeClr val="bg1"/>
                </a:solidFill>
                <a:latin typeface="Candara" panose="020E0502030303020204" pitchFamily="34" charset="0"/>
              </a:rPr>
              <a:t>prilagodbu izvanrednim prometnim situacijama i </a:t>
            </a:r>
            <a:r>
              <a:rPr lang="hr-HR" sz="1800" dirty="0" smtClean="0">
                <a:solidFill>
                  <a:schemeClr val="bg1"/>
                </a:solidFill>
                <a:latin typeface="Candara" panose="020E0502030303020204" pitchFamily="34" charset="0"/>
              </a:rPr>
              <a:t>izmijenjenim </a:t>
            </a:r>
            <a:r>
              <a:rPr lang="hr-HR" sz="1800" dirty="0">
                <a:solidFill>
                  <a:schemeClr val="bg1"/>
                </a:solidFill>
                <a:latin typeface="Candara" panose="020E0502030303020204" pitchFamily="34" charset="0"/>
              </a:rPr>
              <a:t>prometnim zahtjevima</a:t>
            </a:r>
          </a:p>
        </p:txBody>
      </p:sp>
    </p:spTree>
    <p:extLst>
      <p:ext uri="{BB962C8B-B14F-4D97-AF65-F5344CB8AC3E}">
        <p14:creationId xmlns:p14="http://schemas.microsoft.com/office/powerpoint/2010/main" val="202895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21" descr="grb grada 4x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3652" y="107966"/>
            <a:ext cx="503237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832139" y="225441"/>
            <a:ext cx="7461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DINAMIČKI PLAN AKITVNOSTI 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6175" y="1317064"/>
            <a:ext cx="8564625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hr-HR" sz="1800" dirty="0" smtClean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Izrada </a:t>
            </a:r>
            <a:r>
              <a:rPr lang="hr-HR" sz="1800" dirty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konceptualnog (idejnog) programskog rješenja potrebnog za aplikaciju EK</a:t>
            </a:r>
          </a:p>
          <a:p>
            <a:pPr marL="285750" indent="-285750" algn="just"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hr-HR" sz="1800" dirty="0" smtClean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Izrada </a:t>
            </a:r>
            <a:r>
              <a:rPr lang="hr-HR" sz="1800" dirty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državne prometne </a:t>
            </a:r>
            <a:r>
              <a:rPr lang="hr-HR" sz="1800" dirty="0" smtClean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strategije</a:t>
            </a:r>
            <a:endParaRPr lang="hr-HR" sz="1800" dirty="0">
              <a:solidFill>
                <a:schemeClr val="bg1"/>
              </a:solidFill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hr-HR" sz="1800" dirty="0" smtClean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Izrada </a:t>
            </a:r>
            <a:r>
              <a:rPr lang="hr-HR" sz="1800" dirty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sektorske strategije za gradsko-prigradsku mobilnost</a:t>
            </a:r>
          </a:p>
          <a:p>
            <a:pPr marL="285750" indent="-285750" algn="just"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hr-HR" sz="1800" dirty="0" smtClean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Izrada </a:t>
            </a:r>
            <a:r>
              <a:rPr lang="hr-HR" sz="1800" dirty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prometne strategije Grada Zagreba i susjednih županija</a:t>
            </a:r>
          </a:p>
          <a:p>
            <a:pPr marL="285750" indent="-285750" algn="just"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hr-HR" sz="1800" dirty="0" smtClean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Izvođenje </a:t>
            </a:r>
            <a:r>
              <a:rPr lang="hr-HR" sz="1800" dirty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temeljnih prometnih istraživanja, anketa i brojanja prometa</a:t>
            </a:r>
          </a:p>
          <a:p>
            <a:pPr marL="285750" indent="-285750" algn="just"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hr-HR" sz="1800" dirty="0" smtClean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Izrada </a:t>
            </a:r>
            <a:r>
              <a:rPr lang="hr-HR" sz="1800" dirty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prometnog modela u okviru prometne strategije Grada Zagreba i susjednih </a:t>
            </a:r>
            <a:r>
              <a:rPr lang="hr-HR" sz="1800" dirty="0" smtClean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županija</a:t>
            </a:r>
          </a:p>
          <a:p>
            <a:pPr marL="285750" indent="-285750" algn="just"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hr-HR" sz="1800" dirty="0" smtClean="0">
              <a:solidFill>
                <a:schemeClr val="bg1"/>
              </a:solidFill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buClr>
                <a:srgbClr val="FFC000"/>
              </a:buClr>
            </a:pPr>
            <a:endParaRPr lang="hr-HR" sz="1800" dirty="0">
              <a:solidFill>
                <a:schemeClr val="bg1"/>
              </a:solidFill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hr-HR" sz="1800" dirty="0" smtClean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Studija </a:t>
            </a:r>
            <a:r>
              <a:rPr lang="hr-HR" sz="1800" dirty="0" err="1" smtClean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predizvodljivosti</a:t>
            </a:r>
            <a:endParaRPr lang="hr-HR" sz="1800" dirty="0" smtClean="0">
              <a:solidFill>
                <a:schemeClr val="bg1"/>
              </a:solidFill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hr-HR" sz="1800" dirty="0" smtClean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Izrada </a:t>
            </a:r>
            <a:r>
              <a:rPr lang="hr-HR" sz="1800" dirty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idejnog projekta razvoja sustava </a:t>
            </a:r>
            <a:r>
              <a:rPr lang="hr-HR" sz="1800" dirty="0" smtClean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AUP-a</a:t>
            </a:r>
          </a:p>
          <a:p>
            <a:pPr marL="285750" indent="-285750" algn="just"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hr-HR" sz="1800" dirty="0" smtClean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Izrada </a:t>
            </a:r>
            <a:r>
              <a:rPr lang="hr-HR" sz="1800" dirty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projekta I. faze </a:t>
            </a:r>
            <a:r>
              <a:rPr lang="hr-HR" sz="1800" dirty="0" smtClean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AUP-a</a:t>
            </a:r>
          </a:p>
          <a:p>
            <a:pPr marL="285750" indent="-285750" algn="just"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hr-HR" sz="1800" dirty="0" smtClean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Studija </a:t>
            </a:r>
            <a:r>
              <a:rPr lang="hr-HR" sz="1800" dirty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izvodljivosti (uključujući analizu troškova i koristi</a:t>
            </a:r>
            <a:r>
              <a:rPr lang="hr-HR" sz="1800" dirty="0" smtClean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)</a:t>
            </a:r>
          </a:p>
          <a:p>
            <a:pPr marL="285750" indent="-285750" algn="just"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hr-HR" sz="1800" dirty="0" smtClean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Studija zaštite okoliša</a:t>
            </a:r>
          </a:p>
          <a:p>
            <a:pPr marL="285750" indent="-285750" algn="just"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hr-HR" sz="1800" dirty="0" smtClean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Formiranje </a:t>
            </a:r>
            <a:r>
              <a:rPr lang="hr-HR" sz="1800" dirty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upravljačkog tijela za vođenje </a:t>
            </a:r>
            <a:r>
              <a:rPr lang="hr-HR" sz="1800" dirty="0" smtClean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projekta</a:t>
            </a:r>
          </a:p>
          <a:p>
            <a:pPr marL="285750" indent="-285750" algn="just"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hr-HR" sz="1800" dirty="0" smtClean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Projektna </a:t>
            </a:r>
            <a:r>
              <a:rPr lang="hr-HR" sz="1800" dirty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aplikacija za </a:t>
            </a:r>
            <a:r>
              <a:rPr lang="hr-HR" sz="1800" dirty="0" smtClean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EK</a:t>
            </a:r>
          </a:p>
          <a:p>
            <a:pPr marL="285750" indent="-285750" algn="just"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§"/>
            </a:pPr>
            <a:r>
              <a:rPr lang="hr-HR" sz="1800" dirty="0" smtClean="0">
                <a:solidFill>
                  <a:schemeClr val="bg1"/>
                </a:solidFill>
                <a:latin typeface="Candara" panose="020E0502030303020204" pitchFamily="34" charset="0"/>
                <a:ea typeface="Times New Roman" panose="02020603050405020304" pitchFamily="18" charset="0"/>
              </a:rPr>
              <a:t>Izvedbeni projekt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hr-HR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  <a:ea typeface="Times New Roman" panose="02020603050405020304" pitchFamily="18" charset="0"/>
              </a:rPr>
              <a:t>…</a:t>
            </a:r>
            <a:endParaRPr lang="hr-HR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Tx/>
              <a:buChar char="-"/>
            </a:pPr>
            <a:endParaRPr lang="hr-HR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846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21" descr="grb grada 4x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3652" y="107966"/>
            <a:ext cx="503237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832139" y="225441"/>
            <a:ext cx="7461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VREMENSKI OKVIR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0100" y="6096920"/>
            <a:ext cx="754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dirty="0" smtClean="0">
                <a:solidFill>
                  <a:schemeClr val="bg1"/>
                </a:solidFill>
                <a:latin typeface="Candara" panose="020E0502030303020204" pitchFamily="34" charset="0"/>
              </a:rPr>
              <a:t>HODOGRAM AKTIVNOSTI REALIZACIJE PROJEKTA AUP-a</a:t>
            </a:r>
            <a:endParaRPr lang="hr-HR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937" t="30338" r="9793" b="12370"/>
          <a:stretch/>
        </p:blipFill>
        <p:spPr>
          <a:xfrm>
            <a:off x="233652" y="1196559"/>
            <a:ext cx="8821876" cy="45293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18125" t="30664" r="19531" b="22851"/>
          <a:stretch/>
        </p:blipFill>
        <p:spPr>
          <a:xfrm>
            <a:off x="4559300" y="2171067"/>
            <a:ext cx="4448098" cy="265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3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21" descr="grb grada 4x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3652" y="107966"/>
            <a:ext cx="503237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832139" y="225441"/>
            <a:ext cx="7461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POTENCIJALNI PARTNERI I NJIHOVI INTERESI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2900" y="1690063"/>
            <a:ext cx="84709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hr-HR" dirty="0" smtClean="0">
                <a:solidFill>
                  <a:schemeClr val="bg1"/>
                </a:solidFill>
                <a:latin typeface="Candara" panose="020E0502030303020204" pitchFamily="34" charset="0"/>
              </a:rPr>
              <a:t>Tijela </a:t>
            </a:r>
            <a:r>
              <a:rPr lang="hr-HR" dirty="0">
                <a:solidFill>
                  <a:schemeClr val="bg1"/>
                </a:solidFill>
                <a:latin typeface="Candara" panose="020E0502030303020204" pitchFamily="34" charset="0"/>
              </a:rPr>
              <a:t>državne uprave i </a:t>
            </a:r>
            <a:r>
              <a:rPr lang="hr-HR" dirty="0" smtClean="0">
                <a:solidFill>
                  <a:schemeClr val="bg1"/>
                </a:solidFill>
                <a:latin typeface="Candara" panose="020E0502030303020204" pitchFamily="34" charset="0"/>
              </a:rPr>
              <a:t>samouprave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hr-HR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hr-HR" dirty="0" smtClean="0">
                <a:solidFill>
                  <a:schemeClr val="bg1"/>
                </a:solidFill>
                <a:latin typeface="Candara" panose="020E0502030303020204" pitchFamily="34" charset="0"/>
              </a:rPr>
              <a:t>IT kompanije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hr-HR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hr-HR" dirty="0" smtClean="0">
                <a:solidFill>
                  <a:schemeClr val="bg1"/>
                </a:solidFill>
                <a:latin typeface="Candara" panose="020E0502030303020204" pitchFamily="34" charset="0"/>
              </a:rPr>
              <a:t>ITS </a:t>
            </a:r>
            <a:r>
              <a:rPr lang="hr-HR" dirty="0">
                <a:solidFill>
                  <a:schemeClr val="bg1"/>
                </a:solidFill>
                <a:latin typeface="Candara" panose="020E0502030303020204" pitchFamily="34" charset="0"/>
              </a:rPr>
              <a:t>projektantske </a:t>
            </a:r>
            <a:r>
              <a:rPr lang="hr-HR" dirty="0" smtClean="0">
                <a:solidFill>
                  <a:schemeClr val="bg1"/>
                </a:solidFill>
                <a:latin typeface="Candara" panose="020E0502030303020204" pitchFamily="34" charset="0"/>
              </a:rPr>
              <a:t>tvrtke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hr-HR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hr-HR" dirty="0" smtClean="0">
                <a:solidFill>
                  <a:schemeClr val="bg1"/>
                </a:solidFill>
                <a:latin typeface="Candara" panose="020E0502030303020204" pitchFamily="34" charset="0"/>
              </a:rPr>
              <a:t>ITS industrija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hr-HR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hr-HR" dirty="0" smtClean="0">
                <a:solidFill>
                  <a:schemeClr val="bg1"/>
                </a:solidFill>
                <a:latin typeface="Candara" panose="020E0502030303020204" pitchFamily="34" charset="0"/>
              </a:rPr>
              <a:t>Fakulteti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hr-HR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hr-HR" dirty="0" smtClean="0">
                <a:solidFill>
                  <a:schemeClr val="bg1"/>
                </a:solidFill>
                <a:latin typeface="Candara" panose="020E0502030303020204" pitchFamily="34" charset="0"/>
              </a:rPr>
              <a:t>Interesne </a:t>
            </a:r>
            <a:r>
              <a:rPr lang="hr-HR" dirty="0">
                <a:solidFill>
                  <a:schemeClr val="bg1"/>
                </a:solidFill>
                <a:latin typeface="Candara" panose="020E0502030303020204" pitchFamily="34" charset="0"/>
              </a:rPr>
              <a:t>skupine koje će koristiti rezultate projekta (vozila javnog gradskog prometa, policija, vatrogasci, hitna, </a:t>
            </a:r>
            <a:r>
              <a:rPr lang="hr-HR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određena razina usluga i koristi za građane</a:t>
            </a:r>
            <a:r>
              <a:rPr lang="hr-HR" dirty="0">
                <a:solidFill>
                  <a:schemeClr val="bg1"/>
                </a:solidFill>
                <a:latin typeface="Candara" panose="020E0502030303020204" pitchFamily="34" charset="0"/>
              </a:rPr>
              <a:t>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045" y="2136631"/>
            <a:ext cx="2920411" cy="2190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09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21" descr="grb grada 4x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3652" y="107966"/>
            <a:ext cx="503237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832139" y="225441"/>
            <a:ext cx="7461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OČEKIVANI REZULTATI I KORIST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5270" y="1241097"/>
            <a:ext cx="83693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C000"/>
              </a:buClr>
              <a:buFont typeface="Wingdings" pitchFamily="2" charset="2"/>
              <a:buChar char="§"/>
            </a:pPr>
            <a:r>
              <a:rPr lang="hr-HR" dirty="0" smtClean="0">
                <a:solidFill>
                  <a:schemeClr val="bg1"/>
                </a:solidFill>
                <a:latin typeface="Candara" panose="020E0502030303020204" pitchFamily="34" charset="0"/>
              </a:rPr>
              <a:t>Povećane </a:t>
            </a:r>
            <a:r>
              <a:rPr lang="hr-HR" dirty="0">
                <a:solidFill>
                  <a:schemeClr val="bg1"/>
                </a:solidFill>
                <a:latin typeface="Candara" panose="020E0502030303020204" pitchFamily="34" charset="0"/>
              </a:rPr>
              <a:t>mobilnosti </a:t>
            </a:r>
            <a:r>
              <a:rPr lang="hr-HR" dirty="0" smtClean="0">
                <a:solidFill>
                  <a:schemeClr val="bg1"/>
                </a:solidFill>
                <a:latin typeface="Candara" panose="020E0502030303020204" pitchFamily="34" charset="0"/>
              </a:rPr>
              <a:t>građana</a:t>
            </a:r>
          </a:p>
          <a:p>
            <a:pPr marL="342900" indent="-342900">
              <a:buClr>
                <a:srgbClr val="FFC000"/>
              </a:buClr>
              <a:buFont typeface="Wingdings" pitchFamily="2" charset="2"/>
              <a:buChar char="§"/>
            </a:pPr>
            <a:endParaRPr lang="hr-HR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342900" indent="-342900">
              <a:buClr>
                <a:srgbClr val="FFC000"/>
              </a:buClr>
              <a:buFont typeface="Wingdings" pitchFamily="2" charset="2"/>
              <a:buChar char="§"/>
            </a:pPr>
            <a:r>
              <a:rPr lang="hr-HR" dirty="0" smtClean="0">
                <a:solidFill>
                  <a:schemeClr val="bg1"/>
                </a:solidFill>
                <a:latin typeface="Candara" panose="020E0502030303020204" pitchFamily="34" charset="0"/>
              </a:rPr>
              <a:t>Povećanje sigurnosti</a:t>
            </a:r>
          </a:p>
          <a:p>
            <a:pPr marL="342900" indent="-342900">
              <a:buClr>
                <a:srgbClr val="FFC000"/>
              </a:buClr>
              <a:buFont typeface="Wingdings" pitchFamily="2" charset="2"/>
              <a:buChar char="§"/>
            </a:pPr>
            <a:endParaRPr lang="hr-HR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342900" indent="-342900">
              <a:buClr>
                <a:srgbClr val="FFC000"/>
              </a:buClr>
              <a:buFont typeface="Wingdings" pitchFamily="2" charset="2"/>
              <a:buChar char="§"/>
            </a:pPr>
            <a:r>
              <a:rPr lang="hr-HR" dirty="0" smtClean="0">
                <a:solidFill>
                  <a:schemeClr val="bg1"/>
                </a:solidFill>
                <a:latin typeface="Candara" panose="020E0502030303020204" pitchFamily="34" charset="0"/>
              </a:rPr>
              <a:t>Praćenje </a:t>
            </a:r>
            <a:r>
              <a:rPr lang="hr-HR" dirty="0">
                <a:solidFill>
                  <a:schemeClr val="bg1"/>
                </a:solidFill>
                <a:latin typeface="Candara" panose="020E0502030303020204" pitchFamily="34" charset="0"/>
              </a:rPr>
              <a:t>protočnosti i razine usluge javnog i individualnog </a:t>
            </a:r>
            <a:r>
              <a:rPr lang="hr-HR" dirty="0" smtClean="0">
                <a:solidFill>
                  <a:schemeClr val="bg1"/>
                </a:solidFill>
                <a:latin typeface="Candara" panose="020E0502030303020204" pitchFamily="34" charset="0"/>
              </a:rPr>
              <a:t>prometa</a:t>
            </a:r>
          </a:p>
          <a:p>
            <a:pPr marL="342900" indent="-342900">
              <a:buClr>
                <a:srgbClr val="FFC000"/>
              </a:buClr>
              <a:buFont typeface="Wingdings" pitchFamily="2" charset="2"/>
              <a:buChar char="§"/>
            </a:pPr>
            <a:endParaRPr lang="hr-HR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342900" indent="-342900">
              <a:buClr>
                <a:srgbClr val="FFC000"/>
              </a:buClr>
              <a:buFont typeface="Wingdings" pitchFamily="2" charset="2"/>
              <a:buChar char="§"/>
            </a:pPr>
            <a:r>
              <a:rPr lang="hr-HR" dirty="0" smtClean="0">
                <a:solidFill>
                  <a:schemeClr val="bg1"/>
                </a:solidFill>
                <a:latin typeface="Candara" panose="020E0502030303020204" pitchFamily="34" charset="0"/>
              </a:rPr>
              <a:t>Osiguranje </a:t>
            </a:r>
            <a:r>
              <a:rPr lang="hr-HR" dirty="0">
                <a:solidFill>
                  <a:schemeClr val="bg1"/>
                </a:solidFill>
                <a:latin typeface="Candara" panose="020E0502030303020204" pitchFamily="34" charset="0"/>
              </a:rPr>
              <a:t>prioriteta </a:t>
            </a:r>
            <a:r>
              <a:rPr lang="hr-HR" dirty="0" smtClean="0">
                <a:solidFill>
                  <a:schemeClr val="bg1"/>
                </a:solidFill>
                <a:latin typeface="Candara" panose="020E0502030303020204" pitchFamily="34" charset="0"/>
              </a:rPr>
              <a:t>vozilima JGP i hitnim službama</a:t>
            </a:r>
          </a:p>
          <a:p>
            <a:pPr marL="342900" indent="-342900">
              <a:buClr>
                <a:srgbClr val="FFC000"/>
              </a:buClr>
              <a:buFont typeface="Wingdings" pitchFamily="2" charset="2"/>
              <a:buChar char="§"/>
            </a:pPr>
            <a:endParaRPr lang="hr-HR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342900" indent="-342900">
              <a:buClr>
                <a:srgbClr val="FFC000"/>
              </a:buClr>
              <a:buFont typeface="Wingdings" pitchFamily="2" charset="2"/>
              <a:buChar char="§"/>
            </a:pPr>
            <a:r>
              <a:rPr lang="hr-HR" dirty="0" smtClean="0">
                <a:solidFill>
                  <a:schemeClr val="bg1"/>
                </a:solidFill>
                <a:latin typeface="Candara" panose="020E0502030303020204" pitchFamily="34" charset="0"/>
              </a:rPr>
              <a:t>Uštede </a:t>
            </a:r>
            <a:r>
              <a:rPr lang="hr-HR" dirty="0">
                <a:solidFill>
                  <a:schemeClr val="bg1"/>
                </a:solidFill>
                <a:latin typeface="Candara" panose="020E0502030303020204" pitchFamily="34" charset="0"/>
              </a:rPr>
              <a:t>u smanjenju vremena </a:t>
            </a:r>
            <a:r>
              <a:rPr lang="hr-HR" dirty="0" smtClean="0">
                <a:solidFill>
                  <a:schemeClr val="bg1"/>
                </a:solidFill>
                <a:latin typeface="Candara" panose="020E0502030303020204" pitchFamily="34" charset="0"/>
              </a:rPr>
              <a:t>putovanja </a:t>
            </a:r>
            <a:r>
              <a:rPr lang="hr-H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(10 – 15 %)</a:t>
            </a:r>
          </a:p>
          <a:p>
            <a:pPr marL="342900" indent="-342900">
              <a:buClr>
                <a:srgbClr val="FFC000"/>
              </a:buClr>
              <a:buFont typeface="Wingdings" pitchFamily="2" charset="2"/>
              <a:buChar char="§"/>
            </a:pPr>
            <a:endParaRPr lang="hr-H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342900" indent="-342900">
              <a:buClr>
                <a:srgbClr val="FFC000"/>
              </a:buClr>
              <a:buFont typeface="Wingdings" pitchFamily="2" charset="2"/>
              <a:buChar char="§"/>
            </a:pPr>
            <a:r>
              <a:rPr lang="hr-HR" dirty="0">
                <a:solidFill>
                  <a:schemeClr val="bg1"/>
                </a:solidFill>
                <a:latin typeface="Candara" panose="020E0502030303020204" pitchFamily="34" charset="0"/>
              </a:rPr>
              <a:t>Poboljšanje životnih uvjeta građana</a:t>
            </a:r>
          </a:p>
          <a:p>
            <a:pPr marL="342900" indent="-342900">
              <a:buClr>
                <a:srgbClr val="FFC000"/>
              </a:buClr>
              <a:buFont typeface="Wingdings" pitchFamily="2" charset="2"/>
              <a:buChar char="§"/>
            </a:pPr>
            <a:endParaRPr lang="hr-HR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342900" indent="-342900">
              <a:buClr>
                <a:srgbClr val="FFC000"/>
              </a:buClr>
              <a:buFont typeface="Wingdings" pitchFamily="2" charset="2"/>
              <a:buChar char="§"/>
            </a:pPr>
            <a:r>
              <a:rPr lang="hr-HR" dirty="0">
                <a:solidFill>
                  <a:schemeClr val="bg1"/>
                </a:solidFill>
                <a:latin typeface="Candara" panose="020E0502030303020204" pitchFamily="34" charset="0"/>
              </a:rPr>
              <a:t>Smanjenje emisije štetnih </a:t>
            </a:r>
            <a:r>
              <a:rPr lang="hr-HR" dirty="0" smtClean="0">
                <a:solidFill>
                  <a:schemeClr val="bg1"/>
                </a:solidFill>
                <a:latin typeface="Candara" panose="020E0502030303020204" pitchFamily="34" charset="0"/>
              </a:rPr>
              <a:t>plinova</a:t>
            </a:r>
            <a:endParaRPr lang="hr-HR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  <a:p>
            <a:pPr marL="342900" indent="-342900">
              <a:buClr>
                <a:srgbClr val="FFC000"/>
              </a:buClr>
              <a:buFont typeface="Wingdings" pitchFamily="2" charset="2"/>
              <a:buChar char="§"/>
            </a:pPr>
            <a:endParaRPr lang="hr-HR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342900" indent="-342900">
              <a:buClr>
                <a:srgbClr val="FFC000"/>
              </a:buClr>
              <a:buFont typeface="Wingdings" pitchFamily="2" charset="2"/>
              <a:buChar char="§"/>
            </a:pPr>
            <a:r>
              <a:rPr lang="hr-HR" dirty="0" smtClean="0">
                <a:solidFill>
                  <a:schemeClr val="bg1"/>
                </a:solidFill>
                <a:latin typeface="Candara" panose="020E0502030303020204" pitchFamily="34" charset="0"/>
              </a:rPr>
              <a:t>Uštede </a:t>
            </a:r>
            <a:r>
              <a:rPr lang="hr-HR" dirty="0">
                <a:solidFill>
                  <a:schemeClr val="bg1"/>
                </a:solidFill>
                <a:latin typeface="Candara" panose="020E0502030303020204" pitchFamily="34" charset="0"/>
              </a:rPr>
              <a:t>u smanjenju potrošnje pogonske energije </a:t>
            </a:r>
            <a:endParaRPr lang="hr-HR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>
              <a:buClr>
                <a:srgbClr val="FFC000"/>
              </a:buClr>
            </a:pPr>
            <a:r>
              <a:rPr lang="hr-HR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hr-HR" dirty="0" smtClean="0">
                <a:solidFill>
                  <a:schemeClr val="bg1"/>
                </a:solidFill>
                <a:latin typeface="Candara" panose="020E0502030303020204" pitchFamily="34" charset="0"/>
              </a:rPr>
              <a:t>     (</a:t>
            </a:r>
            <a:r>
              <a:rPr lang="hr-HR" dirty="0">
                <a:solidFill>
                  <a:schemeClr val="bg1"/>
                </a:solidFill>
                <a:latin typeface="Candara" panose="020E0502030303020204" pitchFamily="34" charset="0"/>
              </a:rPr>
              <a:t>energetska učinkovitost)</a:t>
            </a:r>
          </a:p>
        </p:txBody>
      </p:sp>
    </p:spTree>
    <p:extLst>
      <p:ext uri="{BB962C8B-B14F-4D97-AF65-F5344CB8AC3E}">
        <p14:creationId xmlns:p14="http://schemas.microsoft.com/office/powerpoint/2010/main" val="153798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21" descr="grb grada 4x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3652" y="107966"/>
            <a:ext cx="503237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832139" y="225441"/>
            <a:ext cx="7461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r-H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TROŠKOVI I NAČIN FINANCIRANJA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9589" y="2268869"/>
            <a:ext cx="7543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r-HR" dirty="0">
                <a:solidFill>
                  <a:schemeClr val="bg1"/>
                </a:solidFill>
                <a:latin typeface="Candara" panose="020E0502030303020204" pitchFamily="34" charset="0"/>
              </a:rPr>
              <a:t>Ukupna vrijednost projekta (procjena u eurima) </a:t>
            </a:r>
            <a:r>
              <a:rPr lang="hr-HR" dirty="0" smtClean="0">
                <a:solidFill>
                  <a:schemeClr val="bg1"/>
                </a:solidFill>
                <a:latin typeface="Candara" panose="020E0502030303020204" pitchFamily="34" charset="0"/>
              </a:rPr>
              <a:t>je </a:t>
            </a:r>
            <a:r>
              <a:rPr lang="hr-H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38.500.000,00 €</a:t>
            </a:r>
            <a:r>
              <a:rPr lang="hr-HR" dirty="0" smtClean="0">
                <a:solidFill>
                  <a:schemeClr val="bg1"/>
                </a:solidFill>
                <a:latin typeface="Candara" panose="020E0502030303020204" pitchFamily="34" charset="0"/>
              </a:rPr>
              <a:t>.</a:t>
            </a:r>
          </a:p>
          <a:p>
            <a:pPr algn="just"/>
            <a:endParaRPr lang="hr-HR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algn="just"/>
            <a:r>
              <a:rPr lang="hr-HR" dirty="0" smtClean="0">
                <a:solidFill>
                  <a:schemeClr val="bg1"/>
                </a:solidFill>
                <a:latin typeface="Candara" panose="020E0502030303020204" pitchFamily="34" charset="0"/>
              </a:rPr>
              <a:t>Projekt je predložen </a:t>
            </a:r>
            <a:r>
              <a:rPr lang="hr-HR" dirty="0">
                <a:solidFill>
                  <a:schemeClr val="bg1"/>
                </a:solidFill>
                <a:latin typeface="Candara" panose="020E0502030303020204" pitchFamily="34" charset="0"/>
              </a:rPr>
              <a:t>za financiranje od strane Strukturnih i Kohezijskih fondova EU, te uz djelomično kreditiranje Europske banke za obnovu i razvoj (EBRD).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292" y="4606404"/>
            <a:ext cx="3553367" cy="1890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81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4015</TotalTime>
  <Words>424</Words>
  <Application>Microsoft Office PowerPoint</Application>
  <PresentationFormat>On-screen Show (4:3)</PresentationFormat>
  <Paragraphs>96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Standarddesign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Fox Mulder</dc:creator>
  <dc:description>PresentationLoad.com</dc:description>
  <cp:lastModifiedBy>Koraljka Eterović</cp:lastModifiedBy>
  <cp:revision>566</cp:revision>
  <cp:lastPrinted>2013-11-04T09:32:17Z</cp:lastPrinted>
  <dcterms:created xsi:type="dcterms:W3CDTF">2007-11-27T23:54:21Z</dcterms:created>
  <dcterms:modified xsi:type="dcterms:W3CDTF">2013-11-04T10:56:35Z</dcterms:modified>
</cp:coreProperties>
</file>