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0" r:id="rId1"/>
  </p:sldMasterIdLst>
  <p:notesMasterIdLst>
    <p:notesMasterId r:id="rId38"/>
  </p:notesMasterIdLst>
  <p:handoutMasterIdLst>
    <p:handoutMasterId r:id="rId39"/>
  </p:handoutMasterIdLst>
  <p:sldIdLst>
    <p:sldId id="256" r:id="rId2"/>
    <p:sldId id="353" r:id="rId3"/>
    <p:sldId id="354" r:id="rId4"/>
    <p:sldId id="367" r:id="rId5"/>
    <p:sldId id="355" r:id="rId6"/>
    <p:sldId id="370" r:id="rId7"/>
    <p:sldId id="368" r:id="rId8"/>
    <p:sldId id="369" r:id="rId9"/>
    <p:sldId id="382" r:id="rId10"/>
    <p:sldId id="356" r:id="rId11"/>
    <p:sldId id="373" r:id="rId12"/>
    <p:sldId id="371" r:id="rId13"/>
    <p:sldId id="372" r:id="rId14"/>
    <p:sldId id="357" r:id="rId15"/>
    <p:sldId id="375" r:id="rId16"/>
    <p:sldId id="376" r:id="rId17"/>
    <p:sldId id="378" r:id="rId18"/>
    <p:sldId id="379" r:id="rId19"/>
    <p:sldId id="380" r:id="rId20"/>
    <p:sldId id="381" r:id="rId21"/>
    <p:sldId id="383" r:id="rId22"/>
    <p:sldId id="374" r:id="rId23"/>
    <p:sldId id="384" r:id="rId24"/>
    <p:sldId id="385" r:id="rId25"/>
    <p:sldId id="386" r:id="rId26"/>
    <p:sldId id="387" r:id="rId27"/>
    <p:sldId id="377" r:id="rId28"/>
    <p:sldId id="388" r:id="rId29"/>
    <p:sldId id="389" r:id="rId30"/>
    <p:sldId id="390" r:id="rId31"/>
    <p:sldId id="391" r:id="rId32"/>
    <p:sldId id="392" r:id="rId33"/>
    <p:sldId id="393" r:id="rId34"/>
    <p:sldId id="394" r:id="rId35"/>
    <p:sldId id="395" r:id="rId36"/>
    <p:sldId id="396" r:id="rId37"/>
  </p:sldIdLst>
  <p:sldSz cx="9144000" cy="6858000" type="screen4x3"/>
  <p:notesSz cx="6858000" cy="9144000"/>
  <p:embeddedFontLst>
    <p:embeddedFont>
      <p:font typeface="Arial Narrow" panose="020B0606020202030204" pitchFamily="34" charset="0"/>
      <p:regular r:id="rId40"/>
      <p:bold r:id="rId41"/>
      <p:italic r:id="rId42"/>
      <p:boldItalic r:id="rId43"/>
    </p:embeddedFont>
    <p:embeddedFont>
      <p:font typeface="BankGothic Lt BT" panose="020B0607020203060204" pitchFamily="34" charset="0"/>
      <p:regular r:id="rId44"/>
    </p:embeddedFont>
  </p:embeddedFontLst>
  <p:defaultTextStyle>
    <a:defPPr>
      <a:defRPr lang="hr-H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00FF00"/>
    <a:srgbClr val="0066FF"/>
    <a:srgbClr val="66FF66"/>
    <a:srgbClr val="0033CC"/>
    <a:srgbClr val="FF0066"/>
    <a:srgbClr val="3333FF"/>
    <a:srgbClr val="003366"/>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77445" autoAdjust="0"/>
  </p:normalViewPr>
  <p:slideViewPr>
    <p:cSldViewPr snapToGrid="0">
      <p:cViewPr varScale="1">
        <p:scale>
          <a:sx n="86" d="100"/>
          <a:sy n="86" d="100"/>
        </p:scale>
        <p:origin x="1638" y="96"/>
      </p:cViewPr>
      <p:guideLst>
        <p:guide orient="horz" pos="2160"/>
        <p:guide pos="2880"/>
      </p:guideLst>
    </p:cSldViewPr>
  </p:slideViewPr>
  <p:notesTextViewPr>
    <p:cViewPr>
      <p:scale>
        <a:sx n="100" d="100"/>
        <a:sy n="100" d="100"/>
      </p:scale>
      <p:origin x="0" y="0"/>
    </p:cViewPr>
  </p:notesTextViewPr>
  <p:notesViewPr>
    <p:cSldViewPr snapToGrid="0">
      <p:cViewPr varScale="1">
        <p:scale>
          <a:sx n="98" d="100"/>
          <a:sy n="98" d="100"/>
        </p:scale>
        <p:origin x="-3516"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hr-HR"/>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hr-HR"/>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hr-HR"/>
              <a:t>Dodatna napreznja</a:t>
            </a:r>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3CFB2FB-333A-4C21-BEA8-1ED4F0E59EE3}" type="slidenum">
              <a:rPr lang="hr-HR"/>
              <a:pPr/>
              <a:t>‹#›</a:t>
            </a:fld>
            <a:endParaRPr lang="hr-HR"/>
          </a:p>
        </p:txBody>
      </p:sp>
    </p:spTree>
    <p:extLst>
      <p:ext uri="{BB962C8B-B14F-4D97-AF65-F5344CB8AC3E}">
        <p14:creationId xmlns:p14="http://schemas.microsoft.com/office/powerpoint/2010/main" val="171706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hr-HR"/>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hr-HR"/>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hr-HR"/>
              <a:t>Dodatna napreznja</a:t>
            </a:r>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FFA7F87-B019-4631-86EC-C448B6A2165A}" type="slidenum">
              <a:rPr lang="hr-HR"/>
              <a:pPr/>
              <a:t>‹#›</a:t>
            </a:fld>
            <a:endParaRPr lang="hr-HR"/>
          </a:p>
        </p:txBody>
      </p:sp>
    </p:spTree>
    <p:extLst>
      <p:ext uri="{BB962C8B-B14F-4D97-AF65-F5344CB8AC3E}">
        <p14:creationId xmlns:p14="http://schemas.microsoft.com/office/powerpoint/2010/main" val="1101451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lvl="0"/>
            <a:r>
              <a:rPr lang="hr-HR" sz="1050" kern="1200" dirty="0" smtClean="0">
                <a:solidFill>
                  <a:schemeClr val="tx1"/>
                </a:solidFill>
                <a:effectLst/>
                <a:latin typeface="Arial" charset="0"/>
                <a:ea typeface="+mn-ea"/>
                <a:cs typeface="+mn-cs"/>
              </a:rPr>
              <a:t>O autoru izlaganja i zadatku:</a:t>
            </a:r>
          </a:p>
          <a:p>
            <a:pPr lvl="0"/>
            <a:r>
              <a:rPr lang="hr-HR" sz="1050" kern="1200" baseline="0" dirty="0" smtClean="0">
                <a:solidFill>
                  <a:schemeClr val="tx1"/>
                </a:solidFill>
                <a:effectLst/>
                <a:latin typeface="Arial" charset="0"/>
                <a:ea typeface="+mn-ea"/>
                <a:cs typeface="+mn-cs"/>
              </a:rPr>
              <a:t>Po struci je </a:t>
            </a:r>
            <a:r>
              <a:rPr lang="hr-HR" sz="1050" kern="1200" baseline="0" dirty="0" err="1" smtClean="0">
                <a:solidFill>
                  <a:schemeClr val="tx1"/>
                </a:solidFill>
                <a:effectLst/>
                <a:latin typeface="Arial" charset="0"/>
                <a:ea typeface="+mn-ea"/>
                <a:cs typeface="+mn-cs"/>
              </a:rPr>
              <a:t>hidrogeolog</a:t>
            </a:r>
            <a:r>
              <a:rPr lang="hr-HR" sz="1050" kern="1200" baseline="0" dirty="0" smtClean="0">
                <a:solidFill>
                  <a:schemeClr val="tx1"/>
                </a:solidFill>
                <a:effectLst/>
                <a:latin typeface="Arial" charset="0"/>
                <a:ea typeface="+mn-ea"/>
                <a:cs typeface="+mn-cs"/>
              </a:rPr>
              <a:t> i bavi se istraživanjem podzemne vode aluvijalnih vodonosnika s time da u posljednjih petnaestak godina kontinuirano istražuje podzemne vode zagrebačkog i samoborsko-</a:t>
            </a:r>
            <a:r>
              <a:rPr lang="hr-HR" sz="1050" kern="1200" baseline="0" dirty="0" err="1" smtClean="0">
                <a:solidFill>
                  <a:schemeClr val="tx1"/>
                </a:solidFill>
                <a:effectLst/>
                <a:latin typeface="Arial" charset="0"/>
                <a:ea typeface="+mn-ea"/>
                <a:cs typeface="+mn-cs"/>
              </a:rPr>
              <a:t>zaprešičkog</a:t>
            </a:r>
            <a:r>
              <a:rPr lang="hr-HR" sz="1050" kern="1200" baseline="0" dirty="0" smtClean="0">
                <a:solidFill>
                  <a:schemeClr val="tx1"/>
                </a:solidFill>
                <a:effectLst/>
                <a:latin typeface="Arial" charset="0"/>
                <a:ea typeface="+mn-ea"/>
                <a:cs typeface="+mn-cs"/>
              </a:rPr>
              <a:t> vodonosnika. Zaposlen je kao izvanredni profesor na Rudarsko-geološko-naftnom fakultetu Sveučilišta u Zagrebu gdje predaje Modeliranje toka podzemne vode i transporta zagađivala te Projektiranje hidrogeoloških </a:t>
            </a:r>
            <a:r>
              <a:rPr lang="hr-HR" sz="1050" kern="1200" baseline="0" dirty="0" smtClean="0">
                <a:solidFill>
                  <a:schemeClr val="tx1"/>
                </a:solidFill>
                <a:effectLst/>
                <a:latin typeface="Arial" charset="0"/>
                <a:ea typeface="+mn-ea"/>
                <a:cs typeface="+mn-cs"/>
              </a:rPr>
              <a:t>istraživanja.</a:t>
            </a:r>
            <a:endParaRPr lang="hr-HR" sz="1050" kern="1200" baseline="0" dirty="0" smtClean="0">
              <a:solidFill>
                <a:schemeClr val="tx1"/>
              </a:solidFill>
              <a:effectLst/>
              <a:latin typeface="Arial" charset="0"/>
              <a:ea typeface="+mn-ea"/>
              <a:cs typeface="+mn-cs"/>
            </a:endParaRPr>
          </a:p>
        </p:txBody>
      </p:sp>
    </p:spTree>
    <p:extLst>
      <p:ext uri="{BB962C8B-B14F-4D97-AF65-F5344CB8AC3E}">
        <p14:creationId xmlns:p14="http://schemas.microsoft.com/office/powerpoint/2010/main" val="3474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Ako pogledamo </a:t>
            </a:r>
            <a:r>
              <a:rPr lang="hr-HR" baseline="0" dirty="0" smtClean="0"/>
              <a:t>neke </a:t>
            </a:r>
            <a:r>
              <a:rPr lang="hr-HR" baseline="0" dirty="0" err="1" smtClean="0"/>
              <a:t>hidrogeološke</a:t>
            </a:r>
            <a:r>
              <a:rPr lang="hr-HR" baseline="0" dirty="0" smtClean="0"/>
              <a:t> </a:t>
            </a:r>
            <a:r>
              <a:rPr lang="hr-HR" baseline="0" dirty="0" smtClean="0"/>
              <a:t>profile na području zagrebačkog vodonosnika npr. </a:t>
            </a:r>
            <a:r>
              <a:rPr lang="hr-HR" baseline="0" dirty="0" err="1" smtClean="0"/>
              <a:t>profl</a:t>
            </a:r>
            <a:r>
              <a:rPr lang="hr-HR" baseline="0" dirty="0" smtClean="0"/>
              <a:t> 6-6 duž rijeke Save od Jaruna do Ivanje Reke te </a:t>
            </a:r>
            <a:r>
              <a:rPr lang="hr-HR" baseline="0" dirty="0" smtClean="0"/>
              <a:t>profil okomito </a:t>
            </a:r>
            <a:r>
              <a:rPr lang="hr-HR" baseline="0" dirty="0" smtClean="0"/>
              <a:t>na rijeku Savu npr. duž vodocrpilišta Mala Mlaka te vodocrpilišta Velika Gorica, </a:t>
            </a:r>
            <a:r>
              <a:rPr lang="hr-HR" baseline="0" dirty="0" err="1" smtClean="0"/>
              <a:t>Petruševec</a:t>
            </a:r>
            <a:r>
              <a:rPr lang="hr-HR" baseline="0" dirty="0" smtClean="0"/>
              <a:t> i </a:t>
            </a:r>
            <a:r>
              <a:rPr lang="hr-HR" baseline="0" dirty="0" err="1" smtClean="0"/>
              <a:t>Sašnjak</a:t>
            </a:r>
            <a:r>
              <a:rPr lang="hr-HR" baseline="0" dirty="0" smtClean="0"/>
              <a:t>, možemo vidjeti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10</a:t>
            </a:fld>
            <a:endParaRPr lang="hr-HR"/>
          </a:p>
        </p:txBody>
      </p:sp>
    </p:spTree>
    <p:extLst>
      <p:ext uri="{BB962C8B-B14F-4D97-AF65-F5344CB8AC3E}">
        <p14:creationId xmlns:p14="http://schemas.microsoft.com/office/powerpoint/2010/main" val="113053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da podzemne vode u vodonosniku zapravo ima, no zdenci većine danas aktivnih vodocrpilišta su plitki odnosno imaju filtre smještene prilično visoko te stoga za vrijeme niskih vodostaja Save razina podzemne vode pada ispod kota gornjih rubova filtra u zdencima.</a:t>
            </a:r>
          </a:p>
          <a:p>
            <a:r>
              <a:rPr lang="hr-HR" baseline="0" dirty="0" smtClean="0"/>
              <a:t>To je zapravo i normalno jer u vrijeme kad su ti zdenci projektirani, barem većina njih, tj. prije nekoliko desetaka godina, razine podzemne vode bile su nekoliko metara više nego danas. I nije bilo razloga da se buše dublji zdenci i da se stvaraju dodatni troškovi </a:t>
            </a:r>
            <a:r>
              <a:rPr lang="hr-HR" baseline="0" dirty="0" smtClean="0"/>
              <a:t>za struju zbog </a:t>
            </a:r>
            <a:r>
              <a:rPr lang="hr-HR" baseline="0" dirty="0" smtClean="0"/>
              <a:t>dizanja vode s većih dubina. No, danas su se razine podzemne vode snizile i situacija je takva kakva je.</a:t>
            </a:r>
          </a:p>
          <a:p>
            <a:endParaRPr lang="hr-HR" baseline="0" dirty="0" smtClean="0"/>
          </a:p>
          <a:p>
            <a:r>
              <a:rPr lang="hr-HR" baseline="0" dirty="0" smtClean="0"/>
              <a:t>Ovdje vidimo uzdužni </a:t>
            </a:r>
            <a:r>
              <a:rPr lang="hr-HR" baseline="0" dirty="0" smtClean="0"/>
              <a:t>profil duž rijeke Save od Jaruna do Ivanje Reke ... plavo su vodonosne naslage zagrebačkog vodonosnika dok su žuto slabo propusne i gotovo nepropusne naslage ...</a:t>
            </a:r>
          </a:p>
          <a:p>
            <a:r>
              <a:rPr lang="hr-HR" baseline="0" dirty="0" smtClean="0"/>
              <a:t>Vidimo da je značajan dio vodonosnika saturiran podzemnom vodom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11</a:t>
            </a:fld>
            <a:endParaRPr lang="hr-HR"/>
          </a:p>
        </p:txBody>
      </p:sp>
    </p:spTree>
    <p:extLst>
      <p:ext uri="{BB962C8B-B14F-4D97-AF65-F5344CB8AC3E}">
        <p14:creationId xmlns:p14="http://schemas.microsoft.com/office/powerpoint/2010/main" val="369245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ovdje vidimo poprečni hidrogeološki profil zagrebačkog vodonosnika kroz vodocrpilište Mala Mlaka ...</a:t>
            </a:r>
          </a:p>
          <a:p>
            <a:r>
              <a:rPr lang="hr-HR" baseline="0" dirty="0" smtClean="0"/>
              <a:t>Isto tako možemo vidjeti da je vodna ploha još uvijek značajno iznad podine vodonosnika i da rezerve u vodonosniku postoje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12</a:t>
            </a:fld>
            <a:endParaRPr lang="hr-HR"/>
          </a:p>
        </p:txBody>
      </p:sp>
    </p:spTree>
    <p:extLst>
      <p:ext uri="{BB962C8B-B14F-4D97-AF65-F5344CB8AC3E}">
        <p14:creationId xmlns:p14="http://schemas.microsoft.com/office/powerpoint/2010/main" val="467310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a na ovoj slici poprečnih profil ... </a:t>
            </a:r>
            <a:r>
              <a:rPr lang="hr-HR" baseline="0" dirty="0" smtClean="0"/>
              <a:t>gdje vidimo sličnu situaciju </a:t>
            </a:r>
            <a:r>
              <a:rPr lang="hr-HR" baseline="0" dirty="0" smtClean="0"/>
              <a:t>...</a:t>
            </a:r>
          </a:p>
          <a:p>
            <a:r>
              <a:rPr lang="hr-HR" baseline="0" dirty="0" smtClean="0"/>
              <a:t>Znači raspoloživih zaliha ima samo što ih ne možemo sve eksploatirati s postojećim zdencima koji filtre imaju smještene toliko visoko da kod niskih razina podzemne vode razina vode u zdencima pada ispod kota gornjih rubova filtra i time smanjuje njihov kapacitet.</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13</a:t>
            </a:fld>
            <a:endParaRPr lang="hr-HR"/>
          </a:p>
        </p:txBody>
      </p:sp>
    </p:spTree>
    <p:extLst>
      <p:ext uri="{BB962C8B-B14F-4D97-AF65-F5344CB8AC3E}">
        <p14:creationId xmlns:p14="http://schemas.microsoft.com/office/powerpoint/2010/main" val="103176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Koja su to zapravo vodocrpilišta grada Zagreba na kojima ...</a:t>
            </a:r>
          </a:p>
          <a:p>
            <a:r>
              <a:rPr lang="hr-HR" baseline="0" dirty="0" smtClean="0"/>
              <a:t>Minimalna razina podzemne vode na vodocrpilištu </a:t>
            </a:r>
            <a:r>
              <a:rPr lang="hr-HR" baseline="0" dirty="0" err="1" smtClean="0"/>
              <a:t>Petruševec</a:t>
            </a:r>
            <a:r>
              <a:rPr lang="hr-HR" baseline="0" dirty="0" smtClean="0"/>
              <a:t> do danas nije postignuta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14</a:t>
            </a:fld>
            <a:endParaRPr lang="hr-HR"/>
          </a:p>
        </p:txBody>
      </p:sp>
    </p:spTree>
    <p:extLst>
      <p:ext uri="{BB962C8B-B14F-4D97-AF65-F5344CB8AC3E}">
        <p14:creationId xmlns:p14="http://schemas.microsoft.com/office/powerpoint/2010/main" val="1015631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 minimalne razine podzemne vode postignute na svim kopanim zdencima ...</a:t>
            </a:r>
          </a:p>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15</a:t>
            </a:fld>
            <a:endParaRPr lang="hr-HR"/>
          </a:p>
        </p:txBody>
      </p:sp>
    </p:spTree>
    <p:extLst>
      <p:ext uri="{BB962C8B-B14F-4D97-AF65-F5344CB8AC3E}">
        <p14:creationId xmlns:p14="http://schemas.microsoft.com/office/powerpoint/2010/main" val="258798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 te već na nekim bušenim zdencima ...</a:t>
            </a:r>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16</a:t>
            </a:fld>
            <a:endParaRPr lang="hr-HR"/>
          </a:p>
        </p:txBody>
      </p:sp>
    </p:spTree>
    <p:extLst>
      <p:ext uri="{BB962C8B-B14F-4D97-AF65-F5344CB8AC3E}">
        <p14:creationId xmlns:p14="http://schemas.microsoft.com/office/powerpoint/2010/main" val="174902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minimalna razina podzemne vode na većini bušenih zdenaca do danas nije postignuta, no na jednom od zdenaca, niske razine podzemne vode 2000. godine dosegle su kotu gornjeg ruba filtra.</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17</a:t>
            </a:fld>
            <a:endParaRPr lang="hr-HR"/>
          </a:p>
        </p:txBody>
      </p:sp>
    </p:spTree>
    <p:extLst>
      <p:ext uri="{BB962C8B-B14F-4D97-AF65-F5344CB8AC3E}">
        <p14:creationId xmlns:p14="http://schemas.microsoft.com/office/powerpoint/2010/main" val="1483174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a:t>
            </a:r>
            <a:r>
              <a:rPr lang="hr-HR" sz="1200" kern="1200" dirty="0" smtClean="0">
                <a:solidFill>
                  <a:schemeClr val="tx1"/>
                </a:solidFill>
                <a:effectLst/>
                <a:latin typeface="Arial" charset="0"/>
                <a:ea typeface="+mn-ea"/>
                <a:cs typeface="+mn-cs"/>
              </a:rPr>
              <a:t>minimalna razina podzemne vode na vodocrpilištu Velika Gorica do danas nije postignuta.</a:t>
            </a:r>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18</a:t>
            </a:fld>
            <a:endParaRPr lang="hr-HR"/>
          </a:p>
        </p:txBody>
      </p:sp>
    </p:spTree>
    <p:extLst>
      <p:ext uri="{BB962C8B-B14F-4D97-AF65-F5344CB8AC3E}">
        <p14:creationId xmlns:p14="http://schemas.microsoft.com/office/powerpoint/2010/main" val="101932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minimalna razina podzemne vode na jednom od zdenaca do danas nije postignuta, no na preostala dva, niske razine podzemne vode dosegle su kotu gornjeg ruba filtra.</a:t>
            </a:r>
          </a:p>
        </p:txBody>
      </p:sp>
      <p:sp>
        <p:nvSpPr>
          <p:cNvPr id="4" name="Slide Number Placeholder 3"/>
          <p:cNvSpPr>
            <a:spLocks noGrp="1"/>
          </p:cNvSpPr>
          <p:nvPr>
            <p:ph type="sldNum" sz="quarter" idx="10"/>
          </p:nvPr>
        </p:nvSpPr>
        <p:spPr/>
        <p:txBody>
          <a:bodyPr/>
          <a:lstStyle/>
          <a:p>
            <a:fld id="{BFFA7F87-B019-4631-86EC-C448B6A2165A}" type="slidenum">
              <a:rPr lang="hr-HR" smtClean="0"/>
              <a:pPr/>
              <a:t>19</a:t>
            </a:fld>
            <a:endParaRPr lang="hr-HR"/>
          </a:p>
        </p:txBody>
      </p:sp>
    </p:spTree>
    <p:extLst>
      <p:ext uri="{BB962C8B-B14F-4D97-AF65-F5344CB8AC3E}">
        <p14:creationId xmlns:p14="http://schemas.microsoft.com/office/powerpoint/2010/main" val="64239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U prvom dijelu izlaganja ću prikazati na koji način hidrološke suše zapravo utječu na razine podzemne vode zagrebačkog vodonosnika odnosno kako su povezane s podzemnom vodom,</a:t>
            </a:r>
          </a:p>
          <a:p>
            <a:r>
              <a:rPr lang="hr-HR" baseline="0" dirty="0" smtClean="0"/>
              <a:t>a u drugom ću prikazati ... kojima se može umanjiti odnosno prolongirati negativan učinak hidroloških suša na podzemne vode ...</a:t>
            </a:r>
          </a:p>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a:t>
            </a:fld>
            <a:endParaRPr lang="hr-HR"/>
          </a:p>
        </p:txBody>
      </p:sp>
    </p:spTree>
    <p:extLst>
      <p:ext uri="{BB962C8B-B14F-4D97-AF65-F5344CB8AC3E}">
        <p14:creationId xmlns:p14="http://schemas.microsoft.com/office/powerpoint/2010/main" val="1163960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a:t>
            </a:r>
            <a:r>
              <a:rPr lang="pl-PL" baseline="0" dirty="0" smtClean="0"/>
              <a:t>minimalna razina podzemne vode na vodocrpilištu Žitnjak do danas nije postignuta.</a:t>
            </a:r>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20</a:t>
            </a:fld>
            <a:endParaRPr lang="hr-HR"/>
          </a:p>
        </p:txBody>
      </p:sp>
    </p:spTree>
    <p:extLst>
      <p:ext uri="{BB962C8B-B14F-4D97-AF65-F5344CB8AC3E}">
        <p14:creationId xmlns:p14="http://schemas.microsoft.com/office/powerpoint/2010/main" val="2636220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21</a:t>
            </a:fld>
            <a:endParaRPr lang="hr-HR"/>
          </a:p>
        </p:txBody>
      </p:sp>
    </p:spTree>
    <p:extLst>
      <p:ext uri="{BB962C8B-B14F-4D97-AF65-F5344CB8AC3E}">
        <p14:creationId xmlns:p14="http://schemas.microsoft.com/office/powerpoint/2010/main" val="2662233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Analize crpljenja na aktivnim vodocrpilištima grada Zagreba tijekom hidrološke suše 2003. godine pokazale su da se kapaciteti značajno smanjuju na vodocrpilištima Mala Mlaka (-18%), Sašnjak (-20%) i Zapruđe (-11%) dok se istovremeno povećavaju na vodocrpilištima Petruševec (+17%) i Velika Gorica (+37%).</a:t>
            </a:r>
          </a:p>
          <a:p>
            <a:r>
              <a:rPr lang="hr-HR" baseline="0" dirty="0" smtClean="0"/>
              <a:t>Ista analiza napravljena je i za hidrološku sušu tijekom 2011. i 2012. godine, a pokazala je da se kapaciteti još značajnije smanjuju na vodocrpilištima Mala Mlaka (-30%) i Sašnjak (-26%) te na vodocrpilištu Zapruđe (-4%) dok se isto tako istovremeno još značajnije povećavaju na vodocrpilištima Petruševec (+31%), Velika Gorica (+44%) i Žitnjak (+6%).</a:t>
            </a:r>
          </a:p>
          <a:p>
            <a:r>
              <a:rPr lang="hr-HR" baseline="0" dirty="0" smtClean="0"/>
              <a:t>Stoga se može zaključiti da u uvjetima postojećeg stanja izgrađenosti vodoopskrbnog sustava, aktivna vodocrpilišta u razdobljima hidroloških suša mogu opskrbljivati grad Zagreb s potrebnih 3.5 do 3.8 m^3/s samo sa značajnim povećanjem crpnih količina na vodocrpilištima Petruševec i Velika Gorica, uzimajući u obzir pretpostavku da hidrološka suša ne traje duže od onih povijesno zabilježenih. No, ako se prisutni negativni trendovi razina podzemne vode ne zaustave, i vodocrpilišta Petruševec te Velika Gorica u budućnosti također mogu očekivati smanjenje kapaciteta za vrijeme hidroloških suša godina kao što je to danas slučaj na vodocrpilištima Mala Mlaka, Zapruđe i Sašnjak s time da će tada problemi smanjenja kapaciteta na vodocrpilištima Mala Mlaka, Zapruđe i Sašnjak biti još izraženiji zbog daljnjeg pada razina podzemne vode kao i zbog budućih globalnih klimatskih prognoza koje predviđaju povećanje intenziteta oborina, ali i suša, odnosno ekstremi i oborina i suša biti će sve izraženiji.</a:t>
            </a:r>
          </a:p>
          <a:p>
            <a:r>
              <a:rPr lang="hr-HR" baseline="0" dirty="0" smtClean="0"/>
              <a:t>Tako da možemo očekivati još ekstremnije hidrološke suše, a što znači još značajnije potencijalno smanjenje kapaciteta na vodocrpilištima Mala Mlaka, Sašnjak i Zapruđe.</a:t>
            </a:r>
          </a:p>
        </p:txBody>
      </p:sp>
      <p:sp>
        <p:nvSpPr>
          <p:cNvPr id="4" name="Slide Number Placeholder 3"/>
          <p:cNvSpPr>
            <a:spLocks noGrp="1"/>
          </p:cNvSpPr>
          <p:nvPr>
            <p:ph type="sldNum" sz="quarter" idx="10"/>
          </p:nvPr>
        </p:nvSpPr>
        <p:spPr/>
        <p:txBody>
          <a:bodyPr/>
          <a:lstStyle/>
          <a:p>
            <a:fld id="{BFFA7F87-B019-4631-86EC-C448B6A2165A}" type="slidenum">
              <a:rPr lang="hr-HR" smtClean="0"/>
              <a:pPr/>
              <a:t>22</a:t>
            </a:fld>
            <a:endParaRPr lang="hr-HR"/>
          </a:p>
        </p:txBody>
      </p:sp>
    </p:spTree>
    <p:extLst>
      <p:ext uri="{BB962C8B-B14F-4D97-AF65-F5344CB8AC3E}">
        <p14:creationId xmlns:p14="http://schemas.microsoft.com/office/powerpoint/2010/main" val="27434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Uzmemo li u obzir hidrološki sušnu 2011./2012. godinu tj. kritične mjesece prvog dijela 2012. godine te analiziramo zahvaćene količine vode u npr. travnju hidrološki sušne 2012. godine, imajući u vidu značajan pad kapaciteta na vodocrpilištima Mala Mlaka, Sašnjak i Zapruđe te isto tako značajno povećanje kapaciteta na vodocrpilištima Petruševec i Velika Gorica zbog pada razina podzemne vode, možemo vidjeti da su rezerve bile prilično male ... i iznosile su svega tristotinjak l/s.</a:t>
            </a:r>
          </a:p>
          <a:p>
            <a:endParaRPr lang="hr-HR" baseline="0" dirty="0" smtClean="0"/>
          </a:p>
          <a:p>
            <a:r>
              <a:rPr lang="hr-HR" baseline="0" dirty="0" smtClean="0"/>
              <a:t>Također možemo vidjeti da postoji značajan deficit vode od 900-tinjak l/s na već ugroženim vodocrpilištima Mala Mlaka, Sašnjak i Zapruđe, a na kojima razine podzemne vode padaju ispod kota gornjih rubova filtra u zdencima za vrijeme hidroloških suša tj. niskih razina podzemne vode, što dovodi do smanjenja raspoloživih kapaciteta crpljenja na tim vodocrpilištima. U isto vrijeme, ostala vodeća vodocrpilišta koja još nisu ugrožena tj. na kojima razine podzemne vode ne opadaju ispod kota gornjih rubova filtra u zdencima za vrijeme hidroloških suša, prvenstveno Petruševec i Velika Gorica, ali i Strmec, moraju raditi na gotovo 100% raspoloživih kapaciteta da bi nadoknadila potrebne količine vode u vodoopskrbnom sustavu.</a:t>
            </a:r>
          </a:p>
        </p:txBody>
      </p:sp>
      <p:sp>
        <p:nvSpPr>
          <p:cNvPr id="4" name="Slide Number Placeholder 3"/>
          <p:cNvSpPr>
            <a:spLocks noGrp="1"/>
          </p:cNvSpPr>
          <p:nvPr>
            <p:ph type="sldNum" sz="quarter" idx="10"/>
          </p:nvPr>
        </p:nvSpPr>
        <p:spPr/>
        <p:txBody>
          <a:bodyPr/>
          <a:lstStyle/>
          <a:p>
            <a:fld id="{BFFA7F87-B019-4631-86EC-C448B6A2165A}" type="slidenum">
              <a:rPr lang="hr-HR" smtClean="0"/>
              <a:pPr/>
              <a:t>23</a:t>
            </a:fld>
            <a:endParaRPr lang="hr-HR"/>
          </a:p>
        </p:txBody>
      </p:sp>
    </p:spTree>
    <p:extLst>
      <p:ext uri="{BB962C8B-B14F-4D97-AF65-F5344CB8AC3E}">
        <p14:creationId xmlns:p14="http://schemas.microsoft.com/office/powerpoint/2010/main" val="3483692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 ako se sad prisjetimo medijskih </a:t>
            </a:r>
            <a:r>
              <a:rPr lang="hr-HR" baseline="0" dirty="0" smtClean="0"/>
              <a:t>isječaka </a:t>
            </a:r>
            <a:r>
              <a:rPr lang="hr-HR" baseline="0" dirty="0" smtClean="0"/>
              <a:t>s početka izlaganja, onda možemo vidjeti zašto su imali pomalo dramatičan ton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24</a:t>
            </a:fld>
            <a:endParaRPr lang="hr-HR"/>
          </a:p>
        </p:txBody>
      </p:sp>
    </p:spTree>
    <p:extLst>
      <p:ext uri="{BB962C8B-B14F-4D97-AF65-F5344CB8AC3E}">
        <p14:creationId xmlns:p14="http://schemas.microsoft.com/office/powerpoint/2010/main" val="3574066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25</a:t>
            </a:fld>
            <a:endParaRPr lang="hr-HR"/>
          </a:p>
        </p:txBody>
      </p:sp>
    </p:spTree>
    <p:extLst>
      <p:ext uri="{BB962C8B-B14F-4D97-AF65-F5344CB8AC3E}">
        <p14:creationId xmlns:p14="http://schemas.microsoft.com/office/powerpoint/2010/main" val="3894435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26</a:t>
            </a:fld>
            <a:endParaRPr lang="hr-HR"/>
          </a:p>
        </p:txBody>
      </p:sp>
    </p:spTree>
    <p:extLst>
      <p:ext uri="{BB962C8B-B14F-4D97-AF65-F5344CB8AC3E}">
        <p14:creationId xmlns:p14="http://schemas.microsoft.com/office/powerpoint/2010/main" val="2978746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A u </a:t>
            </a:r>
            <a:r>
              <a:rPr lang="hr-HR" baseline="0" dirty="0" smtClean="0"/>
              <a:t>drugom dijelu izlaganja ću vam pokazati na koji način možemo prognozirati razine podzemne vode u vodonosniku za potrebe optimalizacije crpnih količina u uvjetima </a:t>
            </a:r>
            <a:r>
              <a:rPr lang="hr-HR" baseline="0" dirty="0" smtClean="0"/>
              <a:t>dugotrajnih nepovoljnih (sušnih) hidroloških razdoblja.</a:t>
            </a:r>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27</a:t>
            </a:fld>
            <a:endParaRPr lang="hr-HR"/>
          </a:p>
        </p:txBody>
      </p:sp>
    </p:spTree>
    <p:extLst>
      <p:ext uri="{BB962C8B-B14F-4D97-AF65-F5344CB8AC3E}">
        <p14:creationId xmlns:p14="http://schemas.microsoft.com/office/powerpoint/2010/main" val="1877643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Nas stoga ne zanima što bi se desilo da u sušnom razdoblju imamo značajnije oborine u uzvodnom dijelu sliva koje bi uzrokovale porast vodostaja Save, a time i razina podzemne vode, već nas zanima kako će se razvijati situacija ako se hidrološka suša </a:t>
            </a:r>
            <a:r>
              <a:rPr lang="hr-HR" baseline="0" dirty="0" smtClean="0"/>
              <a:t>prolongira.</a:t>
            </a:r>
            <a:endParaRPr lang="hr-HR" baseline="0" dirty="0" smtClean="0"/>
          </a:p>
          <a:p>
            <a:r>
              <a:rPr lang="hr-HR" baseline="0" dirty="0" smtClean="0"/>
              <a:t>Na slici vidimo </a:t>
            </a:r>
            <a:r>
              <a:rPr lang="hr-HR" baseline="0" dirty="0" err="1" smtClean="0"/>
              <a:t>nivogram</a:t>
            </a:r>
            <a:r>
              <a:rPr lang="hr-HR" baseline="0" dirty="0" smtClean="0"/>
              <a:t> odnosno vremenski niz mjerenja razina podzemne vode u jednom od piezometara zagrebačkog </a:t>
            </a:r>
            <a:r>
              <a:rPr lang="hr-HR" baseline="0" dirty="0" err="1" smtClean="0"/>
              <a:t>vodononsnika</a:t>
            </a:r>
            <a:r>
              <a:rPr lang="hr-HR" baseline="0" dirty="0" smtClean="0"/>
              <a:t> ... i ono što nas u našoj analizi zanima su </a:t>
            </a:r>
            <a:r>
              <a:rPr lang="hr-HR" baseline="0" dirty="0" smtClean="0"/>
              <a:t>recesijski </a:t>
            </a:r>
            <a:r>
              <a:rPr lang="hr-HR" baseline="0" dirty="0" smtClean="0"/>
              <a:t>segmenti tj. dijelovi </a:t>
            </a:r>
            <a:r>
              <a:rPr lang="hr-HR" baseline="0" dirty="0" err="1" smtClean="0"/>
              <a:t>nivograma</a:t>
            </a:r>
            <a:r>
              <a:rPr lang="hr-HR" baseline="0" dirty="0" smtClean="0"/>
              <a:t> u kojima razina podzemne vode opada, a iz koje možemo vidjeti dinamiku snižavanja razina podzemne vode.</a:t>
            </a:r>
          </a:p>
        </p:txBody>
      </p:sp>
      <p:sp>
        <p:nvSpPr>
          <p:cNvPr id="4" name="Slide Number Placeholder 3"/>
          <p:cNvSpPr>
            <a:spLocks noGrp="1"/>
          </p:cNvSpPr>
          <p:nvPr>
            <p:ph type="sldNum" sz="quarter" idx="10"/>
          </p:nvPr>
        </p:nvSpPr>
        <p:spPr/>
        <p:txBody>
          <a:bodyPr/>
          <a:lstStyle/>
          <a:p>
            <a:fld id="{BFFA7F87-B019-4631-86EC-C448B6A2165A}" type="slidenum">
              <a:rPr lang="hr-HR" smtClean="0"/>
              <a:pPr/>
              <a:t>28</a:t>
            </a:fld>
            <a:endParaRPr lang="hr-HR"/>
          </a:p>
        </p:txBody>
      </p:sp>
    </p:spTree>
    <p:extLst>
      <p:ext uri="{BB962C8B-B14F-4D97-AF65-F5344CB8AC3E}">
        <p14:creationId xmlns:p14="http://schemas.microsoft.com/office/powerpoint/2010/main" val="390932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Da bi to saznali potrebno je napraviti analizu recesije </a:t>
            </a:r>
            <a:r>
              <a:rPr lang="hr-HR" baseline="0" dirty="0" err="1" smtClean="0"/>
              <a:t>nivograma</a:t>
            </a:r>
            <a:r>
              <a:rPr lang="hr-HR" baseline="0" dirty="0" smtClean="0"/>
              <a:t> i sve recesijske segmente vremenskog niza razina podzemne vode preklopiti na najbolji mogući način kako bi dobili glavnu krivulju recesije tj. funkciju koja opisuje dinamiku snižavanja razina </a:t>
            </a:r>
            <a:r>
              <a:rPr lang="hr-HR" baseline="0" dirty="0" smtClean="0"/>
              <a:t>podzemne ...</a:t>
            </a:r>
            <a:endParaRPr lang="hr-HR" baseline="0" dirty="0" smtClean="0"/>
          </a:p>
          <a:p>
            <a:r>
              <a:rPr lang="hr-HR" baseline="0" dirty="0" smtClean="0"/>
              <a:t>U prvom koraku izdvajamo sve recesijske segmente, a zatim ih preklapamo na najbolji mogući način kako bi dobili glavnu krivulju recesije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29</a:t>
            </a:fld>
            <a:endParaRPr lang="hr-HR"/>
          </a:p>
        </p:txBody>
      </p:sp>
    </p:spTree>
    <p:extLst>
      <p:ext uri="{BB962C8B-B14F-4D97-AF65-F5344CB8AC3E}">
        <p14:creationId xmlns:p14="http://schemas.microsoft.com/office/powerpoint/2010/main" val="288153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Na koji su način zapravo hidrološke suše povezane s podzemnom vodom zagrebačkog vodonosnika?</a:t>
            </a:r>
          </a:p>
          <a:p>
            <a:r>
              <a:rPr lang="hr-HR" baseline="0" dirty="0" smtClean="0"/>
              <a:t>Prisjetimo se medijskih isječaka iz 2003. godine kada smo bili svjedoci povijesne hidrološke suše.</a:t>
            </a:r>
          </a:p>
          <a:p>
            <a:r>
              <a:rPr lang="hr-HR" baseline="0" dirty="0" smtClean="0"/>
              <a:t>...</a:t>
            </a:r>
          </a:p>
        </p:txBody>
      </p:sp>
      <p:sp>
        <p:nvSpPr>
          <p:cNvPr id="4" name="Slide Number Placeholder 3"/>
          <p:cNvSpPr>
            <a:spLocks noGrp="1"/>
          </p:cNvSpPr>
          <p:nvPr>
            <p:ph type="sldNum" sz="quarter" idx="10"/>
          </p:nvPr>
        </p:nvSpPr>
        <p:spPr/>
        <p:txBody>
          <a:bodyPr/>
          <a:lstStyle/>
          <a:p>
            <a:fld id="{BFFA7F87-B019-4631-86EC-C448B6A2165A}" type="slidenum">
              <a:rPr lang="hr-HR" smtClean="0"/>
              <a:pPr/>
              <a:t>3</a:t>
            </a:fld>
            <a:endParaRPr lang="hr-HR"/>
          </a:p>
        </p:txBody>
      </p:sp>
    </p:spTree>
    <p:extLst>
      <p:ext uri="{BB962C8B-B14F-4D97-AF65-F5344CB8AC3E}">
        <p14:creationId xmlns:p14="http://schemas.microsoft.com/office/powerpoint/2010/main" val="2236474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30</a:t>
            </a:fld>
            <a:endParaRPr lang="hr-HR"/>
          </a:p>
        </p:txBody>
      </p:sp>
    </p:spTree>
    <p:extLst>
      <p:ext uri="{BB962C8B-B14F-4D97-AF65-F5344CB8AC3E}">
        <p14:creationId xmlns:p14="http://schemas.microsoft.com/office/powerpoint/2010/main" val="2308506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Ovakva recesijska analiza napravljen je za sve piezometre na području zagrebačkog vodonosnika pri čemu su analizirani petnaestogodišnji vremenski nizovi za svaki od oko 500-tinjak piezometara.</a:t>
            </a:r>
          </a:p>
          <a:p>
            <a:r>
              <a:rPr lang="hr-HR" baseline="0" dirty="0" smtClean="0"/>
              <a:t>Analiza je rezultirala glavnim krivuljama recesije za svaki od piezometara, a na slici možemo vidjeti da logaritamski regresijski modeli ...</a:t>
            </a:r>
          </a:p>
          <a:p>
            <a:r>
              <a:rPr lang="hr-HR" baseline="0" dirty="0" smtClean="0"/>
              <a:t>Ovakvi rezultati su logični i razumni s obzirom da se promjene razina podzemne vode u vodonosniku odvijaju brže u blizini rijeke Save nego na ostalim dijelovima vodonosnika gdje takvi granični uvjeti ne postoje te se promjene razina u tim dijelovima vodonosnika odvijaju znatno sporije.</a:t>
            </a:r>
          </a:p>
        </p:txBody>
      </p:sp>
      <p:sp>
        <p:nvSpPr>
          <p:cNvPr id="4" name="Slide Number Placeholder 3"/>
          <p:cNvSpPr>
            <a:spLocks noGrp="1"/>
          </p:cNvSpPr>
          <p:nvPr>
            <p:ph type="sldNum" sz="quarter" idx="10"/>
          </p:nvPr>
        </p:nvSpPr>
        <p:spPr/>
        <p:txBody>
          <a:bodyPr/>
          <a:lstStyle/>
          <a:p>
            <a:fld id="{BFFA7F87-B019-4631-86EC-C448B6A2165A}" type="slidenum">
              <a:rPr lang="hr-HR" smtClean="0"/>
              <a:pPr/>
              <a:t>31</a:t>
            </a:fld>
            <a:endParaRPr lang="hr-HR"/>
          </a:p>
        </p:txBody>
      </p:sp>
    </p:spTree>
    <p:extLst>
      <p:ext uri="{BB962C8B-B14F-4D97-AF65-F5344CB8AC3E}">
        <p14:creationId xmlns:p14="http://schemas.microsoft.com/office/powerpoint/2010/main" val="3204360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Za prognoziranje budućeg stanja razina podzemne vode zagrebačkog vodonosnika izrađena su dva prognozna modela.</a:t>
            </a:r>
          </a:p>
          <a:p>
            <a:r>
              <a:rPr lang="hr-HR" baseline="0" dirty="0" smtClean="0"/>
              <a:t>Prvi model prognozira razine podzemne vode u zagrebačkom vodonosniku za određeno zadano vremensko razdoblje ...</a:t>
            </a:r>
          </a:p>
        </p:txBody>
      </p:sp>
      <p:sp>
        <p:nvSpPr>
          <p:cNvPr id="4" name="Slide Number Placeholder 3"/>
          <p:cNvSpPr>
            <a:spLocks noGrp="1"/>
          </p:cNvSpPr>
          <p:nvPr>
            <p:ph type="sldNum" sz="quarter" idx="10"/>
          </p:nvPr>
        </p:nvSpPr>
        <p:spPr/>
        <p:txBody>
          <a:bodyPr/>
          <a:lstStyle/>
          <a:p>
            <a:fld id="{BFFA7F87-B019-4631-86EC-C448B6A2165A}" type="slidenum">
              <a:rPr lang="hr-HR" smtClean="0"/>
              <a:pPr/>
              <a:t>32</a:t>
            </a:fld>
            <a:endParaRPr lang="hr-HR"/>
          </a:p>
        </p:txBody>
      </p:sp>
    </p:spTree>
    <p:extLst>
      <p:ext uri="{BB962C8B-B14F-4D97-AF65-F5344CB8AC3E}">
        <p14:creationId xmlns:p14="http://schemas.microsoft.com/office/powerpoint/2010/main" val="175609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dok drugi prognozira vrijeme za koje će identificirane minimalne razine podzemne vode biti postignute u razdobljima kontinuirane recesije.</a:t>
            </a:r>
          </a:p>
        </p:txBody>
      </p:sp>
      <p:sp>
        <p:nvSpPr>
          <p:cNvPr id="4" name="Slide Number Placeholder 3"/>
          <p:cNvSpPr>
            <a:spLocks noGrp="1"/>
          </p:cNvSpPr>
          <p:nvPr>
            <p:ph type="sldNum" sz="quarter" idx="10"/>
          </p:nvPr>
        </p:nvSpPr>
        <p:spPr/>
        <p:txBody>
          <a:bodyPr/>
          <a:lstStyle/>
          <a:p>
            <a:fld id="{BFFA7F87-B019-4631-86EC-C448B6A2165A}" type="slidenum">
              <a:rPr lang="hr-HR" smtClean="0"/>
              <a:pPr/>
              <a:t>33</a:t>
            </a:fld>
            <a:endParaRPr lang="hr-HR"/>
          </a:p>
        </p:txBody>
      </p:sp>
    </p:spTree>
    <p:extLst>
      <p:ext uri="{BB962C8B-B14F-4D97-AF65-F5344CB8AC3E}">
        <p14:creationId xmlns:p14="http://schemas.microsoft.com/office/powerpoint/2010/main" val="2636736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34</a:t>
            </a:fld>
            <a:endParaRPr lang="hr-HR"/>
          </a:p>
        </p:txBody>
      </p:sp>
    </p:spTree>
    <p:extLst>
      <p:ext uri="{BB962C8B-B14F-4D97-AF65-F5344CB8AC3E}">
        <p14:creationId xmlns:p14="http://schemas.microsoft.com/office/powerpoint/2010/main" val="2526868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35</a:t>
            </a:fld>
            <a:endParaRPr lang="hr-HR"/>
          </a:p>
        </p:txBody>
      </p:sp>
    </p:spTree>
    <p:extLst>
      <p:ext uri="{BB962C8B-B14F-4D97-AF65-F5344CB8AC3E}">
        <p14:creationId xmlns:p14="http://schemas.microsoft.com/office/powerpoint/2010/main" val="47637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lvl="0"/>
            <a:endParaRPr lang="hr-HR" sz="1050" kern="1200" baseline="0" dirty="0" smtClean="0">
              <a:solidFill>
                <a:schemeClr val="tx1"/>
              </a:solidFill>
              <a:effectLst/>
              <a:latin typeface="Arial" charset="0"/>
              <a:ea typeface="+mn-ea"/>
              <a:cs typeface="+mn-cs"/>
            </a:endParaRPr>
          </a:p>
        </p:txBody>
      </p:sp>
    </p:spTree>
    <p:extLst>
      <p:ext uri="{BB962C8B-B14F-4D97-AF65-F5344CB8AC3E}">
        <p14:creationId xmlns:p14="http://schemas.microsoft.com/office/powerpoint/2010/main" val="303581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Ono što sam zapravo želio pokazati iz ovih </a:t>
            </a:r>
            <a:r>
              <a:rPr lang="hr-HR" baseline="0" dirty="0" smtClean="0"/>
              <a:t>medijskih isječaka </a:t>
            </a:r>
            <a:r>
              <a:rPr lang="hr-HR" baseline="0" dirty="0" smtClean="0"/>
              <a:t>nisu moguće redukcije vode do kojih nasreću nije došlo već činjenica da je sustav vodoopskrbe očito bio napet do krajnjih granica i da rezervi gotovo da više nije ni bilo!</a:t>
            </a:r>
          </a:p>
          <a:p>
            <a:r>
              <a:rPr lang="hr-HR" baseline="0" dirty="0" smtClean="0"/>
              <a:t>Iz ovog možemo vidjeti da hidrološke suše i podzemne </a:t>
            </a:r>
            <a:r>
              <a:rPr lang="hr-HR" baseline="0" dirty="0" smtClean="0"/>
              <a:t>vode </a:t>
            </a:r>
            <a:r>
              <a:rPr lang="hr-HR" baseline="0" dirty="0" smtClean="0"/>
              <a:t>imaju svoju povijest, no što zapravo stoji iza njihove veze, kakva je ona bila nekad, kakva je danas i </a:t>
            </a:r>
            <a:r>
              <a:rPr lang="hr-HR" baseline="0" dirty="0" smtClean="0"/>
              <a:t>kakvu možemo očekivati </a:t>
            </a:r>
            <a:r>
              <a:rPr lang="hr-HR" baseline="0" dirty="0" smtClean="0"/>
              <a:t>u budućnosti, pokazat ću vam u narednom dijelu izlaganja.</a:t>
            </a:r>
          </a:p>
        </p:txBody>
      </p:sp>
      <p:sp>
        <p:nvSpPr>
          <p:cNvPr id="4" name="Slide Number Placeholder 3"/>
          <p:cNvSpPr>
            <a:spLocks noGrp="1"/>
          </p:cNvSpPr>
          <p:nvPr>
            <p:ph type="sldNum" sz="quarter" idx="10"/>
          </p:nvPr>
        </p:nvSpPr>
        <p:spPr/>
        <p:txBody>
          <a:bodyPr/>
          <a:lstStyle/>
          <a:p>
            <a:fld id="{BFFA7F87-B019-4631-86EC-C448B6A2165A}" type="slidenum">
              <a:rPr lang="hr-HR" smtClean="0"/>
              <a:pPr/>
              <a:t>4</a:t>
            </a:fld>
            <a:endParaRPr lang="hr-HR"/>
          </a:p>
        </p:txBody>
      </p:sp>
    </p:spTree>
    <p:extLst>
      <p:ext uri="{BB962C8B-B14F-4D97-AF65-F5344CB8AC3E}">
        <p14:creationId xmlns:p14="http://schemas.microsoft.com/office/powerpoint/2010/main" val="96595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U hidrološki sušnim razdobljima, u kojima izostaju oborine u uzvodnom dijelu sliva rijeke Save, primarno u Republici Sloveniji, a što pak za posljedicu ima duža trajanja niskih vodostaja Save kod kojih dominantno do izražaja dolaze procesi dreniranja vodonosnika, dolazi do pada razina podzemne vode ispod kota gornjih rubova filtra u zdencima vodocrpilišta, a što pak značajno smanjuje njihove kapacitete te posljedično kapacitete vodocrpilišta kao i ukupne raspoložive količine vode u vodoopskrbnom sustavu grada Zagreba</a:t>
            </a:r>
            <a:r>
              <a:rPr lang="hr-HR" baseline="0" dirty="0" smtClean="0"/>
              <a:t>.</a:t>
            </a:r>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5</a:t>
            </a:fld>
            <a:endParaRPr lang="hr-HR"/>
          </a:p>
        </p:txBody>
      </p:sp>
    </p:spTree>
    <p:extLst>
      <p:ext uri="{BB962C8B-B14F-4D97-AF65-F5344CB8AC3E}">
        <p14:creationId xmlns:p14="http://schemas.microsoft.com/office/powerpoint/2010/main" val="706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6</a:t>
            </a:fld>
            <a:endParaRPr lang="hr-HR"/>
          </a:p>
        </p:txBody>
      </p:sp>
    </p:spTree>
    <p:extLst>
      <p:ext uri="{BB962C8B-B14F-4D97-AF65-F5344CB8AC3E}">
        <p14:creationId xmlns:p14="http://schemas.microsoft.com/office/powerpoint/2010/main" val="153177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hr-HR" baseline="0" dirty="0" smtClean="0"/>
              <a:t>Razlog leži u kontinuiranom snižavanju razina podzemne vode ... a koje nije direktna posljedica klimatskih promjena već morfoloških promjena u koritu rijeke Save ...</a:t>
            </a:r>
          </a:p>
          <a:p>
            <a:pPr marL="0" marR="0" indent="0" algn="l" defTabSz="914400" rtl="0" eaLnBrk="1" fontAlgn="base" latinLnBrk="0" hangingPunct="1">
              <a:lnSpc>
                <a:spcPct val="100000"/>
              </a:lnSpc>
              <a:spcBef>
                <a:spcPct val="30000"/>
              </a:spcBef>
              <a:spcAft>
                <a:spcPct val="0"/>
              </a:spcAft>
              <a:buClrTx/>
              <a:buSzTx/>
              <a:buFontTx/>
              <a:buNone/>
              <a:tabLst/>
              <a:defRPr/>
            </a:pPr>
            <a:r>
              <a:rPr lang="hr-HR" baseline="0" dirty="0" smtClean="0"/>
              <a:t>U koritu Save su danas dominantno izraženi erozijski procesi, odnosno rijeka postojeći šljunak u koritu odnosi nizvodno od Zagreba. To pak za posljedicu ima kontinuirano snižavanje korita rijeke Save odnosno usijecanje korita u postojeće naslage šljunka zbog nedostatka pronosa nanosa iz uzvodnijih dijelova toka, s obzirom da je rijeka Sava uzvodno od Zagreba regulirana hidroelektranama u Sloveniji koje u svojim bazenima talože vučeni nanos. </a:t>
            </a:r>
            <a:r>
              <a:rPr lang="hr-HR" baseline="0" dirty="0" smtClean="0"/>
              <a:t>Snižavanje </a:t>
            </a:r>
            <a:r>
              <a:rPr lang="hr-HR" baseline="0" dirty="0" smtClean="0"/>
              <a:t>korita rijeke Save za posljedicu ima snižavanje razina podzemne vode u zagrebačkom vodonosniku jer je razina podzemne vode odnosno vodna ploha u stalnom kontaktu s rijekom Savom. Nije da imamo manje vode u Savi nego smo imali prije, samo je danas korito Save niže nego je bilo prije, time je vodostaj Save niži, a time su i razine podzemne vode, koje pak su u stalnom kontaktu s rijekom Savom, niže. To je hidraulički povezani sustav.</a:t>
            </a:r>
          </a:p>
          <a:p>
            <a:pPr marL="0" marR="0" indent="0" algn="l" defTabSz="914400" rtl="0" eaLnBrk="1" fontAlgn="base" latinLnBrk="0" hangingPunct="1">
              <a:lnSpc>
                <a:spcPct val="100000"/>
              </a:lnSpc>
              <a:spcBef>
                <a:spcPct val="30000"/>
              </a:spcBef>
              <a:spcAft>
                <a:spcPct val="0"/>
              </a:spcAft>
              <a:buClrTx/>
              <a:buSzTx/>
              <a:buFontTx/>
              <a:buNone/>
              <a:tabLst/>
              <a:defRPr/>
            </a:pPr>
            <a:r>
              <a:rPr lang="hr-HR" baseline="0" dirty="0" smtClean="0"/>
              <a:t>No, iako pad razine podzemne vode ispod kota gornjih rubova filtra u zdencima nije direktno vezan uz klimatske promjene već za morfološke promjene u koritu rijeke Save, klimatske promjene odnosno hidrološke suše su one koje potenciraju pad razine podzemne vode ispod kota gornjih rubova filtra u zdencima danas aktivnih vodocrpilišta.</a:t>
            </a:r>
          </a:p>
        </p:txBody>
      </p:sp>
      <p:sp>
        <p:nvSpPr>
          <p:cNvPr id="4" name="Slide Number Placeholder 3"/>
          <p:cNvSpPr>
            <a:spLocks noGrp="1"/>
          </p:cNvSpPr>
          <p:nvPr>
            <p:ph type="sldNum" sz="quarter" idx="10"/>
          </p:nvPr>
        </p:nvSpPr>
        <p:spPr/>
        <p:txBody>
          <a:bodyPr/>
          <a:lstStyle/>
          <a:p>
            <a:fld id="{BFFA7F87-B019-4631-86EC-C448B6A2165A}" type="slidenum">
              <a:rPr lang="hr-HR" smtClean="0"/>
              <a:pPr/>
              <a:t>7</a:t>
            </a:fld>
            <a:endParaRPr lang="hr-HR"/>
          </a:p>
        </p:txBody>
      </p:sp>
    </p:spTree>
    <p:extLst>
      <p:ext uri="{BB962C8B-B14F-4D97-AF65-F5344CB8AC3E}">
        <p14:creationId xmlns:p14="http://schemas.microsoft.com/office/powerpoint/2010/main" val="414244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aseline="0" dirty="0" smtClean="0"/>
              <a:t>Na ovim usporednim grafovima možemo vidjeti da se kapacitet pojedinih zdenaca za vrijeme hidroloških suša, kao što je bila hidrološka suša 2003. godine, snižava i za više od 50% kada razina podzemne vode padne ispod kote gornjeg ruba filtra u zdencu.</a:t>
            </a:r>
          </a:p>
        </p:txBody>
      </p:sp>
      <p:sp>
        <p:nvSpPr>
          <p:cNvPr id="4" name="Slide Number Placeholder 3"/>
          <p:cNvSpPr>
            <a:spLocks noGrp="1"/>
          </p:cNvSpPr>
          <p:nvPr>
            <p:ph type="sldNum" sz="quarter" idx="10"/>
          </p:nvPr>
        </p:nvSpPr>
        <p:spPr/>
        <p:txBody>
          <a:bodyPr/>
          <a:lstStyle/>
          <a:p>
            <a:fld id="{BFFA7F87-B019-4631-86EC-C448B6A2165A}" type="slidenum">
              <a:rPr lang="hr-HR" smtClean="0"/>
              <a:pPr/>
              <a:t>8</a:t>
            </a:fld>
            <a:endParaRPr lang="hr-HR"/>
          </a:p>
        </p:txBody>
      </p:sp>
    </p:spTree>
    <p:extLst>
      <p:ext uri="{BB962C8B-B14F-4D97-AF65-F5344CB8AC3E}">
        <p14:creationId xmlns:p14="http://schemas.microsoft.com/office/powerpoint/2010/main" val="957373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fld id="{BFFA7F87-B019-4631-86EC-C448B6A2165A}" type="slidenum">
              <a:rPr lang="hr-HR" smtClean="0"/>
              <a:pPr/>
              <a:t>9</a:t>
            </a:fld>
            <a:endParaRPr lang="hr-HR"/>
          </a:p>
        </p:txBody>
      </p:sp>
    </p:spTree>
    <p:extLst>
      <p:ext uri="{BB962C8B-B14F-4D97-AF65-F5344CB8AC3E}">
        <p14:creationId xmlns:p14="http://schemas.microsoft.com/office/powerpoint/2010/main" val="341148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Slide Number Placeholder 3"/>
          <p:cNvSpPr>
            <a:spLocks noGrp="1"/>
          </p:cNvSpPr>
          <p:nvPr>
            <p:ph type="sldNum" sz="quarter" idx="10"/>
          </p:nvPr>
        </p:nvSpPr>
        <p:spPr/>
        <p:txBody>
          <a:bodyPr/>
          <a:lstStyle>
            <a:lvl1pPr>
              <a:defRPr/>
            </a:lvl1pPr>
          </a:lstStyle>
          <a:p>
            <a:fld id="{15FD5328-77D6-411E-8EC3-54746E9296D4}" type="slidenum">
              <a:rPr lang="hr-HR"/>
              <a:pPr/>
              <a:t>‹#›</a:t>
            </a:fld>
            <a:endParaRPr lang="hr-H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Slide Number Placeholder 3"/>
          <p:cNvSpPr>
            <a:spLocks noGrp="1"/>
          </p:cNvSpPr>
          <p:nvPr>
            <p:ph type="sldNum" sz="quarter" idx="10"/>
          </p:nvPr>
        </p:nvSpPr>
        <p:spPr/>
        <p:txBody>
          <a:bodyPr/>
          <a:lstStyle>
            <a:lvl1pPr>
              <a:defRPr/>
            </a:lvl1pPr>
          </a:lstStyle>
          <a:p>
            <a:fld id="{336BC134-943B-4A64-92F7-A61AEF64A34E}" type="slidenum">
              <a:rPr lang="hr-H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0"/>
            <a:ext cx="2058988" cy="6126163"/>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0"/>
            <a:ext cx="6029325"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Slide Number Placeholder 3"/>
          <p:cNvSpPr>
            <a:spLocks noGrp="1"/>
          </p:cNvSpPr>
          <p:nvPr>
            <p:ph type="sldNum" sz="quarter" idx="10"/>
          </p:nvPr>
        </p:nvSpPr>
        <p:spPr/>
        <p:txBody>
          <a:bodyPr/>
          <a:lstStyle>
            <a:lvl1pPr>
              <a:defRPr/>
            </a:lvl1pPr>
          </a:lstStyle>
          <a:p>
            <a:fld id="{75585710-58F3-4333-83CF-FD1A19247BF4}" type="slidenum">
              <a:rPr lang="hr-H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Slide Number Placeholder 3"/>
          <p:cNvSpPr>
            <a:spLocks noGrp="1"/>
          </p:cNvSpPr>
          <p:nvPr>
            <p:ph type="sldNum" sz="quarter" idx="10"/>
          </p:nvPr>
        </p:nvSpPr>
        <p:spPr/>
        <p:txBody>
          <a:bodyPr/>
          <a:lstStyle>
            <a:lvl1pPr>
              <a:defRPr/>
            </a:lvl1pPr>
          </a:lstStyle>
          <a:p>
            <a:fld id="{EBC774DA-9056-414E-A229-A696E93BCE9E}" type="slidenum">
              <a:rPr lang="hr-H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63F3B41-AC06-47F2-9BCE-998D5F595E74}" type="slidenum">
              <a:rPr lang="hr-H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089025"/>
            <a:ext cx="4038600" cy="5037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089025"/>
            <a:ext cx="4038600" cy="5037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Slide Number Placeholder 4"/>
          <p:cNvSpPr>
            <a:spLocks noGrp="1"/>
          </p:cNvSpPr>
          <p:nvPr>
            <p:ph type="sldNum" sz="quarter" idx="10"/>
          </p:nvPr>
        </p:nvSpPr>
        <p:spPr/>
        <p:txBody>
          <a:bodyPr/>
          <a:lstStyle>
            <a:lvl1pPr>
              <a:defRPr/>
            </a:lvl1pPr>
          </a:lstStyle>
          <a:p>
            <a:fld id="{F38BC938-EC25-4C55-828C-B26143596E7E}" type="slidenum">
              <a:rPr lang="hr-H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Slide Number Placeholder 6"/>
          <p:cNvSpPr>
            <a:spLocks noGrp="1"/>
          </p:cNvSpPr>
          <p:nvPr>
            <p:ph type="sldNum" sz="quarter" idx="10"/>
          </p:nvPr>
        </p:nvSpPr>
        <p:spPr/>
        <p:txBody>
          <a:bodyPr/>
          <a:lstStyle>
            <a:lvl1pPr>
              <a:defRPr/>
            </a:lvl1pPr>
          </a:lstStyle>
          <a:p>
            <a:fld id="{22DD6A24-7DDD-4988-9CA4-40C561E525E9}" type="slidenum">
              <a:rPr lang="hr-H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Slide Number Placeholder 2"/>
          <p:cNvSpPr>
            <a:spLocks noGrp="1"/>
          </p:cNvSpPr>
          <p:nvPr>
            <p:ph type="sldNum" sz="quarter" idx="10"/>
          </p:nvPr>
        </p:nvSpPr>
        <p:spPr/>
        <p:txBody>
          <a:bodyPr/>
          <a:lstStyle>
            <a:lvl1pPr>
              <a:defRPr/>
            </a:lvl1pPr>
          </a:lstStyle>
          <a:p>
            <a:fld id="{DA609507-F43F-4BA1-895E-64CC81E8DB49}" type="slidenum">
              <a:rPr lang="hr-H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5EB466D-C2B5-4CBE-BF23-B802545961F7}" type="slidenum">
              <a:rPr lang="hr-H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23924DD-FBDF-4280-80BF-3EEB2D341F33}" type="slidenum">
              <a:rPr lang="hr-H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02E4743-D1D5-4028-887C-0192A8C6678F}" type="slidenum">
              <a:rPr lang="hr-H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bwMode="auto">
          <a:xfrm>
            <a:off x="457200" y="1089025"/>
            <a:ext cx="8229600" cy="503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smtClean="0"/>
          </a:p>
        </p:txBody>
      </p:sp>
      <p:sp>
        <p:nvSpPr>
          <p:cNvPr id="70659" name="Rectangle 3"/>
          <p:cNvSpPr>
            <a:spLocks noChangeArrowheads="1"/>
          </p:cNvSpPr>
          <p:nvPr/>
        </p:nvSpPr>
        <p:spPr bwMode="auto">
          <a:xfrm>
            <a:off x="0" y="6353175"/>
            <a:ext cx="9144000" cy="504825"/>
          </a:xfrm>
          <a:prstGeom prst="rect">
            <a:avLst/>
          </a:prstGeom>
          <a:solidFill>
            <a:schemeClr val="tx1"/>
          </a:solidFill>
          <a:ln w="9525">
            <a:solidFill>
              <a:schemeClr val="tx1"/>
            </a:solidFill>
            <a:miter lim="800000"/>
            <a:headEnd/>
            <a:tailEnd/>
          </a:ln>
          <a:effectLst/>
        </p:spPr>
        <p:txBody>
          <a:bodyPr wrap="none" anchor="ctr"/>
          <a:lstStyle/>
          <a:p>
            <a:endParaRPr lang="hr-HR"/>
          </a:p>
        </p:txBody>
      </p:sp>
      <p:sp>
        <p:nvSpPr>
          <p:cNvPr id="70661" name="Rectangle 5"/>
          <p:cNvSpPr>
            <a:spLocks noGrp="1" noChangeArrowheads="1"/>
          </p:cNvSpPr>
          <p:nvPr>
            <p:ph type="title"/>
          </p:nvPr>
        </p:nvSpPr>
        <p:spPr bwMode="auto">
          <a:xfrm>
            <a:off x="468313" y="0"/>
            <a:ext cx="8229600" cy="800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hr-HR" smtClean="0"/>
          </a:p>
        </p:txBody>
      </p:sp>
      <p:sp>
        <p:nvSpPr>
          <p:cNvPr id="70663" name="Rectangle 7"/>
          <p:cNvSpPr>
            <a:spLocks noGrp="1" noChangeArrowheads="1"/>
          </p:cNvSpPr>
          <p:nvPr>
            <p:ph type="sldNum" sz="quarter" idx="4"/>
          </p:nvPr>
        </p:nvSpPr>
        <p:spPr bwMode="auto">
          <a:xfrm>
            <a:off x="7038975" y="6637338"/>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00CC00"/>
                </a:solidFill>
              </a:defRPr>
            </a:lvl1pPr>
          </a:lstStyle>
          <a:p>
            <a:fld id="{73FDF8F3-63E8-49EE-B0A1-3CF7869BCA4B}" type="slidenum">
              <a:rPr lang="hr-HR"/>
              <a:pPr/>
              <a:t>‹#›</a:t>
            </a:fld>
            <a:endParaRPr lang="hr-HR"/>
          </a:p>
        </p:txBody>
      </p:sp>
      <p:sp>
        <p:nvSpPr>
          <p:cNvPr id="70667" name="Line 11"/>
          <p:cNvSpPr>
            <a:spLocks noChangeShapeType="1"/>
          </p:cNvSpPr>
          <p:nvPr/>
        </p:nvSpPr>
        <p:spPr bwMode="auto">
          <a:xfrm>
            <a:off x="0" y="6334125"/>
            <a:ext cx="9163050" cy="1588"/>
          </a:xfrm>
          <a:prstGeom prst="line">
            <a:avLst/>
          </a:prstGeom>
          <a:noFill/>
          <a:ln w="28575">
            <a:solidFill>
              <a:srgbClr val="33CC33"/>
            </a:solidFill>
            <a:round/>
            <a:headEnd/>
            <a:tailEnd/>
          </a:ln>
          <a:effectLst/>
        </p:spPr>
        <p:txBody>
          <a:bodyPr/>
          <a:lstStyle/>
          <a:p>
            <a:endParaRPr lang="hr-HR"/>
          </a:p>
        </p:txBody>
      </p:sp>
      <p:pic>
        <p:nvPicPr>
          <p:cNvPr id="70677" name="Picture 21" descr="bbc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6351588"/>
            <a:ext cx="1428750" cy="506412"/>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50.emf"/><Relationship Id="rId3" Type="http://schemas.openxmlformats.org/officeDocument/2006/relationships/image" Target="../media/image40.emf"/><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29.xml"/><Relationship Id="rId16"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 Id="rId1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tif"/><Relationship Id="rId4" Type="http://schemas.openxmlformats.org/officeDocument/2006/relationships/image" Target="../media/image6.tif"/></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4.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1" name="Group 23"/>
          <p:cNvGrpSpPr>
            <a:grpSpLocks/>
          </p:cNvGrpSpPr>
          <p:nvPr/>
        </p:nvGrpSpPr>
        <p:grpSpPr bwMode="auto">
          <a:xfrm>
            <a:off x="1" y="1"/>
            <a:ext cx="9180000" cy="6876000"/>
            <a:chOff x="0" y="0"/>
            <a:chExt cx="5760" cy="4347"/>
          </a:xfrm>
        </p:grpSpPr>
        <p:pic>
          <p:nvPicPr>
            <p:cNvPr id="205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47"/>
            </a:xfrm>
            <a:prstGeom prst="rect">
              <a:avLst/>
            </a:prstGeom>
            <a:noFill/>
            <a:ln>
              <a:noFill/>
            </a:ln>
            <a:effectLst/>
          </p:spPr>
        </p:pic>
        <p:pic>
          <p:nvPicPr>
            <p:cNvPr id="2068" name="Picture 20" descr="unizg-cb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3" y="60"/>
              <a:ext cx="536" cy="536"/>
            </a:xfrm>
            <a:prstGeom prst="rect">
              <a:avLst/>
            </a:prstGeom>
            <a:noFill/>
          </p:spPr>
        </p:pic>
        <p:pic>
          <p:nvPicPr>
            <p:cNvPr id="2069" name="Picture 21" descr="new-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8" y="63"/>
              <a:ext cx="1668" cy="552"/>
            </a:xfrm>
            <a:prstGeom prst="rect">
              <a:avLst/>
            </a:prstGeom>
            <a:noFill/>
          </p:spPr>
        </p:pic>
      </p:grpSp>
      <p:sp>
        <p:nvSpPr>
          <p:cNvPr id="2062" name="Rectangle 14"/>
          <p:cNvSpPr>
            <a:spLocks noGrp="1" noChangeArrowheads="1"/>
          </p:cNvSpPr>
          <p:nvPr>
            <p:ph type="ctrTitle"/>
          </p:nvPr>
        </p:nvSpPr>
        <p:spPr>
          <a:xfrm>
            <a:off x="1" y="1663647"/>
            <a:ext cx="9180000" cy="1334078"/>
          </a:xfrm>
        </p:spPr>
        <p:txBody>
          <a:bodyPr/>
          <a:lstStyle/>
          <a:p>
            <a:r>
              <a:rPr lang="sr-Latn-CS" sz="3000" b="0" dirty="0" smtClean="0">
                <a:ln>
                  <a:solidFill>
                    <a:schemeClr val="accent5"/>
                  </a:solidFill>
                </a:ln>
                <a:solidFill>
                  <a:srgbClr val="0066FF"/>
                </a:solidFill>
                <a:effectLst>
                  <a:reflection blurRad="6350" stA="55000" endA="300" endPos="45500" dir="5400000" sy="-100000" algn="bl" rotWithShape="0"/>
                </a:effectLst>
              </a:rPr>
              <a:t>Hidrološka suša – </a:t>
            </a:r>
            <a:r>
              <a:rPr lang="sr-Latn-CS" sz="3000" b="0" dirty="0" err="1" smtClean="0">
                <a:ln>
                  <a:solidFill>
                    <a:schemeClr val="accent5"/>
                  </a:solidFill>
                </a:ln>
                <a:solidFill>
                  <a:srgbClr val="0066FF"/>
                </a:solidFill>
                <a:effectLst>
                  <a:reflection blurRad="6350" stA="55000" endA="300" endPos="45500" dir="5400000" sy="-100000" algn="bl" rotWithShape="0"/>
                </a:effectLst>
              </a:rPr>
              <a:t>primjer</a:t>
            </a:r>
            <a:r>
              <a:rPr lang="sr-Latn-CS" sz="3000" b="0" dirty="0" smtClean="0">
                <a:ln>
                  <a:solidFill>
                    <a:schemeClr val="accent5"/>
                  </a:solidFill>
                </a:ln>
                <a:solidFill>
                  <a:srgbClr val="0066FF"/>
                </a:solidFill>
                <a:effectLst>
                  <a:reflection blurRad="6350" stA="55000" endA="300" endPos="45500" dir="5400000" sy="-100000" algn="bl" rotWithShape="0"/>
                </a:effectLst>
              </a:rPr>
              <a:t> prognoza razina podzemne vode zagrebačkog vodonosnika</a:t>
            </a:r>
            <a:endParaRPr lang="sr-Latn-CS" sz="3000" b="0" dirty="0">
              <a:ln>
                <a:solidFill>
                  <a:schemeClr val="accent5"/>
                </a:solidFill>
              </a:ln>
              <a:solidFill>
                <a:srgbClr val="0066FF"/>
              </a:solidFill>
              <a:effectLst>
                <a:reflection blurRad="6350" stA="55000" endA="300" endPos="45500" dir="5400000" sy="-100000" algn="bl" rotWithShape="0"/>
              </a:effectLst>
            </a:endParaRPr>
          </a:p>
        </p:txBody>
      </p:sp>
      <p:sp>
        <p:nvSpPr>
          <p:cNvPr id="2063" name="Rectangle 15"/>
          <p:cNvSpPr>
            <a:spLocks noGrp="1" noChangeArrowheads="1"/>
          </p:cNvSpPr>
          <p:nvPr>
            <p:ph type="subTitle" idx="1"/>
          </p:nvPr>
        </p:nvSpPr>
        <p:spPr>
          <a:xfrm>
            <a:off x="0" y="3146612"/>
            <a:ext cx="9180001" cy="3711387"/>
          </a:xfrm>
        </p:spPr>
        <p:txBody>
          <a:bodyPr/>
          <a:lstStyle/>
          <a:p>
            <a:pPr>
              <a:spcBef>
                <a:spcPts val="0"/>
              </a:spcBef>
            </a:pPr>
            <a:r>
              <a:rPr lang="sr-Latn-CS" sz="1800" dirty="0" smtClean="0">
                <a:solidFill>
                  <a:srgbClr val="0066FF"/>
                </a:solidFill>
                <a:latin typeface="Arial Narrow" panose="020B0606020202030204" pitchFamily="34" charset="0"/>
              </a:rPr>
              <a:t>Izv.prof.dr.sc</a:t>
            </a:r>
            <a:r>
              <a:rPr lang="sr-Latn-CS" sz="1800" dirty="0">
                <a:solidFill>
                  <a:srgbClr val="0066FF"/>
                </a:solidFill>
                <a:latin typeface="Arial Narrow" panose="020B0606020202030204" pitchFamily="34" charset="0"/>
              </a:rPr>
              <a:t>. Kristijan </a:t>
            </a:r>
            <a:r>
              <a:rPr lang="sr-Latn-CS" sz="1800" dirty="0" smtClean="0">
                <a:solidFill>
                  <a:srgbClr val="0066FF"/>
                </a:solidFill>
                <a:latin typeface="Arial Narrow" panose="020B0606020202030204" pitchFamily="34" charset="0"/>
              </a:rPr>
              <a:t>Posavec</a:t>
            </a:r>
            <a:endParaRPr lang="sr-Latn-CS" sz="1800" baseline="30000" dirty="0">
              <a:solidFill>
                <a:srgbClr val="0066FF"/>
              </a:solidFill>
              <a:latin typeface="Arial Narrow" panose="020B0606020202030204" pitchFamily="34" charset="0"/>
            </a:endParaRPr>
          </a:p>
          <a:p>
            <a:pPr>
              <a:spcBef>
                <a:spcPts val="0"/>
              </a:spcBef>
            </a:pPr>
            <a:endParaRPr lang="sr-Latn-CS" sz="1000" dirty="0">
              <a:solidFill>
                <a:srgbClr val="0066FF"/>
              </a:solidFill>
              <a:latin typeface="Arial Narrow" panose="020B0606020202030204" pitchFamily="34" charset="0"/>
            </a:endParaRPr>
          </a:p>
          <a:p>
            <a:pPr>
              <a:spcBef>
                <a:spcPts val="0"/>
              </a:spcBef>
            </a:pPr>
            <a:r>
              <a:rPr lang="sr-Latn-CS" sz="1500" dirty="0" smtClean="0">
                <a:solidFill>
                  <a:srgbClr val="0066FF"/>
                </a:solidFill>
                <a:latin typeface="Arial Narrow" panose="020B0606020202030204" pitchFamily="34" charset="0"/>
              </a:rPr>
              <a:t>Sveučilište </a:t>
            </a:r>
            <a:r>
              <a:rPr lang="sr-Latn-CS" sz="1500" dirty="0">
                <a:solidFill>
                  <a:srgbClr val="0066FF"/>
                </a:solidFill>
                <a:latin typeface="Arial Narrow" panose="020B0606020202030204" pitchFamily="34" charset="0"/>
              </a:rPr>
              <a:t>u </a:t>
            </a:r>
            <a:r>
              <a:rPr lang="sr-Latn-CS" sz="1500" dirty="0" smtClean="0">
                <a:solidFill>
                  <a:srgbClr val="0066FF"/>
                </a:solidFill>
                <a:latin typeface="Arial Narrow" panose="020B0606020202030204" pitchFamily="34" charset="0"/>
              </a:rPr>
              <a:t>Zagrebu</a:t>
            </a:r>
          </a:p>
          <a:p>
            <a:pPr>
              <a:spcBef>
                <a:spcPts val="0"/>
              </a:spcBef>
            </a:pPr>
            <a:r>
              <a:rPr lang="sr-Latn-CS" sz="1500" dirty="0" smtClean="0">
                <a:solidFill>
                  <a:srgbClr val="0066FF"/>
                </a:solidFill>
                <a:latin typeface="Arial Narrow" panose="020B0606020202030204" pitchFamily="34" charset="0"/>
              </a:rPr>
              <a:t>Rudarsko-geološko-naftni fakultet</a:t>
            </a:r>
          </a:p>
          <a:p>
            <a:pPr>
              <a:spcBef>
                <a:spcPts val="0"/>
              </a:spcBef>
            </a:pPr>
            <a:r>
              <a:rPr lang="sr-Latn-CS" sz="1500" dirty="0">
                <a:solidFill>
                  <a:srgbClr val="0066FF"/>
                </a:solidFill>
                <a:latin typeface="Arial Narrow" panose="020B0606020202030204" pitchFamily="34" charset="0"/>
              </a:rPr>
              <a:t>Zavod za geologiju i geološko inženjerstvo</a:t>
            </a:r>
          </a:p>
          <a:p>
            <a:pPr>
              <a:spcBef>
                <a:spcPts val="0"/>
              </a:spcBef>
            </a:pPr>
            <a:r>
              <a:rPr lang="sr-Latn-CS" sz="1500" dirty="0" smtClean="0">
                <a:solidFill>
                  <a:srgbClr val="0066FF"/>
                </a:solidFill>
                <a:latin typeface="Arial Narrow" panose="020B0606020202030204" pitchFamily="34" charset="0"/>
              </a:rPr>
              <a:t>Pierottijeva </a:t>
            </a:r>
            <a:r>
              <a:rPr lang="sr-Latn-CS" sz="1500" dirty="0">
                <a:solidFill>
                  <a:srgbClr val="0066FF"/>
                </a:solidFill>
                <a:latin typeface="Arial Narrow" panose="020B0606020202030204" pitchFamily="34" charset="0"/>
              </a:rPr>
              <a:t>6, </a:t>
            </a:r>
            <a:r>
              <a:rPr lang="sr-Latn-CS" sz="1500" dirty="0" smtClean="0">
                <a:solidFill>
                  <a:srgbClr val="0066FF"/>
                </a:solidFill>
                <a:latin typeface="Arial Narrow" panose="020B0606020202030204" pitchFamily="34" charset="0"/>
              </a:rPr>
              <a:t>Zagreb</a:t>
            </a:r>
          </a:p>
          <a:p>
            <a:pPr>
              <a:spcBef>
                <a:spcPts val="0"/>
              </a:spcBef>
            </a:pPr>
            <a:endParaRPr lang="hr-HR" sz="1000" dirty="0" smtClean="0">
              <a:latin typeface="Arial Narrow" panose="020B0606020202030204" pitchFamily="34" charset="0"/>
            </a:endParaRPr>
          </a:p>
          <a:p>
            <a:r>
              <a:rPr lang="en-US" sz="1500" dirty="0" smtClean="0">
                <a:latin typeface="Arial Narrow" panose="020B0606020202030204" pitchFamily="34" charset="0"/>
              </a:rPr>
              <a:t>E-mail</a:t>
            </a:r>
            <a:r>
              <a:rPr lang="en-US" sz="1500" dirty="0">
                <a:latin typeface="Arial Narrow" panose="020B0606020202030204" pitchFamily="34" charset="0"/>
              </a:rPr>
              <a:t>: </a:t>
            </a:r>
            <a:r>
              <a:rPr lang="en-US" sz="1500" u="sng" dirty="0" smtClean="0">
                <a:solidFill>
                  <a:srgbClr val="0066FF"/>
                </a:solidFill>
                <a:latin typeface="Arial Narrow" panose="020B0606020202030204" pitchFamily="34" charset="0"/>
              </a:rPr>
              <a:t>kristijan.posavec@rgn.hr</a:t>
            </a:r>
            <a:endParaRPr lang="hr-HR" sz="1500" dirty="0" smtClean="0">
              <a:solidFill>
                <a:srgbClr val="0066FF"/>
              </a:solidFill>
              <a:latin typeface="Arial Narrow" panose="020B0606020202030204" pitchFamily="34" charset="0"/>
            </a:endParaRPr>
          </a:p>
          <a:p>
            <a:r>
              <a:rPr lang="en-US" sz="1500" dirty="0" smtClean="0">
                <a:latin typeface="Arial Narrow" panose="020B0606020202030204" pitchFamily="34" charset="0"/>
              </a:rPr>
              <a:t>Web: </a:t>
            </a:r>
            <a:r>
              <a:rPr lang="en-US" sz="1500" u="sng" dirty="0" smtClean="0">
                <a:solidFill>
                  <a:srgbClr val="0066FF"/>
                </a:solidFill>
                <a:latin typeface="Arial Narrow" panose="020B0606020202030204" pitchFamily="34" charset="0"/>
              </a:rPr>
              <a:t>http://rgn.hr/~kposavec/</a:t>
            </a:r>
            <a:endParaRPr lang="hr-HR" sz="1500" dirty="0" smtClean="0">
              <a:solidFill>
                <a:srgbClr val="0066FF"/>
              </a:solidFill>
              <a:latin typeface="Arial Narrow" panose="020B0606020202030204" pitchFamily="34" charset="0"/>
            </a:endParaRPr>
          </a:p>
        </p:txBody>
      </p:sp>
      <p:sp>
        <p:nvSpPr>
          <p:cNvPr id="2" name="Rectangle 1"/>
          <p:cNvSpPr/>
          <p:nvPr/>
        </p:nvSpPr>
        <p:spPr>
          <a:xfrm>
            <a:off x="1" y="1017315"/>
            <a:ext cx="9180000" cy="646331"/>
          </a:xfrm>
          <a:prstGeom prst="rect">
            <a:avLst/>
          </a:prstGeom>
        </p:spPr>
        <p:txBody>
          <a:bodyPr wrap="square">
            <a:spAutoFit/>
          </a:bodyPr>
          <a:lstStyle/>
          <a:p>
            <a:pPr algn="ctr"/>
            <a:r>
              <a:rPr lang="hr-HR" dirty="0" smtClean="0">
                <a:solidFill>
                  <a:srgbClr val="00B050"/>
                </a:solidFill>
              </a:rPr>
              <a:t>HITNE SITUACIJE UZROKOVANE KLIMATSKIM PROMJENAMA</a:t>
            </a:r>
          </a:p>
          <a:p>
            <a:pPr algn="ctr"/>
            <a:r>
              <a:rPr lang="hr-HR" dirty="0" smtClean="0">
                <a:solidFill>
                  <a:srgbClr val="00B050"/>
                </a:solidFill>
              </a:rPr>
              <a:t>GRADSKA SKUPŠTINA GRADA ZAGREBA</a:t>
            </a:r>
            <a:r>
              <a:rPr lang="fi-FI" dirty="0" smtClean="0">
                <a:solidFill>
                  <a:srgbClr val="00B050"/>
                </a:solidFill>
              </a:rPr>
              <a:t>, </a:t>
            </a:r>
            <a:r>
              <a:rPr lang="hr-HR" dirty="0" smtClean="0">
                <a:solidFill>
                  <a:srgbClr val="00B050"/>
                </a:solidFill>
              </a:rPr>
              <a:t>11</a:t>
            </a:r>
            <a:r>
              <a:rPr lang="fi-FI" dirty="0" smtClean="0">
                <a:solidFill>
                  <a:srgbClr val="00B050"/>
                </a:solidFill>
              </a:rPr>
              <a:t>. </a:t>
            </a:r>
            <a:r>
              <a:rPr lang="hr-HR" dirty="0" smtClean="0">
                <a:solidFill>
                  <a:srgbClr val="00B050"/>
                </a:solidFill>
              </a:rPr>
              <a:t>PROSINCA</a:t>
            </a:r>
            <a:r>
              <a:rPr lang="fi-FI" dirty="0" smtClean="0">
                <a:solidFill>
                  <a:srgbClr val="00B050"/>
                </a:solidFill>
              </a:rPr>
              <a:t> </a:t>
            </a:r>
            <a:r>
              <a:rPr lang="fi-FI" dirty="0">
                <a:solidFill>
                  <a:srgbClr val="00B050"/>
                </a:solidFill>
              </a:rPr>
              <a:t>2015.</a:t>
            </a:r>
            <a:endParaRPr lang="hr-HR"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bwMode="auto">
          <a:xfrm>
            <a:off x="147917" y="931725"/>
            <a:ext cx="8775746"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Situacija hidrogeoloških profila vodonosnika</a:t>
            </a:r>
            <a:endParaRPr lang="sr-Latn-CS" sz="1900" b="0" i="1" kern="0" dirty="0">
              <a:solidFill>
                <a:srgbClr val="0066FF"/>
              </a:solidFill>
            </a:endParaRPr>
          </a:p>
        </p:txBody>
      </p:sp>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pic>
        <p:nvPicPr>
          <p:cNvPr id="6" name="Picture 5" descr="Fig_2_4_17.tif - Windows Photo Viewer"/>
          <p:cNvPicPr>
            <a:picLocks noChangeAspect="1"/>
          </p:cNvPicPr>
          <p:nvPr/>
        </p:nvPicPr>
        <p:blipFill rotWithShape="1">
          <a:blip r:embed="rId3">
            <a:extLst>
              <a:ext uri="{28A0092B-C50C-407E-A947-70E740481C1C}">
                <a14:useLocalDpi xmlns:a14="http://schemas.microsoft.com/office/drawing/2010/main" val="0"/>
              </a:ext>
            </a:extLst>
          </a:blip>
          <a:srcRect l="13373" t="5768" r="13373" b="20015"/>
          <a:stretch/>
        </p:blipFill>
        <p:spPr>
          <a:xfrm>
            <a:off x="432000" y="1707615"/>
            <a:ext cx="8280000" cy="4575789"/>
          </a:xfrm>
          <a:prstGeom prst="rect">
            <a:avLst/>
          </a:prstGeom>
        </p:spPr>
      </p:pic>
    </p:spTree>
    <p:extLst>
      <p:ext uri="{BB962C8B-B14F-4D97-AF65-F5344CB8AC3E}">
        <p14:creationId xmlns:p14="http://schemas.microsoft.com/office/powerpoint/2010/main" val="130402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out6_SHPP_Zagreb_Hydrogeological_Cross-Section_6-6.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6747" t="13720" r="3856" b="3129"/>
          <a:stretch/>
        </p:blipFill>
        <p:spPr>
          <a:xfrm>
            <a:off x="72000" y="1702489"/>
            <a:ext cx="9000000" cy="4566108"/>
          </a:xfrm>
          <a:prstGeom prst="rect">
            <a:avLst/>
          </a:prstGeom>
        </p:spPr>
      </p:pic>
      <p:sp>
        <p:nvSpPr>
          <p:cNvPr id="3" name="Rectangle 14"/>
          <p:cNvSpPr txBox="1">
            <a:spLocks noChangeArrowheads="1"/>
          </p:cNvSpPr>
          <p:nvPr/>
        </p:nvSpPr>
        <p:spPr bwMode="auto">
          <a:xfrm>
            <a:off x="147917" y="931725"/>
            <a:ext cx="8775746"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Uzdužni hidrogeološki profil zagrebačkog vodonosnika duž </a:t>
            </a:r>
            <a:r>
              <a:rPr lang="sr-Latn-CS" sz="1900" b="0" i="1" kern="0" dirty="0" err="1" smtClean="0">
                <a:solidFill>
                  <a:srgbClr val="0066FF"/>
                </a:solidFill>
              </a:rPr>
              <a:t>rijeke</a:t>
            </a:r>
            <a:r>
              <a:rPr lang="sr-Latn-CS" sz="1900" b="0" i="1" kern="0" dirty="0" smtClean="0">
                <a:solidFill>
                  <a:srgbClr val="0066FF"/>
                </a:solidFill>
              </a:rPr>
              <a:t> Save</a:t>
            </a:r>
            <a:endParaRPr lang="sr-Latn-CS" sz="1900" b="0" i="1" kern="0" dirty="0">
              <a:solidFill>
                <a:srgbClr val="0066FF"/>
              </a:solidFill>
            </a:endParaRPr>
          </a:p>
        </p:txBody>
      </p:sp>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Tree>
    <p:extLst>
      <p:ext uri="{BB962C8B-B14F-4D97-AF65-F5344CB8AC3E}">
        <p14:creationId xmlns:p14="http://schemas.microsoft.com/office/powerpoint/2010/main" val="2644066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bwMode="auto">
          <a:xfrm>
            <a:off x="147918" y="931725"/>
            <a:ext cx="8103716"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Poprečni hidrogeološki profil zagrebačkog vodonosnika kroz </a:t>
            </a:r>
            <a:r>
              <a:rPr lang="sr-Latn-CS" sz="1900" b="0" i="1" kern="0" dirty="0" err="1" smtClean="0">
                <a:solidFill>
                  <a:srgbClr val="0066FF"/>
                </a:solidFill>
              </a:rPr>
              <a:t>vodocrpilište</a:t>
            </a:r>
            <a:r>
              <a:rPr lang="sr-Latn-CS" sz="1900" b="0" i="1" kern="0" dirty="0" smtClean="0">
                <a:solidFill>
                  <a:srgbClr val="0066FF"/>
                </a:solidFill>
              </a:rPr>
              <a:t> Mala Mlaka</a:t>
            </a:r>
            <a:endParaRPr lang="sr-Latn-CS" sz="1900" b="0" i="1" kern="0" dirty="0">
              <a:solidFill>
                <a:srgbClr val="0066FF"/>
              </a:solidFill>
            </a:endParaRPr>
          </a:p>
        </p:txBody>
      </p:sp>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pic>
        <p:nvPicPr>
          <p:cNvPr id="7" name="Picture 6" descr="Layout10_SHPP_Zagreb_Hydrogeological_Cross-Section_10-10.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578" t="13941" r="19519" b="3890"/>
          <a:stretch/>
        </p:blipFill>
        <p:spPr>
          <a:xfrm>
            <a:off x="792000" y="1793395"/>
            <a:ext cx="7560000" cy="4464000"/>
          </a:xfrm>
          <a:prstGeom prst="rect">
            <a:avLst/>
          </a:prstGeom>
        </p:spPr>
      </p:pic>
    </p:spTree>
    <p:extLst>
      <p:ext uri="{BB962C8B-B14F-4D97-AF65-F5344CB8AC3E}">
        <p14:creationId xmlns:p14="http://schemas.microsoft.com/office/powerpoint/2010/main" val="546693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txBox="1">
            <a:spLocks noChangeArrowheads="1"/>
          </p:cNvSpPr>
          <p:nvPr/>
        </p:nvSpPr>
        <p:spPr bwMode="auto">
          <a:xfrm>
            <a:off x="147918" y="931725"/>
            <a:ext cx="8103716"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Poprečni hidrogeološki profil zagrebačkog vodonosnika kroz </a:t>
            </a:r>
            <a:r>
              <a:rPr lang="sr-Latn-CS" sz="1900" b="0" i="1" kern="0" dirty="0" err="1" smtClean="0">
                <a:solidFill>
                  <a:srgbClr val="0066FF"/>
                </a:solidFill>
              </a:rPr>
              <a:t>vodocrpilišta</a:t>
            </a:r>
            <a:r>
              <a:rPr lang="sr-Latn-CS" sz="1900" b="0" i="1" kern="0" dirty="0" smtClean="0">
                <a:solidFill>
                  <a:srgbClr val="0066FF"/>
                </a:solidFill>
              </a:rPr>
              <a:t> Velika Gorica, </a:t>
            </a:r>
            <a:r>
              <a:rPr lang="sr-Latn-CS" sz="1900" b="0" i="1" kern="0" dirty="0" err="1" smtClean="0">
                <a:solidFill>
                  <a:srgbClr val="0066FF"/>
                </a:solidFill>
              </a:rPr>
              <a:t>Petruševec</a:t>
            </a:r>
            <a:r>
              <a:rPr lang="sr-Latn-CS" sz="1900" b="0" i="1" kern="0" dirty="0" smtClean="0">
                <a:solidFill>
                  <a:srgbClr val="0066FF"/>
                </a:solidFill>
              </a:rPr>
              <a:t> i </a:t>
            </a:r>
            <a:r>
              <a:rPr lang="sr-Latn-CS" sz="1900" b="0" i="1" kern="0" dirty="0" err="1" smtClean="0">
                <a:solidFill>
                  <a:srgbClr val="0066FF"/>
                </a:solidFill>
              </a:rPr>
              <a:t>Sašnjak</a:t>
            </a:r>
            <a:endParaRPr lang="sr-Latn-CS" sz="1900" b="0" i="1" kern="0" dirty="0">
              <a:solidFill>
                <a:srgbClr val="0066FF"/>
              </a:solidFill>
            </a:endParaRPr>
          </a:p>
        </p:txBody>
      </p:sp>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pic>
        <p:nvPicPr>
          <p:cNvPr id="6" name="Picture 5" descr="Layout11_SHPP_Zagreb_Hydrogeological_Cross-Section_11-1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6507" t="13058" r="4458" b="2786"/>
          <a:stretch/>
        </p:blipFill>
        <p:spPr>
          <a:xfrm>
            <a:off x="252000" y="1839817"/>
            <a:ext cx="8640000" cy="4454452"/>
          </a:xfrm>
          <a:prstGeom prst="rect">
            <a:avLst/>
          </a:prstGeom>
        </p:spPr>
      </p:pic>
    </p:spTree>
    <p:extLst>
      <p:ext uri="{BB962C8B-B14F-4D97-AF65-F5344CB8AC3E}">
        <p14:creationId xmlns:p14="http://schemas.microsoft.com/office/powerpoint/2010/main" val="3729395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780" y="2309049"/>
            <a:ext cx="6120000" cy="393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zdenca PB-1 i nivograma</a:t>
            </a:r>
          </a:p>
          <a:p>
            <a:pPr eaLnBrk="1" hangingPunct="1"/>
            <a:r>
              <a:rPr lang="hr-HR" altLang="sr-Latn-RS" dirty="0">
                <a:solidFill>
                  <a:srgbClr val="00FF00"/>
                </a:solidFill>
              </a:rPr>
              <a:t>piezometra 5211 udaljenog od zdenca 55 m</a:t>
            </a:r>
            <a:endParaRPr lang="hr-HR" dirty="0">
              <a:solidFill>
                <a:srgbClr val="00FF00"/>
              </a:solidFill>
            </a:endParaRPr>
          </a:p>
        </p:txBody>
      </p:sp>
      <p:sp>
        <p:nvSpPr>
          <p:cNvPr id="7" name="Rectangle 6"/>
          <p:cNvSpPr/>
          <p:nvPr/>
        </p:nvSpPr>
        <p:spPr>
          <a:xfrm>
            <a:off x="489440" y="2154811"/>
            <a:ext cx="2209693" cy="646331"/>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 </a:t>
            </a:r>
            <a:r>
              <a:rPr lang="hr-HR" dirty="0" err="1" smtClean="0">
                <a:solidFill>
                  <a:srgbClr val="0033CC"/>
                </a:solidFill>
                <a:effectLst>
                  <a:glow rad="228600">
                    <a:schemeClr val="accent6">
                      <a:satMod val="175000"/>
                      <a:alpha val="40000"/>
                    </a:schemeClr>
                  </a:glow>
                </a:effectLst>
              </a:rPr>
              <a:t>Petruševec</a:t>
            </a:r>
            <a:endParaRPr lang="hr-HR" dirty="0">
              <a:solidFill>
                <a:srgbClr val="0033CC"/>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3352416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kopanog zdenca B-9 i nivograma</a:t>
            </a:r>
          </a:p>
          <a:p>
            <a:pPr eaLnBrk="1" hangingPunct="1"/>
            <a:r>
              <a:rPr lang="hr-HR" altLang="sr-Latn-RS" dirty="0">
                <a:solidFill>
                  <a:srgbClr val="00FF00"/>
                </a:solidFill>
              </a:rPr>
              <a:t>piezometra 95 udaljenog od zdenca 8 m</a:t>
            </a:r>
          </a:p>
        </p:txBody>
      </p:sp>
      <p:sp>
        <p:nvSpPr>
          <p:cNvPr id="7" name="Rectangle 6"/>
          <p:cNvSpPr/>
          <p:nvPr/>
        </p:nvSpPr>
        <p:spPr>
          <a:xfrm>
            <a:off x="489440" y="2154811"/>
            <a:ext cx="2209693" cy="923330"/>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smtClean="0">
                <a:solidFill>
                  <a:srgbClr val="0033CC"/>
                </a:solidFill>
                <a:effectLst>
                  <a:glow rad="228600">
                    <a:schemeClr val="accent6">
                      <a:satMod val="175000"/>
                      <a:alpha val="40000"/>
                    </a:schemeClr>
                  </a:glow>
                </a:effectLst>
              </a:rPr>
              <a:t>Mala Mlaka – kopani zdenci</a:t>
            </a:r>
            <a:endParaRPr lang="hr-HR" dirty="0">
              <a:solidFill>
                <a:srgbClr val="0033CC"/>
              </a:solidFill>
              <a:effectLst>
                <a:glow rad="228600">
                  <a:schemeClr val="accent6">
                    <a:satMod val="175000"/>
                    <a:alpha val="40000"/>
                  </a:schemeClr>
                </a:glow>
              </a:effectLst>
            </a:endParaRPr>
          </a:p>
        </p:txBody>
      </p:sp>
      <p:pic>
        <p:nvPicPr>
          <p:cNvPr id="2" name="Picture 1"/>
          <p:cNvPicPr>
            <a:picLocks noChangeAspect="1"/>
          </p:cNvPicPr>
          <p:nvPr/>
        </p:nvPicPr>
        <p:blipFill>
          <a:blip r:embed="rId3"/>
          <a:stretch>
            <a:fillRect/>
          </a:stretch>
        </p:blipFill>
        <p:spPr>
          <a:xfrm>
            <a:off x="2880780" y="2309048"/>
            <a:ext cx="6120000" cy="3940117"/>
          </a:xfrm>
          <a:prstGeom prst="rect">
            <a:avLst/>
          </a:prstGeom>
        </p:spPr>
      </p:pic>
    </p:spTree>
    <p:extLst>
      <p:ext uri="{BB962C8B-B14F-4D97-AF65-F5344CB8AC3E}">
        <p14:creationId xmlns:p14="http://schemas.microsoft.com/office/powerpoint/2010/main" val="1996538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bušenog zdenca B-19 i nivograma</a:t>
            </a:r>
          </a:p>
          <a:p>
            <a:pPr eaLnBrk="1" hangingPunct="1"/>
            <a:r>
              <a:rPr lang="hr-HR" altLang="sr-Latn-RS" dirty="0">
                <a:solidFill>
                  <a:srgbClr val="00FF00"/>
                </a:solidFill>
              </a:rPr>
              <a:t>piezometra 95 udaljenog od zdenca 52 m</a:t>
            </a:r>
          </a:p>
        </p:txBody>
      </p:sp>
      <p:sp>
        <p:nvSpPr>
          <p:cNvPr id="7" name="Rectangle 6"/>
          <p:cNvSpPr/>
          <p:nvPr/>
        </p:nvSpPr>
        <p:spPr>
          <a:xfrm>
            <a:off x="489440" y="2154811"/>
            <a:ext cx="2209693" cy="923330"/>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smtClean="0">
                <a:solidFill>
                  <a:srgbClr val="0033CC"/>
                </a:solidFill>
                <a:effectLst>
                  <a:glow rad="228600">
                    <a:schemeClr val="accent6">
                      <a:satMod val="175000"/>
                      <a:alpha val="40000"/>
                    </a:schemeClr>
                  </a:glow>
                </a:effectLst>
              </a:rPr>
              <a:t>Mala Mlaka – bušeni zdenci</a:t>
            </a:r>
            <a:endParaRPr lang="hr-HR" dirty="0">
              <a:solidFill>
                <a:srgbClr val="0033CC"/>
              </a:solidFill>
              <a:effectLst>
                <a:glow rad="228600">
                  <a:schemeClr val="accent6">
                    <a:satMod val="175000"/>
                    <a:alpha val="40000"/>
                  </a:schemeClr>
                </a:glow>
              </a:effectLst>
            </a:endParaRPr>
          </a:p>
        </p:txBody>
      </p:sp>
      <p:pic>
        <p:nvPicPr>
          <p:cNvPr id="6" name="Picture 5"/>
          <p:cNvPicPr>
            <a:picLocks noChangeAspect="1"/>
          </p:cNvPicPr>
          <p:nvPr/>
        </p:nvPicPr>
        <p:blipFill>
          <a:blip r:embed="rId3"/>
          <a:stretch>
            <a:fillRect/>
          </a:stretch>
        </p:blipFill>
        <p:spPr>
          <a:xfrm>
            <a:off x="2880780" y="2309048"/>
            <a:ext cx="6120000" cy="3940117"/>
          </a:xfrm>
          <a:prstGeom prst="rect">
            <a:avLst/>
          </a:prstGeom>
        </p:spPr>
      </p:pic>
    </p:spTree>
    <p:extLst>
      <p:ext uri="{BB962C8B-B14F-4D97-AF65-F5344CB8AC3E}">
        <p14:creationId xmlns:p14="http://schemas.microsoft.com/office/powerpoint/2010/main" val="1043590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0780" y="2319418"/>
            <a:ext cx="6120000" cy="3929747"/>
          </a:xfrm>
          <a:prstGeom prst="rect">
            <a:avLst/>
          </a:prstGeom>
        </p:spPr>
      </p:pic>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862322"/>
          </a:xfrm>
          <a:prstGeom prst="rect">
            <a:avLst/>
          </a:prstGeom>
        </p:spPr>
        <p:txBody>
          <a:bodyPr wrap="square">
            <a:spAutoFit/>
          </a:bodyPr>
          <a:lstStyle/>
          <a:p>
            <a:pPr eaLnBrk="1" hangingPunct="1"/>
            <a:r>
              <a:rPr lang="hr-HR" altLang="sr-Latn-RS" dirty="0">
                <a:solidFill>
                  <a:srgbClr val="00FF00"/>
                </a:solidFill>
              </a:rPr>
              <a:t>Usporedba kote gornjeg ruba filtra zdenca B-4 i nivograma</a:t>
            </a:r>
          </a:p>
          <a:p>
            <a:pPr eaLnBrk="1" hangingPunct="1"/>
            <a:r>
              <a:rPr lang="hr-HR" altLang="sr-Latn-RS" dirty="0">
                <a:solidFill>
                  <a:srgbClr val="00FF00"/>
                </a:solidFill>
              </a:rPr>
              <a:t>piezometra 221 udaljenog od zdenca 12 m te nivograma</a:t>
            </a:r>
          </a:p>
          <a:p>
            <a:pPr eaLnBrk="1" hangingPunct="1"/>
            <a:r>
              <a:rPr lang="hr-HR" altLang="sr-Latn-RS" dirty="0">
                <a:solidFill>
                  <a:srgbClr val="00FF00"/>
                </a:solidFill>
              </a:rPr>
              <a:t>piezometra 735 udaljenog od zdenca 280 m</a:t>
            </a:r>
          </a:p>
        </p:txBody>
      </p:sp>
      <p:sp>
        <p:nvSpPr>
          <p:cNvPr id="7" name="Rectangle 6"/>
          <p:cNvSpPr/>
          <p:nvPr/>
        </p:nvSpPr>
        <p:spPr>
          <a:xfrm>
            <a:off x="489440" y="2154811"/>
            <a:ext cx="2209693" cy="646331"/>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err="1" smtClean="0">
                <a:solidFill>
                  <a:srgbClr val="0033CC"/>
                </a:solidFill>
                <a:effectLst>
                  <a:glow rad="228600">
                    <a:schemeClr val="accent6">
                      <a:satMod val="175000"/>
                      <a:alpha val="40000"/>
                    </a:schemeClr>
                  </a:glow>
                </a:effectLst>
              </a:rPr>
              <a:t>Sašnjak</a:t>
            </a:r>
            <a:endParaRPr lang="hr-HR" dirty="0">
              <a:solidFill>
                <a:srgbClr val="0033CC"/>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3467929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80780" y="2322276"/>
            <a:ext cx="6120000" cy="3926889"/>
          </a:xfrm>
          <a:prstGeom prst="rect">
            <a:avLst/>
          </a:prstGeom>
        </p:spPr>
      </p:pic>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zdenca B-1 i nivograma</a:t>
            </a:r>
          </a:p>
          <a:p>
            <a:pPr eaLnBrk="1" hangingPunct="1"/>
            <a:r>
              <a:rPr lang="hr-HR" altLang="sr-Latn-RS" dirty="0">
                <a:solidFill>
                  <a:srgbClr val="00FF00"/>
                </a:solidFill>
              </a:rPr>
              <a:t>piezometra 5184 udaljenog od zdenca 45 m</a:t>
            </a:r>
          </a:p>
        </p:txBody>
      </p:sp>
      <p:sp>
        <p:nvSpPr>
          <p:cNvPr id="7" name="Rectangle 6"/>
          <p:cNvSpPr/>
          <p:nvPr/>
        </p:nvSpPr>
        <p:spPr>
          <a:xfrm>
            <a:off x="489440" y="2154811"/>
            <a:ext cx="2209693" cy="646331"/>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smtClean="0">
                <a:solidFill>
                  <a:srgbClr val="0033CC"/>
                </a:solidFill>
                <a:effectLst>
                  <a:glow rad="228600">
                    <a:schemeClr val="accent6">
                      <a:satMod val="175000"/>
                      <a:alpha val="40000"/>
                    </a:schemeClr>
                  </a:glow>
                </a:effectLst>
              </a:rPr>
              <a:t>Velika Gorica</a:t>
            </a:r>
            <a:endParaRPr lang="hr-HR" dirty="0">
              <a:solidFill>
                <a:srgbClr val="0033CC"/>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3762904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0780" y="2290680"/>
            <a:ext cx="6120000" cy="3958486"/>
          </a:xfrm>
          <a:prstGeom prst="rect">
            <a:avLst/>
          </a:prstGeom>
        </p:spPr>
      </p:pic>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zdenca </a:t>
            </a:r>
            <a:r>
              <a:rPr lang="hr-HR" altLang="sr-Latn-RS" dirty="0" err="1">
                <a:solidFill>
                  <a:srgbClr val="00FF00"/>
                </a:solidFill>
              </a:rPr>
              <a:t>BZ</a:t>
            </a:r>
            <a:r>
              <a:rPr lang="hr-HR" altLang="sr-Latn-RS" dirty="0">
                <a:solidFill>
                  <a:srgbClr val="00FF00"/>
                </a:solidFill>
              </a:rPr>
              <a:t>-3 i nivograma</a:t>
            </a:r>
          </a:p>
          <a:p>
            <a:pPr eaLnBrk="1" hangingPunct="1"/>
            <a:r>
              <a:rPr lang="hr-HR" altLang="sr-Latn-RS" dirty="0">
                <a:solidFill>
                  <a:srgbClr val="00FF00"/>
                </a:solidFill>
              </a:rPr>
              <a:t>piezometra 724 udaljenog od zdenca 43 m</a:t>
            </a:r>
          </a:p>
        </p:txBody>
      </p:sp>
      <p:sp>
        <p:nvSpPr>
          <p:cNvPr id="7" name="Rectangle 6"/>
          <p:cNvSpPr/>
          <p:nvPr/>
        </p:nvSpPr>
        <p:spPr>
          <a:xfrm>
            <a:off x="489440" y="2154811"/>
            <a:ext cx="2209693" cy="646331"/>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err="1" smtClean="0">
                <a:solidFill>
                  <a:srgbClr val="0033CC"/>
                </a:solidFill>
                <a:effectLst>
                  <a:glow rad="228600">
                    <a:schemeClr val="accent6">
                      <a:satMod val="175000"/>
                      <a:alpha val="40000"/>
                    </a:schemeClr>
                  </a:glow>
                </a:effectLst>
              </a:rPr>
              <a:t>Zapruđe</a:t>
            </a:r>
            <a:endParaRPr lang="hr-HR" dirty="0">
              <a:solidFill>
                <a:srgbClr val="0033CC"/>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290358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txBox="1">
            <a:spLocks noChangeArrowheads="1"/>
          </p:cNvSpPr>
          <p:nvPr/>
        </p:nvSpPr>
        <p:spPr bwMode="auto">
          <a:xfrm>
            <a:off x="708338" y="1120462"/>
            <a:ext cx="7714446" cy="5195497"/>
          </a:xfrm>
          <a:prstGeom prst="rect">
            <a:avLst/>
          </a:prstGeom>
          <a:solidFill>
            <a:schemeClr val="accent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tabLst>
                <a:tab pos="360000" algn="l"/>
              </a:tabLst>
            </a:pPr>
            <a:r>
              <a:rPr lang="sr-Latn-CS" sz="2300" b="0" dirty="0" smtClean="0">
                <a:ln>
                  <a:solidFill>
                    <a:schemeClr val="accent1"/>
                  </a:solidFill>
                </a:ln>
                <a:solidFill>
                  <a:srgbClr val="0066FF"/>
                </a:solidFill>
                <a:effectLst>
                  <a:glow rad="228600">
                    <a:schemeClr val="accent6">
                      <a:satMod val="175000"/>
                      <a:alpha val="40000"/>
                    </a:schemeClr>
                  </a:glow>
                </a:effectLst>
              </a:rPr>
              <a:t>Hidrološke suše i njihova povezanost s podzemnom vodom zagrebačkog vodonosnika</a:t>
            </a:r>
          </a:p>
          <a:p>
            <a:pPr marL="342900" indent="-342900" algn="l">
              <a:buFont typeface="Arial" panose="020B0604020202020204" pitchFamily="34" charset="0"/>
              <a:buChar char="→"/>
              <a:tabLst>
                <a:tab pos="360000" algn="l"/>
              </a:tabLst>
            </a:pPr>
            <a:endParaRPr lang="sr-Latn-CS" sz="2300" b="0" dirty="0" smtClean="0">
              <a:ln>
                <a:solidFill>
                  <a:schemeClr val="accent1"/>
                </a:solidFill>
              </a:ln>
              <a:solidFill>
                <a:srgbClr val="0066FF"/>
              </a:solidFill>
            </a:endParaRPr>
          </a:p>
          <a:p>
            <a:pPr marL="342900" indent="-342900" algn="l">
              <a:buFont typeface="Arial" panose="020B0604020202020204" pitchFamily="34" charset="0"/>
              <a:buChar char="→"/>
              <a:tabLst>
                <a:tab pos="360000" algn="l"/>
              </a:tabLst>
            </a:pPr>
            <a:r>
              <a:rPr lang="sr-Latn-CS" sz="2300" b="0" dirty="0" err="1">
                <a:ln>
                  <a:solidFill>
                    <a:schemeClr val="accent1"/>
                  </a:solidFill>
                </a:ln>
                <a:solidFill>
                  <a:srgbClr val="0066FF"/>
                </a:solidFill>
              </a:rPr>
              <a:t>Prognozni</a:t>
            </a:r>
            <a:r>
              <a:rPr lang="sr-Latn-CS" sz="2300" b="0" dirty="0">
                <a:ln>
                  <a:solidFill>
                    <a:schemeClr val="accent1"/>
                  </a:solidFill>
                </a:ln>
                <a:solidFill>
                  <a:srgbClr val="0066FF"/>
                </a:solidFill>
              </a:rPr>
              <a:t> modeli budućeg stanja razina podzemne vode u </a:t>
            </a:r>
            <a:r>
              <a:rPr lang="sr-Latn-CS" sz="2300" b="0" dirty="0" err="1">
                <a:ln>
                  <a:solidFill>
                    <a:schemeClr val="accent1"/>
                  </a:solidFill>
                </a:ln>
                <a:solidFill>
                  <a:srgbClr val="0066FF"/>
                </a:solidFill>
              </a:rPr>
              <a:t>uvjetima</a:t>
            </a:r>
            <a:r>
              <a:rPr lang="sr-Latn-CS" sz="2300" b="0" dirty="0">
                <a:ln>
                  <a:solidFill>
                    <a:schemeClr val="accent1"/>
                  </a:solidFill>
                </a:ln>
                <a:solidFill>
                  <a:srgbClr val="0066FF"/>
                </a:solidFill>
              </a:rPr>
              <a:t> dugotrajnih nepovoljnih (sušnih) hidroloških </a:t>
            </a:r>
            <a:r>
              <a:rPr lang="sr-Latn-CS" sz="2300" b="0" dirty="0" smtClean="0">
                <a:ln>
                  <a:solidFill>
                    <a:schemeClr val="accent1"/>
                  </a:solidFill>
                </a:ln>
                <a:solidFill>
                  <a:srgbClr val="0066FF"/>
                </a:solidFill>
              </a:rPr>
              <a:t>razdoblja</a:t>
            </a:r>
          </a:p>
        </p:txBody>
      </p:sp>
      <p:sp>
        <p:nvSpPr>
          <p:cNvPr id="6" name="Rectangle 14"/>
          <p:cNvSpPr txBox="1">
            <a:spLocks noChangeArrowheads="1"/>
          </p:cNvSpPr>
          <p:nvPr/>
        </p:nvSpPr>
        <p:spPr bwMode="auto">
          <a:xfrm>
            <a:off x="0" y="139044"/>
            <a:ext cx="9144000"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r>
              <a:rPr lang="sr-Latn-CS" sz="2500" b="0" dirty="0">
                <a:solidFill>
                  <a:srgbClr val="0066FF"/>
                </a:solidFill>
              </a:rPr>
              <a:t>SADRŽAJ IZLAGANJA</a:t>
            </a:r>
            <a:endParaRPr lang="sr-Latn-CS" sz="2500" b="0" kern="0" dirty="0">
              <a:solidFill>
                <a:srgbClr val="0066FF"/>
              </a:solidFill>
            </a:endParaRPr>
          </a:p>
        </p:txBody>
      </p:sp>
    </p:spTree>
    <p:extLst>
      <p:ext uri="{BB962C8B-B14F-4D97-AF65-F5344CB8AC3E}">
        <p14:creationId xmlns:p14="http://schemas.microsoft.com/office/powerpoint/2010/main" val="1548991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80780" y="2290680"/>
            <a:ext cx="6120000" cy="3940117"/>
          </a:xfrm>
          <a:prstGeom prst="rect">
            <a:avLst/>
          </a:prstGeom>
        </p:spPr>
      </p:pic>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5" name="Rectangle 4"/>
          <p:cNvSpPr/>
          <p:nvPr/>
        </p:nvSpPr>
        <p:spPr>
          <a:xfrm>
            <a:off x="489440" y="3061704"/>
            <a:ext cx="2391340" cy="2031325"/>
          </a:xfrm>
          <a:prstGeom prst="rect">
            <a:avLst/>
          </a:prstGeom>
        </p:spPr>
        <p:txBody>
          <a:bodyPr wrap="square">
            <a:spAutoFit/>
          </a:bodyPr>
          <a:lstStyle/>
          <a:p>
            <a:pPr eaLnBrk="1" hangingPunct="1"/>
            <a:r>
              <a:rPr lang="hr-HR" altLang="sr-Latn-RS" dirty="0">
                <a:solidFill>
                  <a:srgbClr val="00FF00"/>
                </a:solidFill>
              </a:rPr>
              <a:t>Usporedba kote gornjeg ruba filtra zdenca Žitnjak II i nivograma</a:t>
            </a:r>
          </a:p>
          <a:p>
            <a:pPr eaLnBrk="1" hangingPunct="1"/>
            <a:r>
              <a:rPr lang="hr-HR" altLang="sr-Latn-RS" dirty="0">
                <a:solidFill>
                  <a:srgbClr val="00FF00"/>
                </a:solidFill>
              </a:rPr>
              <a:t>piezometra 941 udaljenog od zdenca 160 m</a:t>
            </a:r>
          </a:p>
        </p:txBody>
      </p:sp>
      <p:sp>
        <p:nvSpPr>
          <p:cNvPr id="7" name="Rectangle 6"/>
          <p:cNvSpPr/>
          <p:nvPr/>
        </p:nvSpPr>
        <p:spPr>
          <a:xfrm>
            <a:off x="489440" y="2154811"/>
            <a:ext cx="2209693" cy="646331"/>
          </a:xfrm>
          <a:prstGeom prst="rect">
            <a:avLst/>
          </a:prstGeom>
        </p:spPr>
        <p:txBody>
          <a:bodyPr wrap="square">
            <a:spAutoFit/>
          </a:bodyPr>
          <a:lstStyle/>
          <a:p>
            <a:pPr eaLnBrk="1" hangingPunct="1"/>
            <a:r>
              <a:rPr lang="hr-HR" dirty="0" smtClean="0">
                <a:solidFill>
                  <a:srgbClr val="0033CC"/>
                </a:solidFill>
                <a:effectLst>
                  <a:glow rad="228600">
                    <a:schemeClr val="accent6">
                      <a:satMod val="175000"/>
                      <a:alpha val="40000"/>
                    </a:schemeClr>
                  </a:glow>
                </a:effectLst>
              </a:rPr>
              <a:t>Vodocrpilište</a:t>
            </a:r>
          </a:p>
          <a:p>
            <a:pPr eaLnBrk="1" hangingPunct="1"/>
            <a:r>
              <a:rPr lang="hr-HR" dirty="0" smtClean="0">
                <a:solidFill>
                  <a:srgbClr val="0033CC"/>
                </a:solidFill>
                <a:effectLst>
                  <a:glow rad="228600">
                    <a:schemeClr val="accent6">
                      <a:satMod val="175000"/>
                      <a:alpha val="40000"/>
                    </a:schemeClr>
                  </a:glow>
                </a:effectLst>
              </a:rPr>
              <a:t>Žitnjak</a:t>
            </a:r>
            <a:endParaRPr lang="hr-HR" dirty="0">
              <a:solidFill>
                <a:srgbClr val="0033CC"/>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3055401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Vodocrpilišta</a:t>
            </a:r>
            <a:r>
              <a:rPr lang="sr-Latn-CS" sz="1900" b="0" i="1" kern="0" dirty="0" smtClean="0">
                <a:solidFill>
                  <a:srgbClr val="0066FF"/>
                </a:solidFill>
              </a:rPr>
              <a:t> grada Zagreba na kojima razina podzemne vode pada ispod kota gornjih rubova </a:t>
            </a:r>
            <a:r>
              <a:rPr lang="sr-Latn-CS" sz="1900" b="0" i="1" kern="0" dirty="0" err="1" smtClean="0">
                <a:solidFill>
                  <a:srgbClr val="0066FF"/>
                </a:solidFill>
              </a:rPr>
              <a:t>filtra</a:t>
            </a:r>
            <a:r>
              <a:rPr lang="sr-Latn-CS" sz="1900" b="0" i="1" kern="0" dirty="0" smtClean="0">
                <a:solidFill>
                  <a:srgbClr val="0066FF"/>
                </a:solidFill>
              </a:rPr>
              <a:t> za </a:t>
            </a:r>
            <a:r>
              <a:rPr lang="sr-Latn-CS" sz="1900" b="0" i="1" kern="0" dirty="0" err="1" smtClean="0">
                <a:solidFill>
                  <a:srgbClr val="0066FF"/>
                </a:solidFill>
              </a:rPr>
              <a:t>vrijeme</a:t>
            </a:r>
            <a:r>
              <a:rPr lang="sr-Latn-CS" sz="1900" b="0" i="1" kern="0" dirty="0" smtClean="0">
                <a:solidFill>
                  <a:srgbClr val="0066FF"/>
                </a:solidFill>
              </a:rPr>
              <a:t> hidroloških suša ...</a:t>
            </a:r>
            <a:endParaRPr lang="sr-Latn-CS" sz="1900" b="0" i="1" kern="0" dirty="0">
              <a:solidFill>
                <a:srgbClr val="0066FF"/>
              </a:solidFill>
            </a:endParaRPr>
          </a:p>
        </p:txBody>
      </p:sp>
      <p:sp>
        <p:nvSpPr>
          <p:cNvPr id="7" name="Rectangle 6"/>
          <p:cNvSpPr/>
          <p:nvPr/>
        </p:nvSpPr>
        <p:spPr>
          <a:xfrm>
            <a:off x="587141" y="2067241"/>
            <a:ext cx="5005137" cy="369332"/>
          </a:xfrm>
          <a:prstGeom prst="rect">
            <a:avLst/>
          </a:prstGeom>
          <a:ln>
            <a:solidFill>
              <a:srgbClr val="FF0000"/>
            </a:solidFill>
          </a:ln>
        </p:spPr>
        <p:txBody>
          <a:bodyPr wrap="square">
            <a:spAutoFit/>
          </a:bodyPr>
          <a:lstStyle/>
          <a:p>
            <a:pPr marL="285750" indent="-285750" eaLnBrk="1" hangingPunct="1">
              <a:buFont typeface="Wingdings" panose="05000000000000000000" pitchFamily="2" charset="2"/>
              <a:buChar char="ü"/>
            </a:pPr>
            <a:r>
              <a:rPr lang="hr-HR" dirty="0" smtClean="0">
                <a:solidFill>
                  <a:srgbClr val="0033CC"/>
                </a:solidFill>
                <a:effectLst>
                  <a:glow rad="228600">
                    <a:schemeClr val="accent6">
                      <a:satMod val="175000"/>
                      <a:alpha val="40000"/>
                    </a:schemeClr>
                  </a:glow>
                </a:effectLst>
              </a:rPr>
              <a:t>Vodocrpilišta: Mala Mlaka, Sašnjak, Zapruđe</a:t>
            </a:r>
          </a:p>
        </p:txBody>
      </p:sp>
      <p:pic>
        <p:nvPicPr>
          <p:cNvPr id="9" name="Picture 8"/>
          <p:cNvPicPr>
            <a:picLocks noChangeAspect="1"/>
          </p:cNvPicPr>
          <p:nvPr/>
        </p:nvPicPr>
        <p:blipFill>
          <a:blip r:embed="rId3"/>
          <a:stretch>
            <a:fillRect/>
          </a:stretch>
        </p:blipFill>
        <p:spPr>
          <a:xfrm>
            <a:off x="587141" y="2678476"/>
            <a:ext cx="8296977" cy="3489813"/>
          </a:xfrm>
          <a:prstGeom prst="rect">
            <a:avLst/>
          </a:prstGeom>
        </p:spPr>
      </p:pic>
      <p:sp>
        <p:nvSpPr>
          <p:cNvPr id="11" name="Freeform 6"/>
          <p:cNvSpPr>
            <a:spLocks/>
          </p:cNvSpPr>
          <p:nvPr/>
        </p:nvSpPr>
        <p:spPr bwMode="auto">
          <a:xfrm>
            <a:off x="393188" y="3427430"/>
            <a:ext cx="1291234" cy="365342"/>
          </a:xfrm>
          <a:custGeom>
            <a:avLst/>
            <a:gdLst>
              <a:gd name="T0" fmla="*/ 2147483647 w 695"/>
              <a:gd name="T1" fmla="*/ 2147483647 h 175"/>
              <a:gd name="T2" fmla="*/ 2147483647 w 695"/>
              <a:gd name="T3" fmla="*/ 2147483647 h 175"/>
              <a:gd name="T4" fmla="*/ 2147483647 w 695"/>
              <a:gd name="T5" fmla="*/ 2147483647 h 175"/>
              <a:gd name="T6" fmla="*/ 2147483647 w 695"/>
              <a:gd name="T7" fmla="*/ 2147483647 h 175"/>
              <a:gd name="T8" fmla="*/ 2147483647 w 695"/>
              <a:gd name="T9" fmla="*/ 2147483647 h 175"/>
              <a:gd name="T10" fmla="*/ 2147483647 w 695"/>
              <a:gd name="T11" fmla="*/ 2147483647 h 175"/>
              <a:gd name="T12" fmla="*/ 2147483647 w 695"/>
              <a:gd name="T13" fmla="*/ 2147483647 h 175"/>
              <a:gd name="T14" fmla="*/ 2147483647 w 695"/>
              <a:gd name="T15" fmla="*/ 2147483647 h 175"/>
              <a:gd name="T16" fmla="*/ 2147483647 w 695"/>
              <a:gd name="T17" fmla="*/ 2147483647 h 175"/>
              <a:gd name="T18" fmla="*/ 2147483647 w 695"/>
              <a:gd name="T19" fmla="*/ 2147483647 h 175"/>
              <a:gd name="T20" fmla="*/ 2147483647 w 695"/>
              <a:gd name="T21" fmla="*/ 2147483647 h 175"/>
              <a:gd name="T22" fmla="*/ 2147483647 w 695"/>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5"/>
              <a:gd name="T37" fmla="*/ 0 h 175"/>
              <a:gd name="T38" fmla="*/ 695 w 695"/>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5" h="175">
                <a:moveTo>
                  <a:pt x="317" y="12"/>
                </a:moveTo>
                <a:cubicBezTo>
                  <a:pt x="268" y="14"/>
                  <a:pt x="232" y="18"/>
                  <a:pt x="185" y="21"/>
                </a:cubicBezTo>
                <a:cubicBezTo>
                  <a:pt x="160" y="29"/>
                  <a:pt x="199" y="17"/>
                  <a:pt x="146" y="30"/>
                </a:cubicBezTo>
                <a:cubicBezTo>
                  <a:pt x="124" y="35"/>
                  <a:pt x="108" y="47"/>
                  <a:pt x="86" y="51"/>
                </a:cubicBezTo>
                <a:cubicBezTo>
                  <a:pt x="72" y="59"/>
                  <a:pt x="57" y="66"/>
                  <a:pt x="44" y="75"/>
                </a:cubicBezTo>
                <a:cubicBezTo>
                  <a:pt x="0" y="142"/>
                  <a:pt x="103" y="144"/>
                  <a:pt x="143" y="147"/>
                </a:cubicBezTo>
                <a:cubicBezTo>
                  <a:pt x="163" y="149"/>
                  <a:pt x="183" y="149"/>
                  <a:pt x="203" y="150"/>
                </a:cubicBezTo>
                <a:cubicBezTo>
                  <a:pt x="695" y="143"/>
                  <a:pt x="471" y="175"/>
                  <a:pt x="641" y="132"/>
                </a:cubicBezTo>
                <a:cubicBezTo>
                  <a:pt x="652" y="125"/>
                  <a:pt x="662" y="120"/>
                  <a:pt x="671" y="111"/>
                </a:cubicBezTo>
                <a:cubicBezTo>
                  <a:pt x="665" y="80"/>
                  <a:pt x="645" y="79"/>
                  <a:pt x="620" y="66"/>
                </a:cubicBezTo>
                <a:cubicBezTo>
                  <a:pt x="542" y="27"/>
                  <a:pt x="440" y="15"/>
                  <a:pt x="353" y="9"/>
                </a:cubicBezTo>
                <a:cubicBezTo>
                  <a:pt x="304" y="2"/>
                  <a:pt x="262" y="0"/>
                  <a:pt x="212" y="0"/>
                </a:cubicBezTo>
              </a:path>
            </a:pathLst>
          </a:custGeom>
          <a:noFill/>
          <a:ln w="190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hr-HR"/>
          </a:p>
        </p:txBody>
      </p:sp>
      <p:sp>
        <p:nvSpPr>
          <p:cNvPr id="12" name="Freeform 6"/>
          <p:cNvSpPr>
            <a:spLocks/>
          </p:cNvSpPr>
          <p:nvPr/>
        </p:nvSpPr>
        <p:spPr bwMode="auto">
          <a:xfrm>
            <a:off x="393188" y="4316558"/>
            <a:ext cx="1291234" cy="365342"/>
          </a:xfrm>
          <a:custGeom>
            <a:avLst/>
            <a:gdLst>
              <a:gd name="T0" fmla="*/ 2147483647 w 695"/>
              <a:gd name="T1" fmla="*/ 2147483647 h 175"/>
              <a:gd name="T2" fmla="*/ 2147483647 w 695"/>
              <a:gd name="T3" fmla="*/ 2147483647 h 175"/>
              <a:gd name="T4" fmla="*/ 2147483647 w 695"/>
              <a:gd name="T5" fmla="*/ 2147483647 h 175"/>
              <a:gd name="T6" fmla="*/ 2147483647 w 695"/>
              <a:gd name="T7" fmla="*/ 2147483647 h 175"/>
              <a:gd name="T8" fmla="*/ 2147483647 w 695"/>
              <a:gd name="T9" fmla="*/ 2147483647 h 175"/>
              <a:gd name="T10" fmla="*/ 2147483647 w 695"/>
              <a:gd name="T11" fmla="*/ 2147483647 h 175"/>
              <a:gd name="T12" fmla="*/ 2147483647 w 695"/>
              <a:gd name="T13" fmla="*/ 2147483647 h 175"/>
              <a:gd name="T14" fmla="*/ 2147483647 w 695"/>
              <a:gd name="T15" fmla="*/ 2147483647 h 175"/>
              <a:gd name="T16" fmla="*/ 2147483647 w 695"/>
              <a:gd name="T17" fmla="*/ 2147483647 h 175"/>
              <a:gd name="T18" fmla="*/ 2147483647 w 695"/>
              <a:gd name="T19" fmla="*/ 2147483647 h 175"/>
              <a:gd name="T20" fmla="*/ 2147483647 w 695"/>
              <a:gd name="T21" fmla="*/ 2147483647 h 175"/>
              <a:gd name="T22" fmla="*/ 2147483647 w 695"/>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5"/>
              <a:gd name="T37" fmla="*/ 0 h 175"/>
              <a:gd name="T38" fmla="*/ 695 w 695"/>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5" h="175">
                <a:moveTo>
                  <a:pt x="317" y="12"/>
                </a:moveTo>
                <a:cubicBezTo>
                  <a:pt x="268" y="14"/>
                  <a:pt x="232" y="18"/>
                  <a:pt x="185" y="21"/>
                </a:cubicBezTo>
                <a:cubicBezTo>
                  <a:pt x="160" y="29"/>
                  <a:pt x="199" y="17"/>
                  <a:pt x="146" y="30"/>
                </a:cubicBezTo>
                <a:cubicBezTo>
                  <a:pt x="124" y="35"/>
                  <a:pt x="108" y="47"/>
                  <a:pt x="86" y="51"/>
                </a:cubicBezTo>
                <a:cubicBezTo>
                  <a:pt x="72" y="59"/>
                  <a:pt x="57" y="66"/>
                  <a:pt x="44" y="75"/>
                </a:cubicBezTo>
                <a:cubicBezTo>
                  <a:pt x="0" y="142"/>
                  <a:pt x="103" y="144"/>
                  <a:pt x="143" y="147"/>
                </a:cubicBezTo>
                <a:cubicBezTo>
                  <a:pt x="163" y="149"/>
                  <a:pt x="183" y="149"/>
                  <a:pt x="203" y="150"/>
                </a:cubicBezTo>
                <a:cubicBezTo>
                  <a:pt x="695" y="143"/>
                  <a:pt x="471" y="175"/>
                  <a:pt x="641" y="132"/>
                </a:cubicBezTo>
                <a:cubicBezTo>
                  <a:pt x="652" y="125"/>
                  <a:pt x="662" y="120"/>
                  <a:pt x="671" y="111"/>
                </a:cubicBezTo>
                <a:cubicBezTo>
                  <a:pt x="665" y="80"/>
                  <a:pt x="645" y="79"/>
                  <a:pt x="620" y="66"/>
                </a:cubicBezTo>
                <a:cubicBezTo>
                  <a:pt x="542" y="27"/>
                  <a:pt x="440" y="15"/>
                  <a:pt x="353" y="9"/>
                </a:cubicBezTo>
                <a:cubicBezTo>
                  <a:pt x="304" y="2"/>
                  <a:pt x="262" y="0"/>
                  <a:pt x="212" y="0"/>
                </a:cubicBezTo>
              </a:path>
            </a:pathLst>
          </a:custGeom>
          <a:noFill/>
          <a:ln w="190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hr-HR"/>
          </a:p>
        </p:txBody>
      </p:sp>
      <p:sp>
        <p:nvSpPr>
          <p:cNvPr id="13" name="Freeform 6"/>
          <p:cNvSpPr>
            <a:spLocks/>
          </p:cNvSpPr>
          <p:nvPr/>
        </p:nvSpPr>
        <p:spPr bwMode="auto">
          <a:xfrm>
            <a:off x="393188" y="5243170"/>
            <a:ext cx="1291234" cy="365342"/>
          </a:xfrm>
          <a:custGeom>
            <a:avLst/>
            <a:gdLst>
              <a:gd name="T0" fmla="*/ 2147483647 w 695"/>
              <a:gd name="T1" fmla="*/ 2147483647 h 175"/>
              <a:gd name="T2" fmla="*/ 2147483647 w 695"/>
              <a:gd name="T3" fmla="*/ 2147483647 h 175"/>
              <a:gd name="T4" fmla="*/ 2147483647 w 695"/>
              <a:gd name="T5" fmla="*/ 2147483647 h 175"/>
              <a:gd name="T6" fmla="*/ 2147483647 w 695"/>
              <a:gd name="T7" fmla="*/ 2147483647 h 175"/>
              <a:gd name="T8" fmla="*/ 2147483647 w 695"/>
              <a:gd name="T9" fmla="*/ 2147483647 h 175"/>
              <a:gd name="T10" fmla="*/ 2147483647 w 695"/>
              <a:gd name="T11" fmla="*/ 2147483647 h 175"/>
              <a:gd name="T12" fmla="*/ 2147483647 w 695"/>
              <a:gd name="T13" fmla="*/ 2147483647 h 175"/>
              <a:gd name="T14" fmla="*/ 2147483647 w 695"/>
              <a:gd name="T15" fmla="*/ 2147483647 h 175"/>
              <a:gd name="T16" fmla="*/ 2147483647 w 695"/>
              <a:gd name="T17" fmla="*/ 2147483647 h 175"/>
              <a:gd name="T18" fmla="*/ 2147483647 w 695"/>
              <a:gd name="T19" fmla="*/ 2147483647 h 175"/>
              <a:gd name="T20" fmla="*/ 2147483647 w 695"/>
              <a:gd name="T21" fmla="*/ 2147483647 h 175"/>
              <a:gd name="T22" fmla="*/ 2147483647 w 695"/>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5"/>
              <a:gd name="T37" fmla="*/ 0 h 175"/>
              <a:gd name="T38" fmla="*/ 695 w 695"/>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5" h="175">
                <a:moveTo>
                  <a:pt x="317" y="12"/>
                </a:moveTo>
                <a:cubicBezTo>
                  <a:pt x="268" y="14"/>
                  <a:pt x="232" y="18"/>
                  <a:pt x="185" y="21"/>
                </a:cubicBezTo>
                <a:cubicBezTo>
                  <a:pt x="160" y="29"/>
                  <a:pt x="199" y="17"/>
                  <a:pt x="146" y="30"/>
                </a:cubicBezTo>
                <a:cubicBezTo>
                  <a:pt x="124" y="35"/>
                  <a:pt x="108" y="47"/>
                  <a:pt x="86" y="51"/>
                </a:cubicBezTo>
                <a:cubicBezTo>
                  <a:pt x="72" y="59"/>
                  <a:pt x="57" y="66"/>
                  <a:pt x="44" y="75"/>
                </a:cubicBezTo>
                <a:cubicBezTo>
                  <a:pt x="0" y="142"/>
                  <a:pt x="103" y="144"/>
                  <a:pt x="143" y="147"/>
                </a:cubicBezTo>
                <a:cubicBezTo>
                  <a:pt x="163" y="149"/>
                  <a:pt x="183" y="149"/>
                  <a:pt x="203" y="150"/>
                </a:cubicBezTo>
                <a:cubicBezTo>
                  <a:pt x="695" y="143"/>
                  <a:pt x="471" y="175"/>
                  <a:pt x="641" y="132"/>
                </a:cubicBezTo>
                <a:cubicBezTo>
                  <a:pt x="652" y="125"/>
                  <a:pt x="662" y="120"/>
                  <a:pt x="671" y="111"/>
                </a:cubicBezTo>
                <a:cubicBezTo>
                  <a:pt x="665" y="80"/>
                  <a:pt x="645" y="79"/>
                  <a:pt x="620" y="66"/>
                </a:cubicBezTo>
                <a:cubicBezTo>
                  <a:pt x="542" y="27"/>
                  <a:pt x="440" y="15"/>
                  <a:pt x="353" y="9"/>
                </a:cubicBezTo>
                <a:cubicBezTo>
                  <a:pt x="304" y="2"/>
                  <a:pt x="262" y="0"/>
                  <a:pt x="212" y="0"/>
                </a:cubicBezTo>
              </a:path>
            </a:pathLst>
          </a:custGeom>
          <a:noFill/>
          <a:ln w="190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hr-HR"/>
          </a:p>
        </p:txBody>
      </p:sp>
    </p:spTree>
    <p:extLst>
      <p:ext uri="{BB962C8B-B14F-4D97-AF65-F5344CB8AC3E}">
        <p14:creationId xmlns:p14="http://schemas.microsoft.com/office/powerpoint/2010/main" val="2195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Analiza crpljenja </a:t>
            </a:r>
            <a:r>
              <a:rPr lang="pl-PL" sz="1900" b="0" i="1" kern="0" dirty="0">
                <a:solidFill>
                  <a:srgbClr val="0066FF"/>
                </a:solidFill>
              </a:rPr>
              <a:t>na aktivnim vodocrpilištima grada Zagreba </a:t>
            </a:r>
            <a:r>
              <a:rPr lang="sr-Latn-CS" sz="1900" b="0" i="1" kern="0" dirty="0" err="1" smtClean="0">
                <a:solidFill>
                  <a:srgbClr val="0066FF"/>
                </a:solidFill>
              </a:rPr>
              <a:t>tijekom</a:t>
            </a:r>
            <a:r>
              <a:rPr lang="sr-Latn-CS" sz="1900" b="0" i="1" kern="0" dirty="0" smtClean="0">
                <a:solidFill>
                  <a:srgbClr val="0066FF"/>
                </a:solidFill>
              </a:rPr>
              <a:t> hidroloških suša</a:t>
            </a:r>
            <a:endParaRPr lang="sr-Latn-CS" sz="1900" b="0" i="1" kern="0" dirty="0">
              <a:solidFill>
                <a:srgbClr val="0066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2217" y="1972019"/>
            <a:ext cx="5400000" cy="1981676"/>
          </a:xfrm>
          <a:prstGeom prst="rect">
            <a:avLst/>
          </a:prstGeom>
          <a:noFill/>
          <a:ln>
            <a:noFill/>
          </a:ln>
          <a:effectLst>
            <a:glow rad="228600">
              <a:schemeClr val="accent2">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2217" y="4156636"/>
            <a:ext cx="5400000" cy="1982542"/>
          </a:xfrm>
          <a:prstGeom prst="rect">
            <a:avLst/>
          </a:prstGeom>
          <a:noFill/>
          <a:ln>
            <a:noFill/>
          </a:ln>
          <a:effectLst>
            <a:glow rad="228600">
              <a:srgbClr val="66FF66">
                <a:alpha val="40000"/>
              </a:srgbClr>
            </a:glow>
          </a:effectLst>
        </p:spPr>
      </p:pic>
      <p:sp>
        <p:nvSpPr>
          <p:cNvPr id="7" name="Rectangle 6"/>
          <p:cNvSpPr/>
          <p:nvPr/>
        </p:nvSpPr>
        <p:spPr>
          <a:xfrm>
            <a:off x="147918" y="1972019"/>
            <a:ext cx="2185603" cy="1200329"/>
          </a:xfrm>
          <a:prstGeom prst="rect">
            <a:avLst/>
          </a:prstGeom>
        </p:spPr>
        <p:txBody>
          <a:bodyPr wrap="square">
            <a:spAutoFit/>
          </a:bodyPr>
          <a:lstStyle/>
          <a:p>
            <a:r>
              <a:rPr lang="hr-HR" dirty="0">
                <a:solidFill>
                  <a:srgbClr val="0066FF"/>
                </a:solidFill>
                <a:effectLst>
                  <a:glow rad="228600">
                    <a:schemeClr val="accent6">
                      <a:satMod val="175000"/>
                      <a:alpha val="40000"/>
                    </a:schemeClr>
                  </a:glow>
                </a:effectLst>
              </a:rPr>
              <a:t>Crpne količine zagrebačkih vodocrpilišta u sušnoj 2003. godini</a:t>
            </a:r>
          </a:p>
        </p:txBody>
      </p:sp>
      <p:sp>
        <p:nvSpPr>
          <p:cNvPr id="8" name="Rectangle 7"/>
          <p:cNvSpPr/>
          <p:nvPr/>
        </p:nvSpPr>
        <p:spPr>
          <a:xfrm>
            <a:off x="147917" y="4090274"/>
            <a:ext cx="2185603" cy="1477328"/>
          </a:xfrm>
          <a:prstGeom prst="rect">
            <a:avLst/>
          </a:prstGeom>
        </p:spPr>
        <p:txBody>
          <a:bodyPr wrap="square">
            <a:spAutoFit/>
          </a:bodyPr>
          <a:lstStyle/>
          <a:p>
            <a:r>
              <a:rPr lang="hr-HR" dirty="0">
                <a:solidFill>
                  <a:srgbClr val="0066FF"/>
                </a:solidFill>
                <a:effectLst>
                  <a:glow rad="228600">
                    <a:srgbClr val="66FF66">
                      <a:alpha val="40000"/>
                    </a:srgbClr>
                  </a:glow>
                </a:effectLst>
              </a:rPr>
              <a:t>Crpne količine zagrebačkih vodocrpilišta u sušnoj </a:t>
            </a:r>
            <a:r>
              <a:rPr lang="hr-HR" dirty="0" smtClean="0">
                <a:solidFill>
                  <a:srgbClr val="0066FF"/>
                </a:solidFill>
                <a:effectLst>
                  <a:glow rad="228600">
                    <a:srgbClr val="66FF66">
                      <a:alpha val="40000"/>
                    </a:srgbClr>
                  </a:glow>
                </a:effectLst>
              </a:rPr>
              <a:t>2011./2012. </a:t>
            </a:r>
            <a:r>
              <a:rPr lang="hr-HR" dirty="0">
                <a:solidFill>
                  <a:srgbClr val="0066FF"/>
                </a:solidFill>
                <a:effectLst>
                  <a:glow rad="228600">
                    <a:srgbClr val="66FF66">
                      <a:alpha val="40000"/>
                    </a:srgbClr>
                  </a:glow>
                </a:effectLst>
              </a:rPr>
              <a:t>godini</a:t>
            </a:r>
          </a:p>
        </p:txBody>
      </p:sp>
      <p:sp>
        <p:nvSpPr>
          <p:cNvPr id="9" name="Rectangle 8"/>
          <p:cNvSpPr/>
          <p:nvPr/>
        </p:nvSpPr>
        <p:spPr>
          <a:xfrm>
            <a:off x="8022217" y="2395714"/>
            <a:ext cx="777712" cy="292388"/>
          </a:xfrm>
          <a:prstGeom prst="rect">
            <a:avLst/>
          </a:prstGeom>
        </p:spPr>
        <p:txBody>
          <a:bodyPr wrap="square">
            <a:spAutoFit/>
          </a:bodyPr>
          <a:lstStyle/>
          <a:p>
            <a:r>
              <a:rPr lang="hr-HR" sz="1300" dirty="0" smtClean="0">
                <a:solidFill>
                  <a:srgbClr val="FF0000"/>
                </a:solidFill>
                <a:effectLst>
                  <a:glow rad="228600">
                    <a:schemeClr val="accent6">
                      <a:satMod val="175000"/>
                      <a:alpha val="40000"/>
                    </a:schemeClr>
                  </a:glow>
                </a:effectLst>
              </a:rPr>
              <a:t>-18%</a:t>
            </a:r>
            <a:endParaRPr lang="hr-HR" sz="1300" dirty="0">
              <a:solidFill>
                <a:srgbClr val="FF0000"/>
              </a:solidFill>
              <a:effectLst>
                <a:glow rad="228600">
                  <a:schemeClr val="accent6">
                    <a:satMod val="175000"/>
                    <a:alpha val="40000"/>
                  </a:schemeClr>
                </a:glow>
              </a:effectLst>
            </a:endParaRPr>
          </a:p>
        </p:txBody>
      </p:sp>
      <p:sp>
        <p:nvSpPr>
          <p:cNvPr id="10" name="Rectangle 9"/>
          <p:cNvSpPr/>
          <p:nvPr/>
        </p:nvSpPr>
        <p:spPr>
          <a:xfrm>
            <a:off x="8022217" y="2825209"/>
            <a:ext cx="777712" cy="292388"/>
          </a:xfrm>
          <a:prstGeom prst="rect">
            <a:avLst/>
          </a:prstGeom>
        </p:spPr>
        <p:txBody>
          <a:bodyPr wrap="square">
            <a:spAutoFit/>
          </a:bodyPr>
          <a:lstStyle/>
          <a:p>
            <a:r>
              <a:rPr lang="hr-HR" sz="1300" dirty="0" smtClean="0">
                <a:solidFill>
                  <a:srgbClr val="FF0000"/>
                </a:solidFill>
                <a:effectLst>
                  <a:glow rad="228600">
                    <a:schemeClr val="accent6">
                      <a:satMod val="175000"/>
                      <a:alpha val="40000"/>
                    </a:schemeClr>
                  </a:glow>
                </a:effectLst>
              </a:rPr>
              <a:t>-20%</a:t>
            </a:r>
            <a:endParaRPr lang="hr-HR" sz="1300" dirty="0">
              <a:solidFill>
                <a:srgbClr val="FF0000"/>
              </a:solidFill>
              <a:effectLst>
                <a:glow rad="228600">
                  <a:schemeClr val="accent6">
                    <a:satMod val="175000"/>
                    <a:alpha val="40000"/>
                  </a:schemeClr>
                </a:glow>
              </a:effectLst>
            </a:endParaRPr>
          </a:p>
        </p:txBody>
      </p:sp>
      <p:sp>
        <p:nvSpPr>
          <p:cNvPr id="11" name="Rectangle 10"/>
          <p:cNvSpPr/>
          <p:nvPr/>
        </p:nvSpPr>
        <p:spPr>
          <a:xfrm>
            <a:off x="8022217" y="3254704"/>
            <a:ext cx="777712" cy="292388"/>
          </a:xfrm>
          <a:prstGeom prst="rect">
            <a:avLst/>
          </a:prstGeom>
        </p:spPr>
        <p:txBody>
          <a:bodyPr wrap="square">
            <a:spAutoFit/>
          </a:bodyPr>
          <a:lstStyle/>
          <a:p>
            <a:r>
              <a:rPr lang="hr-HR" sz="1300" dirty="0" smtClean="0">
                <a:solidFill>
                  <a:srgbClr val="FF0000"/>
                </a:solidFill>
                <a:effectLst>
                  <a:glow rad="228600">
                    <a:schemeClr val="accent6">
                      <a:satMod val="175000"/>
                      <a:alpha val="40000"/>
                    </a:schemeClr>
                  </a:glow>
                </a:effectLst>
              </a:rPr>
              <a:t>-11%</a:t>
            </a:r>
            <a:endParaRPr lang="hr-HR" sz="1300" dirty="0">
              <a:solidFill>
                <a:srgbClr val="FF0000"/>
              </a:solidFill>
              <a:effectLst>
                <a:glow rad="228600">
                  <a:schemeClr val="accent6">
                    <a:satMod val="175000"/>
                    <a:alpha val="40000"/>
                  </a:schemeClr>
                </a:glow>
              </a:effectLst>
            </a:endParaRPr>
          </a:p>
        </p:txBody>
      </p:sp>
      <p:sp>
        <p:nvSpPr>
          <p:cNvPr id="12" name="Rectangle 11"/>
          <p:cNvSpPr/>
          <p:nvPr/>
        </p:nvSpPr>
        <p:spPr>
          <a:xfrm>
            <a:off x="8411073" y="2610462"/>
            <a:ext cx="777712" cy="292388"/>
          </a:xfrm>
          <a:prstGeom prst="rect">
            <a:avLst/>
          </a:prstGeom>
        </p:spPr>
        <p:txBody>
          <a:bodyPr wrap="square">
            <a:spAutoFit/>
          </a:bodyPr>
          <a:lstStyle/>
          <a:p>
            <a:r>
              <a:rPr lang="hr-HR" sz="1300" dirty="0" smtClean="0">
                <a:solidFill>
                  <a:srgbClr val="0000FF"/>
                </a:solidFill>
                <a:effectLst>
                  <a:glow rad="228600">
                    <a:schemeClr val="accent6">
                      <a:satMod val="175000"/>
                      <a:alpha val="40000"/>
                    </a:schemeClr>
                  </a:glow>
                </a:effectLst>
              </a:rPr>
              <a:t>+17%</a:t>
            </a:r>
            <a:endParaRPr lang="hr-HR" sz="1300" dirty="0">
              <a:solidFill>
                <a:srgbClr val="0000FF"/>
              </a:solidFill>
              <a:effectLst>
                <a:glow rad="228600">
                  <a:schemeClr val="accent6">
                    <a:satMod val="175000"/>
                    <a:alpha val="40000"/>
                  </a:schemeClr>
                </a:glow>
              </a:effectLst>
            </a:endParaRPr>
          </a:p>
        </p:txBody>
      </p:sp>
      <p:sp>
        <p:nvSpPr>
          <p:cNvPr id="13" name="Rectangle 12"/>
          <p:cNvSpPr/>
          <p:nvPr/>
        </p:nvSpPr>
        <p:spPr>
          <a:xfrm>
            <a:off x="8411073" y="3039957"/>
            <a:ext cx="777712" cy="292388"/>
          </a:xfrm>
          <a:prstGeom prst="rect">
            <a:avLst/>
          </a:prstGeom>
        </p:spPr>
        <p:txBody>
          <a:bodyPr wrap="square">
            <a:spAutoFit/>
          </a:bodyPr>
          <a:lstStyle/>
          <a:p>
            <a:r>
              <a:rPr lang="hr-HR" sz="1300" dirty="0" smtClean="0">
                <a:solidFill>
                  <a:srgbClr val="0000FF"/>
                </a:solidFill>
                <a:effectLst>
                  <a:glow rad="228600">
                    <a:schemeClr val="accent6">
                      <a:satMod val="175000"/>
                      <a:alpha val="40000"/>
                    </a:schemeClr>
                  </a:glow>
                </a:effectLst>
              </a:rPr>
              <a:t>+37%</a:t>
            </a:r>
            <a:endParaRPr lang="hr-HR" sz="1300" dirty="0">
              <a:solidFill>
                <a:srgbClr val="0000FF"/>
              </a:solidFill>
              <a:effectLst>
                <a:glow rad="228600">
                  <a:schemeClr val="accent6">
                    <a:satMod val="175000"/>
                    <a:alpha val="40000"/>
                  </a:schemeClr>
                </a:glow>
              </a:effectLst>
            </a:endParaRPr>
          </a:p>
        </p:txBody>
      </p:sp>
      <p:sp>
        <p:nvSpPr>
          <p:cNvPr id="14" name="Rectangle 13"/>
          <p:cNvSpPr/>
          <p:nvPr/>
        </p:nvSpPr>
        <p:spPr>
          <a:xfrm>
            <a:off x="8010988" y="4588670"/>
            <a:ext cx="777712" cy="292388"/>
          </a:xfrm>
          <a:prstGeom prst="rect">
            <a:avLst/>
          </a:prstGeom>
          <a:effectLst>
            <a:glow rad="127000">
              <a:srgbClr val="66FF66"/>
            </a:glow>
          </a:effectLst>
        </p:spPr>
        <p:txBody>
          <a:bodyPr wrap="square">
            <a:spAutoFit/>
          </a:bodyPr>
          <a:lstStyle/>
          <a:p>
            <a:r>
              <a:rPr lang="hr-HR" sz="1300" dirty="0" smtClean="0">
                <a:solidFill>
                  <a:srgbClr val="FF0000"/>
                </a:solidFill>
                <a:effectLst>
                  <a:glow rad="228600">
                    <a:srgbClr val="66FF66">
                      <a:alpha val="40000"/>
                    </a:srgbClr>
                  </a:glow>
                </a:effectLst>
              </a:rPr>
              <a:t>-30%</a:t>
            </a:r>
            <a:endParaRPr lang="hr-HR" sz="1300" dirty="0">
              <a:solidFill>
                <a:srgbClr val="FF0000"/>
              </a:solidFill>
              <a:effectLst>
                <a:glow rad="228600">
                  <a:srgbClr val="66FF66">
                    <a:alpha val="40000"/>
                  </a:srgbClr>
                </a:glow>
              </a:effectLst>
            </a:endParaRPr>
          </a:p>
        </p:txBody>
      </p:sp>
      <p:sp>
        <p:nvSpPr>
          <p:cNvPr id="15" name="Rectangle 14"/>
          <p:cNvSpPr/>
          <p:nvPr/>
        </p:nvSpPr>
        <p:spPr>
          <a:xfrm>
            <a:off x="8010988" y="5018165"/>
            <a:ext cx="777712" cy="292388"/>
          </a:xfrm>
          <a:prstGeom prst="rect">
            <a:avLst/>
          </a:prstGeom>
          <a:effectLst>
            <a:glow rad="127000">
              <a:srgbClr val="66FF66"/>
            </a:glow>
          </a:effectLst>
        </p:spPr>
        <p:txBody>
          <a:bodyPr wrap="square">
            <a:spAutoFit/>
          </a:bodyPr>
          <a:lstStyle/>
          <a:p>
            <a:r>
              <a:rPr lang="hr-HR" sz="1300" dirty="0" smtClean="0">
                <a:solidFill>
                  <a:srgbClr val="FF0000"/>
                </a:solidFill>
                <a:effectLst>
                  <a:glow rad="228600">
                    <a:srgbClr val="66FF66">
                      <a:alpha val="40000"/>
                    </a:srgbClr>
                  </a:glow>
                </a:effectLst>
              </a:rPr>
              <a:t>-26%</a:t>
            </a:r>
            <a:endParaRPr lang="hr-HR" sz="1300" dirty="0">
              <a:solidFill>
                <a:srgbClr val="FF0000"/>
              </a:solidFill>
              <a:effectLst>
                <a:glow rad="228600">
                  <a:srgbClr val="66FF66">
                    <a:alpha val="40000"/>
                  </a:srgbClr>
                </a:glow>
              </a:effectLst>
            </a:endParaRPr>
          </a:p>
        </p:txBody>
      </p:sp>
      <p:sp>
        <p:nvSpPr>
          <p:cNvPr id="16" name="Rectangle 15"/>
          <p:cNvSpPr/>
          <p:nvPr/>
        </p:nvSpPr>
        <p:spPr>
          <a:xfrm>
            <a:off x="8010988" y="5447660"/>
            <a:ext cx="777712" cy="292388"/>
          </a:xfrm>
          <a:prstGeom prst="rect">
            <a:avLst/>
          </a:prstGeom>
          <a:effectLst>
            <a:glow rad="127000">
              <a:srgbClr val="66FF66"/>
            </a:glow>
          </a:effectLst>
        </p:spPr>
        <p:txBody>
          <a:bodyPr wrap="square">
            <a:spAutoFit/>
          </a:bodyPr>
          <a:lstStyle/>
          <a:p>
            <a:r>
              <a:rPr lang="hr-HR" sz="1300" dirty="0" smtClean="0">
                <a:solidFill>
                  <a:srgbClr val="FF0000"/>
                </a:solidFill>
                <a:effectLst>
                  <a:glow rad="228600">
                    <a:srgbClr val="66FF66">
                      <a:alpha val="40000"/>
                    </a:srgbClr>
                  </a:glow>
                </a:effectLst>
              </a:rPr>
              <a:t>-4%</a:t>
            </a:r>
            <a:endParaRPr lang="hr-HR" sz="1300" dirty="0">
              <a:solidFill>
                <a:srgbClr val="FF0000"/>
              </a:solidFill>
              <a:effectLst>
                <a:glow rad="228600">
                  <a:srgbClr val="66FF66">
                    <a:alpha val="40000"/>
                  </a:srgbClr>
                </a:glow>
              </a:effectLst>
            </a:endParaRPr>
          </a:p>
        </p:txBody>
      </p:sp>
      <p:sp>
        <p:nvSpPr>
          <p:cNvPr id="17" name="Rectangle 16"/>
          <p:cNvSpPr/>
          <p:nvPr/>
        </p:nvSpPr>
        <p:spPr>
          <a:xfrm>
            <a:off x="8399844" y="4803418"/>
            <a:ext cx="777712" cy="292388"/>
          </a:xfrm>
          <a:prstGeom prst="rect">
            <a:avLst/>
          </a:prstGeom>
          <a:effectLst>
            <a:glow rad="127000">
              <a:srgbClr val="66FF66"/>
            </a:glow>
          </a:effectLst>
        </p:spPr>
        <p:txBody>
          <a:bodyPr wrap="square">
            <a:spAutoFit/>
          </a:bodyPr>
          <a:lstStyle/>
          <a:p>
            <a:r>
              <a:rPr lang="hr-HR" sz="1300" dirty="0" smtClean="0">
                <a:solidFill>
                  <a:srgbClr val="0000FF"/>
                </a:solidFill>
                <a:effectLst>
                  <a:glow rad="228600">
                    <a:srgbClr val="66FF66">
                      <a:alpha val="40000"/>
                    </a:srgbClr>
                  </a:glow>
                </a:effectLst>
              </a:rPr>
              <a:t>+31%</a:t>
            </a:r>
            <a:endParaRPr lang="hr-HR" sz="1300" dirty="0">
              <a:solidFill>
                <a:srgbClr val="0000FF"/>
              </a:solidFill>
              <a:effectLst>
                <a:glow rad="228600">
                  <a:srgbClr val="66FF66">
                    <a:alpha val="40000"/>
                  </a:srgbClr>
                </a:glow>
              </a:effectLst>
            </a:endParaRPr>
          </a:p>
        </p:txBody>
      </p:sp>
      <p:sp>
        <p:nvSpPr>
          <p:cNvPr id="18" name="Rectangle 17"/>
          <p:cNvSpPr/>
          <p:nvPr/>
        </p:nvSpPr>
        <p:spPr>
          <a:xfrm>
            <a:off x="8399844" y="5232913"/>
            <a:ext cx="777712" cy="292388"/>
          </a:xfrm>
          <a:prstGeom prst="rect">
            <a:avLst/>
          </a:prstGeom>
          <a:effectLst>
            <a:glow rad="127000">
              <a:srgbClr val="66FF66"/>
            </a:glow>
          </a:effectLst>
        </p:spPr>
        <p:txBody>
          <a:bodyPr wrap="square">
            <a:spAutoFit/>
          </a:bodyPr>
          <a:lstStyle/>
          <a:p>
            <a:r>
              <a:rPr lang="hr-HR" sz="1300" dirty="0" smtClean="0">
                <a:solidFill>
                  <a:srgbClr val="0000FF"/>
                </a:solidFill>
                <a:effectLst>
                  <a:glow rad="228600">
                    <a:srgbClr val="66FF66">
                      <a:alpha val="40000"/>
                    </a:srgbClr>
                  </a:glow>
                </a:effectLst>
              </a:rPr>
              <a:t>+44%</a:t>
            </a:r>
            <a:endParaRPr lang="hr-HR" sz="1300" dirty="0">
              <a:solidFill>
                <a:srgbClr val="0000FF"/>
              </a:solidFill>
              <a:effectLst>
                <a:glow rad="228600">
                  <a:srgbClr val="66FF66">
                    <a:alpha val="40000"/>
                  </a:srgbClr>
                </a:glow>
              </a:effectLst>
            </a:endParaRPr>
          </a:p>
        </p:txBody>
      </p:sp>
      <p:sp>
        <p:nvSpPr>
          <p:cNvPr id="19" name="Rectangle 18"/>
          <p:cNvSpPr/>
          <p:nvPr/>
        </p:nvSpPr>
        <p:spPr>
          <a:xfrm>
            <a:off x="8399844" y="5662408"/>
            <a:ext cx="777712" cy="292388"/>
          </a:xfrm>
          <a:prstGeom prst="rect">
            <a:avLst/>
          </a:prstGeom>
          <a:effectLst>
            <a:glow rad="127000">
              <a:srgbClr val="66FF66"/>
            </a:glow>
          </a:effectLst>
        </p:spPr>
        <p:txBody>
          <a:bodyPr wrap="square">
            <a:spAutoFit/>
          </a:bodyPr>
          <a:lstStyle/>
          <a:p>
            <a:r>
              <a:rPr lang="hr-HR" sz="1300" dirty="0" smtClean="0">
                <a:solidFill>
                  <a:srgbClr val="0000FF"/>
                </a:solidFill>
                <a:effectLst>
                  <a:glow rad="228600">
                    <a:srgbClr val="66FF66">
                      <a:alpha val="40000"/>
                    </a:srgbClr>
                  </a:glow>
                </a:effectLst>
              </a:rPr>
              <a:t>+6%</a:t>
            </a:r>
            <a:endParaRPr lang="hr-HR" sz="1300" dirty="0">
              <a:solidFill>
                <a:srgbClr val="0000FF"/>
              </a:solidFill>
              <a:effectLst>
                <a:glow rad="228600">
                  <a:srgbClr val="66FF66">
                    <a:alpha val="40000"/>
                  </a:srgbClr>
                </a:glow>
              </a:effectLst>
            </a:endParaRPr>
          </a:p>
        </p:txBody>
      </p:sp>
    </p:spTree>
    <p:extLst>
      <p:ext uri="{BB962C8B-B14F-4D97-AF65-F5344CB8AC3E}">
        <p14:creationId xmlns:p14="http://schemas.microsoft.com/office/powerpoint/2010/main" val="3025947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4"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err="1" smtClean="0">
                <a:solidFill>
                  <a:srgbClr val="0066FF"/>
                </a:solidFill>
              </a:rPr>
              <a:t>Procjena</a:t>
            </a:r>
            <a:r>
              <a:rPr lang="sr-Latn-CS" sz="1900" b="0" i="1" kern="0" dirty="0" smtClean="0">
                <a:solidFill>
                  <a:srgbClr val="0066FF"/>
                </a:solidFill>
              </a:rPr>
              <a:t> raspoloživih rezervi </a:t>
            </a:r>
            <a:r>
              <a:rPr lang="sr-Latn-CS" sz="1900" b="0" i="1" kern="0" dirty="0">
                <a:solidFill>
                  <a:srgbClr val="0066FF"/>
                </a:solidFill>
              </a:rPr>
              <a:t>u travnju hidrološki sušne 2012. godine </a:t>
            </a:r>
          </a:p>
        </p:txBody>
      </p:sp>
      <p:pic>
        <p:nvPicPr>
          <p:cNvPr id="20" name="Picture 19"/>
          <p:cNvPicPr>
            <a:picLocks noChangeAspect="1"/>
          </p:cNvPicPr>
          <p:nvPr/>
        </p:nvPicPr>
        <p:blipFill>
          <a:blip r:embed="rId3"/>
          <a:stretch>
            <a:fillRect/>
          </a:stretch>
        </p:blipFill>
        <p:spPr>
          <a:xfrm>
            <a:off x="577787" y="1741432"/>
            <a:ext cx="8342528" cy="4226231"/>
          </a:xfrm>
          <a:prstGeom prst="rect">
            <a:avLst/>
          </a:prstGeom>
        </p:spPr>
      </p:pic>
      <p:sp>
        <p:nvSpPr>
          <p:cNvPr id="22" name="Freeform 21"/>
          <p:cNvSpPr/>
          <p:nvPr/>
        </p:nvSpPr>
        <p:spPr>
          <a:xfrm>
            <a:off x="5332396" y="5195884"/>
            <a:ext cx="750770" cy="463770"/>
          </a:xfrm>
          <a:custGeom>
            <a:avLst/>
            <a:gdLst>
              <a:gd name="connsiteX0" fmla="*/ 558265 w 750770"/>
              <a:gd name="connsiteY0" fmla="*/ 126886 h 463770"/>
              <a:gd name="connsiteX1" fmla="*/ 510139 w 750770"/>
              <a:gd name="connsiteY1" fmla="*/ 107636 h 463770"/>
              <a:gd name="connsiteX2" fmla="*/ 336884 w 750770"/>
              <a:gd name="connsiteY2" fmla="*/ 78760 h 463770"/>
              <a:gd name="connsiteX3" fmla="*/ 163629 w 750770"/>
              <a:gd name="connsiteY3" fmla="*/ 98010 h 463770"/>
              <a:gd name="connsiteX4" fmla="*/ 115503 w 750770"/>
              <a:gd name="connsiteY4" fmla="*/ 107636 h 463770"/>
              <a:gd name="connsiteX5" fmla="*/ 48126 w 750770"/>
              <a:gd name="connsiteY5" fmla="*/ 126886 h 463770"/>
              <a:gd name="connsiteX6" fmla="*/ 19250 w 750770"/>
              <a:gd name="connsiteY6" fmla="*/ 165387 h 463770"/>
              <a:gd name="connsiteX7" fmla="*/ 0 w 750770"/>
              <a:gd name="connsiteY7" fmla="*/ 232764 h 463770"/>
              <a:gd name="connsiteX8" fmla="*/ 19250 w 750770"/>
              <a:gd name="connsiteY8" fmla="*/ 329017 h 463770"/>
              <a:gd name="connsiteX9" fmla="*/ 28875 w 750770"/>
              <a:gd name="connsiteY9" fmla="*/ 357892 h 463770"/>
              <a:gd name="connsiteX10" fmla="*/ 86627 w 750770"/>
              <a:gd name="connsiteY10" fmla="*/ 415644 h 463770"/>
              <a:gd name="connsiteX11" fmla="*/ 125128 w 750770"/>
              <a:gd name="connsiteY11" fmla="*/ 434895 h 463770"/>
              <a:gd name="connsiteX12" fmla="*/ 259882 w 750770"/>
              <a:gd name="connsiteY12" fmla="*/ 463770 h 463770"/>
              <a:gd name="connsiteX13" fmla="*/ 625642 w 750770"/>
              <a:gd name="connsiteY13" fmla="*/ 454145 h 463770"/>
              <a:gd name="connsiteX14" fmla="*/ 654518 w 750770"/>
              <a:gd name="connsiteY14" fmla="*/ 434895 h 463770"/>
              <a:gd name="connsiteX15" fmla="*/ 750770 w 750770"/>
              <a:gd name="connsiteY15" fmla="*/ 386768 h 463770"/>
              <a:gd name="connsiteX16" fmla="*/ 731520 w 750770"/>
              <a:gd name="connsiteY16" fmla="*/ 252015 h 463770"/>
              <a:gd name="connsiteX17" fmla="*/ 721894 w 750770"/>
              <a:gd name="connsiteY17" fmla="*/ 223139 h 463770"/>
              <a:gd name="connsiteX18" fmla="*/ 644892 w 750770"/>
              <a:gd name="connsiteY18" fmla="*/ 136511 h 463770"/>
              <a:gd name="connsiteX19" fmla="*/ 616016 w 750770"/>
              <a:gd name="connsiteY19" fmla="*/ 126886 h 463770"/>
              <a:gd name="connsiteX20" fmla="*/ 490888 w 750770"/>
              <a:gd name="connsiteY20" fmla="*/ 59509 h 463770"/>
              <a:gd name="connsiteX21" fmla="*/ 442762 w 750770"/>
              <a:gd name="connsiteY21" fmla="*/ 49884 h 463770"/>
              <a:gd name="connsiteX22" fmla="*/ 221381 w 750770"/>
              <a:gd name="connsiteY22" fmla="*/ 1758 h 46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0770" h="463770">
                <a:moveTo>
                  <a:pt x="558265" y="126886"/>
                </a:moveTo>
                <a:cubicBezTo>
                  <a:pt x="542223" y="120469"/>
                  <a:pt x="526530" y="113100"/>
                  <a:pt x="510139" y="107636"/>
                </a:cubicBezTo>
                <a:cubicBezTo>
                  <a:pt x="463713" y="92161"/>
                  <a:pt x="360932" y="82195"/>
                  <a:pt x="336884" y="78760"/>
                </a:cubicBezTo>
                <a:lnTo>
                  <a:pt x="163629" y="98010"/>
                </a:lnTo>
                <a:cubicBezTo>
                  <a:pt x="147407" y="100126"/>
                  <a:pt x="131473" y="104087"/>
                  <a:pt x="115503" y="107636"/>
                </a:cubicBezTo>
                <a:cubicBezTo>
                  <a:pt x="79241" y="115694"/>
                  <a:pt x="80285" y="116167"/>
                  <a:pt x="48126" y="126886"/>
                </a:cubicBezTo>
                <a:cubicBezTo>
                  <a:pt x="38501" y="139720"/>
                  <a:pt x="27209" y="151459"/>
                  <a:pt x="19250" y="165387"/>
                </a:cubicBezTo>
                <a:cubicBezTo>
                  <a:pt x="13113" y="176126"/>
                  <a:pt x="2083" y="224430"/>
                  <a:pt x="0" y="232764"/>
                </a:cubicBezTo>
                <a:cubicBezTo>
                  <a:pt x="6417" y="264848"/>
                  <a:pt x="11893" y="297135"/>
                  <a:pt x="19250" y="329017"/>
                </a:cubicBezTo>
                <a:cubicBezTo>
                  <a:pt x="21531" y="338903"/>
                  <a:pt x="22646" y="349884"/>
                  <a:pt x="28875" y="357892"/>
                </a:cubicBezTo>
                <a:cubicBezTo>
                  <a:pt x="45589" y="379382"/>
                  <a:pt x="62277" y="403469"/>
                  <a:pt x="86627" y="415644"/>
                </a:cubicBezTo>
                <a:cubicBezTo>
                  <a:pt x="99461" y="422061"/>
                  <a:pt x="111643" y="429991"/>
                  <a:pt x="125128" y="434895"/>
                </a:cubicBezTo>
                <a:cubicBezTo>
                  <a:pt x="182837" y="455880"/>
                  <a:pt x="199960" y="455210"/>
                  <a:pt x="259882" y="463770"/>
                </a:cubicBezTo>
                <a:cubicBezTo>
                  <a:pt x="381802" y="460562"/>
                  <a:pt x="504005" y="463045"/>
                  <a:pt x="625642" y="454145"/>
                </a:cubicBezTo>
                <a:cubicBezTo>
                  <a:pt x="637179" y="453301"/>
                  <a:pt x="644171" y="440068"/>
                  <a:pt x="654518" y="434895"/>
                </a:cubicBezTo>
                <a:cubicBezTo>
                  <a:pt x="785496" y="369406"/>
                  <a:pt x="616925" y="467076"/>
                  <a:pt x="750770" y="386768"/>
                </a:cubicBezTo>
                <a:cubicBezTo>
                  <a:pt x="744782" y="332871"/>
                  <a:pt x="743778" y="301045"/>
                  <a:pt x="731520" y="252015"/>
                </a:cubicBezTo>
                <a:cubicBezTo>
                  <a:pt x="729059" y="242172"/>
                  <a:pt x="726928" y="231948"/>
                  <a:pt x="721894" y="223139"/>
                </a:cubicBezTo>
                <a:cubicBezTo>
                  <a:pt x="707621" y="198162"/>
                  <a:pt x="664460" y="151187"/>
                  <a:pt x="644892" y="136511"/>
                </a:cubicBezTo>
                <a:cubicBezTo>
                  <a:pt x="636775" y="130423"/>
                  <a:pt x="625091" y="131423"/>
                  <a:pt x="616016" y="126886"/>
                </a:cubicBezTo>
                <a:cubicBezTo>
                  <a:pt x="580144" y="108950"/>
                  <a:pt x="528080" y="66947"/>
                  <a:pt x="490888" y="59509"/>
                </a:cubicBezTo>
                <a:lnTo>
                  <a:pt x="442762" y="49884"/>
                </a:lnTo>
                <a:cubicBezTo>
                  <a:pt x="301834" y="-14174"/>
                  <a:pt x="375651" y="1758"/>
                  <a:pt x="221381" y="175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391194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6"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Dodatna razmatranja ...</a:t>
            </a:r>
            <a:endParaRPr lang="sr-Latn-CS" sz="1900" b="0" i="1" kern="0" dirty="0">
              <a:solidFill>
                <a:srgbClr val="0066FF"/>
              </a:solidFill>
            </a:endParaRPr>
          </a:p>
        </p:txBody>
      </p:sp>
      <p:sp>
        <p:nvSpPr>
          <p:cNvPr id="7" name="Rectangle 6"/>
          <p:cNvSpPr/>
          <p:nvPr/>
        </p:nvSpPr>
        <p:spPr>
          <a:xfrm>
            <a:off x="450781" y="1988185"/>
            <a:ext cx="8231206" cy="2262158"/>
          </a:xfrm>
          <a:prstGeom prst="rect">
            <a:avLst/>
          </a:prstGeom>
        </p:spPr>
        <p:txBody>
          <a:bodyPr wrap="square">
            <a:spAutoFit/>
          </a:bodyPr>
          <a:lstStyle/>
          <a:p>
            <a:pPr marL="342900" indent="-342900">
              <a:spcBef>
                <a:spcPts val="1800"/>
              </a:spcBef>
              <a:buFont typeface="Wingdings" panose="05000000000000000000" pitchFamily="2" charset="2"/>
              <a:buChar char="ü"/>
            </a:pPr>
            <a:r>
              <a:rPr lang="hr-HR" dirty="0" smtClean="0">
                <a:solidFill>
                  <a:srgbClr val="0066FF"/>
                </a:solidFill>
              </a:rPr>
              <a:t>... a</a:t>
            </a:r>
            <a:r>
              <a:rPr lang="en-US" dirty="0" err="1" smtClean="0">
                <a:solidFill>
                  <a:srgbClr val="0066FF"/>
                </a:solidFill>
              </a:rPr>
              <a:t>ko</a:t>
            </a:r>
            <a:r>
              <a:rPr lang="en-US" dirty="0" smtClean="0">
                <a:solidFill>
                  <a:srgbClr val="0066FF"/>
                </a:solidFill>
              </a:rPr>
              <a:t> </a:t>
            </a:r>
            <a:r>
              <a:rPr lang="en-US" dirty="0" err="1">
                <a:solidFill>
                  <a:srgbClr val="0066FF"/>
                </a:solidFill>
              </a:rPr>
              <a:t>nadalje</a:t>
            </a:r>
            <a:r>
              <a:rPr lang="en-US" dirty="0">
                <a:solidFill>
                  <a:srgbClr val="0066FF"/>
                </a:solidFill>
              </a:rPr>
              <a:t> </a:t>
            </a:r>
            <a:r>
              <a:rPr lang="en-US" dirty="0" err="1">
                <a:solidFill>
                  <a:srgbClr val="0066FF"/>
                </a:solidFill>
              </a:rPr>
              <a:t>uzmemo</a:t>
            </a:r>
            <a:r>
              <a:rPr lang="en-US" dirty="0">
                <a:solidFill>
                  <a:srgbClr val="0066FF"/>
                </a:solidFill>
              </a:rPr>
              <a:t> u </a:t>
            </a:r>
            <a:r>
              <a:rPr lang="en-US" dirty="0" err="1">
                <a:solidFill>
                  <a:srgbClr val="0066FF"/>
                </a:solidFill>
              </a:rPr>
              <a:t>obzir</a:t>
            </a:r>
            <a:r>
              <a:rPr lang="en-US" dirty="0">
                <a:solidFill>
                  <a:srgbClr val="0066FF"/>
                </a:solidFill>
              </a:rPr>
              <a:t> </a:t>
            </a:r>
            <a:r>
              <a:rPr lang="en-US" dirty="0" err="1">
                <a:solidFill>
                  <a:srgbClr val="0066FF"/>
                </a:solidFill>
              </a:rPr>
              <a:t>i</a:t>
            </a:r>
            <a:r>
              <a:rPr lang="en-US" dirty="0">
                <a:solidFill>
                  <a:srgbClr val="0066FF"/>
                </a:solidFill>
              </a:rPr>
              <a:t> </a:t>
            </a:r>
            <a:r>
              <a:rPr lang="en-US" dirty="0" err="1">
                <a:solidFill>
                  <a:srgbClr val="0066FF"/>
                </a:solidFill>
              </a:rPr>
              <a:t>činjenicu</a:t>
            </a:r>
            <a:r>
              <a:rPr lang="en-US" dirty="0">
                <a:solidFill>
                  <a:srgbClr val="0066FF"/>
                </a:solidFill>
              </a:rPr>
              <a:t> da </a:t>
            </a:r>
            <a:r>
              <a:rPr lang="en-US" dirty="0" err="1">
                <a:solidFill>
                  <a:srgbClr val="0066FF"/>
                </a:solidFill>
              </a:rPr>
              <a:t>nije</a:t>
            </a:r>
            <a:r>
              <a:rPr lang="en-US" dirty="0">
                <a:solidFill>
                  <a:srgbClr val="0066FF"/>
                </a:solidFill>
              </a:rPr>
              <a:t> </a:t>
            </a:r>
            <a:r>
              <a:rPr lang="en-US" dirty="0" err="1">
                <a:solidFill>
                  <a:srgbClr val="0066FF"/>
                </a:solidFill>
              </a:rPr>
              <a:t>moguće</a:t>
            </a:r>
            <a:r>
              <a:rPr lang="en-US" dirty="0">
                <a:solidFill>
                  <a:srgbClr val="0066FF"/>
                </a:solidFill>
              </a:rPr>
              <a:t> </a:t>
            </a:r>
            <a:r>
              <a:rPr lang="en-US" dirty="0" err="1">
                <a:solidFill>
                  <a:srgbClr val="0066FF"/>
                </a:solidFill>
              </a:rPr>
              <a:t>uvijek</a:t>
            </a:r>
            <a:r>
              <a:rPr lang="en-US" dirty="0">
                <a:solidFill>
                  <a:srgbClr val="0066FF"/>
                </a:solidFill>
              </a:rPr>
              <a:t> </a:t>
            </a:r>
            <a:r>
              <a:rPr lang="en-US" dirty="0" err="1">
                <a:solidFill>
                  <a:srgbClr val="0066FF"/>
                </a:solidFill>
              </a:rPr>
              <a:t>iskoristiti</a:t>
            </a:r>
            <a:r>
              <a:rPr lang="en-US" dirty="0">
                <a:solidFill>
                  <a:srgbClr val="0066FF"/>
                </a:solidFill>
              </a:rPr>
              <a:t> 100% </a:t>
            </a:r>
            <a:r>
              <a:rPr lang="en-US" dirty="0" err="1">
                <a:solidFill>
                  <a:srgbClr val="0066FF"/>
                </a:solidFill>
              </a:rPr>
              <a:t>instaliranih</a:t>
            </a:r>
            <a:r>
              <a:rPr lang="en-US" dirty="0">
                <a:solidFill>
                  <a:srgbClr val="0066FF"/>
                </a:solidFill>
              </a:rPr>
              <a:t> </a:t>
            </a:r>
            <a:r>
              <a:rPr lang="en-US" dirty="0" err="1">
                <a:solidFill>
                  <a:srgbClr val="0066FF"/>
                </a:solidFill>
              </a:rPr>
              <a:t>kapaciteta</a:t>
            </a:r>
            <a:r>
              <a:rPr lang="en-US" dirty="0">
                <a:solidFill>
                  <a:srgbClr val="0066FF"/>
                </a:solidFill>
              </a:rPr>
              <a:t> </a:t>
            </a:r>
            <a:r>
              <a:rPr lang="en-US" dirty="0" err="1">
                <a:solidFill>
                  <a:srgbClr val="0066FF"/>
                </a:solidFill>
              </a:rPr>
              <a:t>vodocrpilišta</a:t>
            </a:r>
            <a:r>
              <a:rPr lang="en-US" dirty="0">
                <a:solidFill>
                  <a:srgbClr val="0066FF"/>
                </a:solidFill>
              </a:rPr>
              <a:t> </a:t>
            </a:r>
            <a:r>
              <a:rPr lang="en-US" dirty="0" err="1">
                <a:solidFill>
                  <a:srgbClr val="0066FF"/>
                </a:solidFill>
              </a:rPr>
              <a:t>zbog</a:t>
            </a:r>
            <a:r>
              <a:rPr lang="en-US" dirty="0">
                <a:solidFill>
                  <a:srgbClr val="0066FF"/>
                </a:solidFill>
              </a:rPr>
              <a:t> </a:t>
            </a:r>
            <a:r>
              <a:rPr lang="en-US" dirty="0" err="1">
                <a:solidFill>
                  <a:srgbClr val="0066FF"/>
                </a:solidFill>
              </a:rPr>
              <a:t>potencijalno</a:t>
            </a:r>
            <a:r>
              <a:rPr lang="en-US" dirty="0">
                <a:solidFill>
                  <a:srgbClr val="0066FF"/>
                </a:solidFill>
              </a:rPr>
              <a:t> </a:t>
            </a:r>
            <a:r>
              <a:rPr lang="en-US" dirty="0" err="1">
                <a:solidFill>
                  <a:srgbClr val="0066FF"/>
                </a:solidFill>
              </a:rPr>
              <a:t>prisutnih</a:t>
            </a:r>
            <a:r>
              <a:rPr lang="en-US" dirty="0">
                <a:solidFill>
                  <a:srgbClr val="0066FF"/>
                </a:solidFill>
              </a:rPr>
              <a:t> </a:t>
            </a:r>
            <a:r>
              <a:rPr lang="en-US" dirty="0" err="1">
                <a:solidFill>
                  <a:srgbClr val="0066FF"/>
                </a:solidFill>
              </a:rPr>
              <a:t>tehničkih</a:t>
            </a:r>
            <a:r>
              <a:rPr lang="en-US" dirty="0">
                <a:solidFill>
                  <a:srgbClr val="0066FF"/>
                </a:solidFill>
              </a:rPr>
              <a:t> </a:t>
            </a:r>
            <a:r>
              <a:rPr lang="en-US" dirty="0" err="1">
                <a:solidFill>
                  <a:srgbClr val="0066FF"/>
                </a:solidFill>
              </a:rPr>
              <a:t>problema</a:t>
            </a:r>
            <a:r>
              <a:rPr lang="en-US" dirty="0">
                <a:solidFill>
                  <a:srgbClr val="0066FF"/>
                </a:solidFill>
              </a:rPr>
              <a:t> </a:t>
            </a:r>
            <a:r>
              <a:rPr lang="en-US" dirty="0" err="1">
                <a:solidFill>
                  <a:srgbClr val="0066FF"/>
                </a:solidFill>
              </a:rPr>
              <a:t>ili</a:t>
            </a:r>
            <a:r>
              <a:rPr lang="en-US" dirty="0">
                <a:solidFill>
                  <a:srgbClr val="0066FF"/>
                </a:solidFill>
              </a:rPr>
              <a:t> </a:t>
            </a:r>
            <a:r>
              <a:rPr lang="en-US" dirty="0" err="1">
                <a:solidFill>
                  <a:srgbClr val="0066FF"/>
                </a:solidFill>
              </a:rPr>
              <a:t>remonta</a:t>
            </a:r>
            <a:r>
              <a:rPr lang="en-US" dirty="0">
                <a:solidFill>
                  <a:srgbClr val="0066FF"/>
                </a:solidFill>
              </a:rPr>
              <a:t> </a:t>
            </a:r>
            <a:r>
              <a:rPr lang="en-US" dirty="0" err="1">
                <a:solidFill>
                  <a:srgbClr val="0066FF"/>
                </a:solidFill>
              </a:rPr>
              <a:t>zdenaca</a:t>
            </a:r>
            <a:r>
              <a:rPr lang="en-US" dirty="0">
                <a:solidFill>
                  <a:srgbClr val="0066FF"/>
                </a:solidFill>
              </a:rPr>
              <a:t> </a:t>
            </a:r>
            <a:r>
              <a:rPr lang="en-US" dirty="0" err="1">
                <a:solidFill>
                  <a:srgbClr val="0066FF"/>
                </a:solidFill>
              </a:rPr>
              <a:t>ili</a:t>
            </a:r>
            <a:r>
              <a:rPr lang="en-US" dirty="0">
                <a:solidFill>
                  <a:srgbClr val="0066FF"/>
                </a:solidFill>
              </a:rPr>
              <a:t> </a:t>
            </a:r>
            <a:r>
              <a:rPr lang="en-US" dirty="0" err="1">
                <a:solidFill>
                  <a:srgbClr val="0066FF"/>
                </a:solidFill>
              </a:rPr>
              <a:t>pak</a:t>
            </a:r>
            <a:r>
              <a:rPr lang="en-US" dirty="0">
                <a:solidFill>
                  <a:srgbClr val="0066FF"/>
                </a:solidFill>
              </a:rPr>
              <a:t> </a:t>
            </a:r>
            <a:r>
              <a:rPr lang="en-US" dirty="0" err="1">
                <a:solidFill>
                  <a:srgbClr val="0066FF"/>
                </a:solidFill>
              </a:rPr>
              <a:t>problema</a:t>
            </a:r>
            <a:r>
              <a:rPr lang="en-US" dirty="0">
                <a:solidFill>
                  <a:srgbClr val="0066FF"/>
                </a:solidFill>
              </a:rPr>
              <a:t> s </a:t>
            </a:r>
            <a:r>
              <a:rPr lang="en-US" dirty="0" err="1">
                <a:solidFill>
                  <a:srgbClr val="0066FF"/>
                </a:solidFill>
              </a:rPr>
              <a:t>kakvoćom</a:t>
            </a:r>
            <a:r>
              <a:rPr lang="en-US" dirty="0">
                <a:solidFill>
                  <a:srgbClr val="0066FF"/>
                </a:solidFill>
              </a:rPr>
              <a:t> (</a:t>
            </a:r>
            <a:r>
              <a:rPr lang="en-US" dirty="0" err="1">
                <a:solidFill>
                  <a:srgbClr val="0066FF"/>
                </a:solidFill>
              </a:rPr>
              <a:t>potencijalna</a:t>
            </a:r>
            <a:r>
              <a:rPr lang="en-US" dirty="0">
                <a:solidFill>
                  <a:srgbClr val="0066FF"/>
                </a:solidFill>
              </a:rPr>
              <a:t> </a:t>
            </a:r>
            <a:r>
              <a:rPr lang="en-US" dirty="0" err="1">
                <a:solidFill>
                  <a:srgbClr val="0066FF"/>
                </a:solidFill>
              </a:rPr>
              <a:t>isključenja</a:t>
            </a:r>
            <a:r>
              <a:rPr lang="en-US" dirty="0">
                <a:solidFill>
                  <a:srgbClr val="0066FF"/>
                </a:solidFill>
              </a:rPr>
              <a:t> </a:t>
            </a:r>
            <a:r>
              <a:rPr lang="en-US" dirty="0" err="1" smtClean="0">
                <a:solidFill>
                  <a:srgbClr val="0066FF"/>
                </a:solidFill>
              </a:rPr>
              <a:t>zdenaca</a:t>
            </a:r>
            <a:r>
              <a:rPr lang="en-US" dirty="0" smtClean="0">
                <a:solidFill>
                  <a:srgbClr val="0066FF"/>
                </a:solidFill>
              </a:rPr>
              <a:t>),</a:t>
            </a:r>
            <a:r>
              <a:rPr lang="hr-HR" dirty="0" smtClean="0">
                <a:solidFill>
                  <a:srgbClr val="0066FF"/>
                </a:solidFill>
              </a:rPr>
              <a:t> kao i ...</a:t>
            </a:r>
          </a:p>
          <a:p>
            <a:pPr marL="342900" indent="-342900">
              <a:spcBef>
                <a:spcPts val="1800"/>
              </a:spcBef>
              <a:buFont typeface="Wingdings" panose="05000000000000000000" pitchFamily="2" charset="2"/>
              <a:buChar char="ü"/>
            </a:pPr>
            <a:r>
              <a:rPr lang="hr-HR" dirty="0" smtClean="0">
                <a:solidFill>
                  <a:srgbClr val="0066FF"/>
                </a:solidFill>
              </a:rPr>
              <a:t>predviđanja </a:t>
            </a:r>
            <a:r>
              <a:rPr lang="en-US" dirty="0" err="1" smtClean="0">
                <a:solidFill>
                  <a:srgbClr val="0066FF"/>
                </a:solidFill>
              </a:rPr>
              <a:t>globaln</a:t>
            </a:r>
            <a:r>
              <a:rPr lang="hr-HR" dirty="0" smtClean="0">
                <a:solidFill>
                  <a:srgbClr val="0066FF"/>
                </a:solidFill>
              </a:rPr>
              <a:t>ih</a:t>
            </a:r>
            <a:r>
              <a:rPr lang="en-US" dirty="0" smtClean="0">
                <a:solidFill>
                  <a:srgbClr val="0066FF"/>
                </a:solidFill>
              </a:rPr>
              <a:t> </a:t>
            </a:r>
            <a:r>
              <a:rPr lang="en-US" dirty="0" err="1" smtClean="0">
                <a:solidFill>
                  <a:srgbClr val="0066FF"/>
                </a:solidFill>
              </a:rPr>
              <a:t>klimatsk</a:t>
            </a:r>
            <a:r>
              <a:rPr lang="hr-HR" dirty="0" smtClean="0">
                <a:solidFill>
                  <a:srgbClr val="0066FF"/>
                </a:solidFill>
              </a:rPr>
              <a:t>ih</a:t>
            </a:r>
            <a:r>
              <a:rPr lang="en-US" dirty="0" smtClean="0">
                <a:solidFill>
                  <a:srgbClr val="0066FF"/>
                </a:solidFill>
              </a:rPr>
              <a:t> </a:t>
            </a:r>
            <a:r>
              <a:rPr lang="en-US" dirty="0" err="1" smtClean="0">
                <a:solidFill>
                  <a:srgbClr val="0066FF"/>
                </a:solidFill>
              </a:rPr>
              <a:t>prognoz</a:t>
            </a:r>
            <a:r>
              <a:rPr lang="hr-HR" dirty="0" smtClean="0">
                <a:solidFill>
                  <a:srgbClr val="0066FF"/>
                </a:solidFill>
              </a:rPr>
              <a:t>a</a:t>
            </a:r>
            <a:r>
              <a:rPr lang="en-US" dirty="0" smtClean="0">
                <a:solidFill>
                  <a:srgbClr val="0066FF"/>
                </a:solidFill>
              </a:rPr>
              <a:t> </a:t>
            </a:r>
            <a:r>
              <a:rPr lang="hr-HR" dirty="0" smtClean="0">
                <a:solidFill>
                  <a:srgbClr val="0066FF"/>
                </a:solidFill>
              </a:rPr>
              <a:t>koje govore da </a:t>
            </a:r>
            <a:r>
              <a:rPr lang="en-US" dirty="0" err="1" smtClean="0">
                <a:solidFill>
                  <a:srgbClr val="0066FF"/>
                </a:solidFill>
              </a:rPr>
              <a:t>će</a:t>
            </a:r>
            <a:r>
              <a:rPr lang="en-US" dirty="0" smtClean="0">
                <a:solidFill>
                  <a:srgbClr val="0066FF"/>
                </a:solidFill>
              </a:rPr>
              <a:t> </a:t>
            </a:r>
            <a:r>
              <a:rPr lang="hr-HR" dirty="0" smtClean="0">
                <a:solidFill>
                  <a:srgbClr val="0066FF"/>
                </a:solidFill>
              </a:rPr>
              <a:t>ekstremi biti sve izraženiji odnosno da će </a:t>
            </a:r>
            <a:r>
              <a:rPr lang="en-US" dirty="0" err="1" smtClean="0">
                <a:solidFill>
                  <a:srgbClr val="0066FF"/>
                </a:solidFill>
              </a:rPr>
              <a:t>buduće</a:t>
            </a:r>
            <a:r>
              <a:rPr lang="en-US" dirty="0" smtClean="0">
                <a:solidFill>
                  <a:srgbClr val="0066FF"/>
                </a:solidFill>
              </a:rPr>
              <a:t> </a:t>
            </a:r>
            <a:r>
              <a:rPr lang="en-US" dirty="0" err="1">
                <a:solidFill>
                  <a:srgbClr val="0066FF"/>
                </a:solidFill>
              </a:rPr>
              <a:t>hidrološke</a:t>
            </a:r>
            <a:r>
              <a:rPr lang="en-US" dirty="0">
                <a:solidFill>
                  <a:srgbClr val="0066FF"/>
                </a:solidFill>
              </a:rPr>
              <a:t> </a:t>
            </a:r>
            <a:r>
              <a:rPr lang="en-US" dirty="0" err="1">
                <a:solidFill>
                  <a:srgbClr val="0066FF"/>
                </a:solidFill>
              </a:rPr>
              <a:t>suše</a:t>
            </a:r>
            <a:r>
              <a:rPr lang="en-US" dirty="0">
                <a:solidFill>
                  <a:srgbClr val="0066FF"/>
                </a:solidFill>
              </a:rPr>
              <a:t> </a:t>
            </a:r>
            <a:r>
              <a:rPr lang="en-US" dirty="0" err="1">
                <a:solidFill>
                  <a:srgbClr val="0066FF"/>
                </a:solidFill>
              </a:rPr>
              <a:t>biti</a:t>
            </a:r>
            <a:r>
              <a:rPr lang="en-US" dirty="0">
                <a:solidFill>
                  <a:srgbClr val="0066FF"/>
                </a:solidFill>
              </a:rPr>
              <a:t> </a:t>
            </a:r>
            <a:r>
              <a:rPr lang="en-US" dirty="0" err="1">
                <a:solidFill>
                  <a:srgbClr val="0066FF"/>
                </a:solidFill>
              </a:rPr>
              <a:t>intenzivnije</a:t>
            </a:r>
            <a:r>
              <a:rPr lang="en-US" dirty="0">
                <a:solidFill>
                  <a:srgbClr val="0066FF"/>
                </a:solidFill>
              </a:rPr>
              <a:t> od </a:t>
            </a:r>
            <a:r>
              <a:rPr lang="en-US" dirty="0" err="1" smtClean="0">
                <a:solidFill>
                  <a:srgbClr val="0066FF"/>
                </a:solidFill>
              </a:rPr>
              <a:t>dosadašnjih</a:t>
            </a:r>
            <a:r>
              <a:rPr lang="hr-HR" dirty="0">
                <a:solidFill>
                  <a:srgbClr val="0066FF"/>
                </a:solidFill>
              </a:rPr>
              <a:t> </a:t>
            </a:r>
            <a:r>
              <a:rPr lang="hr-HR" dirty="0" smtClean="0">
                <a:solidFill>
                  <a:srgbClr val="0066FF"/>
                </a:solidFill>
              </a:rPr>
              <a:t>...</a:t>
            </a:r>
            <a:endParaRPr lang="en-US" dirty="0">
              <a:solidFill>
                <a:srgbClr val="0066FF"/>
              </a:solidFill>
            </a:endParaRPr>
          </a:p>
        </p:txBody>
      </p:sp>
      <p:sp>
        <p:nvSpPr>
          <p:cNvPr id="2" name="Rectangle 1"/>
          <p:cNvSpPr/>
          <p:nvPr/>
        </p:nvSpPr>
        <p:spPr>
          <a:xfrm>
            <a:off x="890335" y="4690019"/>
            <a:ext cx="7560645" cy="923330"/>
          </a:xfrm>
          <a:prstGeom prst="rect">
            <a:avLst/>
          </a:prstGeom>
          <a:ln>
            <a:solidFill>
              <a:srgbClr val="FF0000"/>
            </a:solidFill>
          </a:ln>
        </p:spPr>
        <p:txBody>
          <a:bodyPr wrap="square">
            <a:spAutoFit/>
          </a:bodyPr>
          <a:lstStyle/>
          <a:p>
            <a:pPr algn="just"/>
            <a:r>
              <a:rPr lang="hr-HR" dirty="0" smtClean="0">
                <a:solidFill>
                  <a:srgbClr val="0000FF"/>
                </a:solidFill>
                <a:effectLst>
                  <a:glow rad="63500">
                    <a:schemeClr val="accent2">
                      <a:satMod val="175000"/>
                      <a:alpha val="40000"/>
                    </a:schemeClr>
                  </a:glow>
                </a:effectLst>
              </a:rPr>
              <a:t>... možemo zaključiti </a:t>
            </a:r>
            <a:r>
              <a:rPr lang="hr-HR" dirty="0">
                <a:solidFill>
                  <a:srgbClr val="0000FF"/>
                </a:solidFill>
                <a:effectLst>
                  <a:glow rad="63500">
                    <a:schemeClr val="accent2">
                      <a:satMod val="175000"/>
                      <a:alpha val="40000"/>
                    </a:schemeClr>
                  </a:glow>
                </a:effectLst>
              </a:rPr>
              <a:t>da s obzirom na trenutno raspoložive kapacitete </a:t>
            </a:r>
            <a:r>
              <a:rPr lang="hr-HR" dirty="0" smtClean="0">
                <a:solidFill>
                  <a:srgbClr val="0000FF"/>
                </a:solidFill>
                <a:effectLst>
                  <a:glow rad="63500">
                    <a:schemeClr val="accent2">
                      <a:satMod val="175000"/>
                      <a:alpha val="40000"/>
                    </a:schemeClr>
                  </a:glow>
                </a:effectLst>
              </a:rPr>
              <a:t>aktivnih vodocrpilišta</a:t>
            </a:r>
            <a:r>
              <a:rPr lang="hr-HR" dirty="0">
                <a:solidFill>
                  <a:srgbClr val="0000FF"/>
                </a:solidFill>
                <a:effectLst>
                  <a:glow rad="63500">
                    <a:schemeClr val="accent2">
                      <a:satMod val="175000"/>
                      <a:alpha val="40000"/>
                    </a:schemeClr>
                  </a:glow>
                </a:effectLst>
              </a:rPr>
              <a:t>, ne postoji značajnija rezerva u slučaju pojave </a:t>
            </a:r>
            <a:r>
              <a:rPr lang="hr-HR" dirty="0" smtClean="0">
                <a:solidFill>
                  <a:srgbClr val="0000FF"/>
                </a:solidFill>
                <a:effectLst>
                  <a:glow rad="63500">
                    <a:schemeClr val="accent2">
                      <a:satMod val="175000"/>
                      <a:alpha val="40000"/>
                    </a:schemeClr>
                  </a:glow>
                </a:effectLst>
              </a:rPr>
              <a:t>hidrološke suše!</a:t>
            </a:r>
            <a:endParaRPr lang="hr-HR" dirty="0">
              <a:solidFill>
                <a:srgbClr val="0000FF"/>
              </a:solidFill>
              <a:effectLst>
                <a:glow rad="63500">
                  <a:schemeClr val="accent2">
                    <a:satMod val="175000"/>
                    <a:alpha val="40000"/>
                  </a:schemeClr>
                </a:glow>
              </a:effectLst>
            </a:endParaRPr>
          </a:p>
        </p:txBody>
      </p:sp>
    </p:spTree>
    <p:extLst>
      <p:ext uri="{BB962C8B-B14F-4D97-AF65-F5344CB8AC3E}">
        <p14:creationId xmlns:p14="http://schemas.microsoft.com/office/powerpoint/2010/main" val="4013071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6"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Moguća </a:t>
            </a:r>
            <a:r>
              <a:rPr lang="sr-Latn-CS" sz="1900" b="0" i="1" kern="0" dirty="0" err="1" smtClean="0">
                <a:solidFill>
                  <a:srgbClr val="0066FF"/>
                </a:solidFill>
              </a:rPr>
              <a:t>rješenja</a:t>
            </a:r>
            <a:r>
              <a:rPr lang="sr-Latn-CS" sz="1900" b="0" i="1" kern="0" dirty="0">
                <a:solidFill>
                  <a:srgbClr val="0066FF"/>
                </a:solidFill>
              </a:rPr>
              <a:t> za stabilnu </a:t>
            </a:r>
            <a:r>
              <a:rPr lang="sr-Latn-CS" sz="1900" b="0" i="1" kern="0" dirty="0" err="1">
                <a:solidFill>
                  <a:srgbClr val="0066FF"/>
                </a:solidFill>
              </a:rPr>
              <a:t>vodoopskrbu</a:t>
            </a:r>
            <a:r>
              <a:rPr lang="sr-Latn-CS" sz="1900" b="0" i="1" kern="0" dirty="0">
                <a:solidFill>
                  <a:srgbClr val="0066FF"/>
                </a:solidFill>
              </a:rPr>
              <a:t> i u </a:t>
            </a:r>
            <a:r>
              <a:rPr lang="sr-Latn-CS" sz="1900" b="0" i="1" kern="0" dirty="0" err="1">
                <a:solidFill>
                  <a:srgbClr val="0066FF"/>
                </a:solidFill>
              </a:rPr>
              <a:t>uvjetima</a:t>
            </a:r>
            <a:r>
              <a:rPr lang="sr-Latn-CS" sz="1900" b="0" i="1" kern="0" dirty="0">
                <a:solidFill>
                  <a:srgbClr val="0066FF"/>
                </a:solidFill>
              </a:rPr>
              <a:t> ekstremnijih dugotrajnih sušnih razdoblja ...</a:t>
            </a:r>
          </a:p>
        </p:txBody>
      </p:sp>
      <p:sp>
        <p:nvSpPr>
          <p:cNvPr id="8" name="Rectangle 14"/>
          <p:cNvSpPr txBox="1">
            <a:spLocks noChangeArrowheads="1"/>
          </p:cNvSpPr>
          <p:nvPr/>
        </p:nvSpPr>
        <p:spPr bwMode="auto">
          <a:xfrm>
            <a:off x="510139" y="2015102"/>
            <a:ext cx="5948440" cy="44196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spcAft>
                <a:spcPts val="1200"/>
              </a:spcAft>
              <a:buFont typeface="Wingdings" panose="05000000000000000000" pitchFamily="2" charset="2"/>
              <a:buChar char="ü"/>
            </a:pPr>
            <a:r>
              <a:rPr lang="sr-Latn-CS" sz="1700" u="sng" dirty="0" smtClean="0">
                <a:solidFill>
                  <a:srgbClr val="008000"/>
                </a:solidFill>
              </a:rPr>
              <a:t>Privremena</a:t>
            </a:r>
            <a:r>
              <a:rPr lang="sr-Latn-CS" sz="1700" b="0" dirty="0" smtClean="0">
                <a:solidFill>
                  <a:srgbClr val="008000"/>
                </a:solidFill>
              </a:rPr>
              <a:t> rješenja:</a:t>
            </a:r>
          </a:p>
          <a:p>
            <a:pPr marL="800100" lvl="1" indent="-342900" algn="l">
              <a:spcAft>
                <a:spcPts val="600"/>
              </a:spcAft>
              <a:buFont typeface="Arial" panose="020B0604020202020204" pitchFamily="34" charset="0"/>
              <a:buChar char="→"/>
            </a:pPr>
            <a:r>
              <a:rPr lang="sr-Latn-CS" sz="1700" b="0" dirty="0" smtClean="0">
                <a:solidFill>
                  <a:srgbClr val="008000"/>
                </a:solidFill>
              </a:rPr>
              <a:t>Bušenje novih, dubljih zdenaca na aktivnim </a:t>
            </a:r>
            <a:r>
              <a:rPr lang="sr-Latn-CS" sz="1700" b="0" dirty="0" err="1" smtClean="0">
                <a:solidFill>
                  <a:srgbClr val="008000"/>
                </a:solidFill>
              </a:rPr>
              <a:t>vodocrpilištima</a:t>
            </a:r>
            <a:r>
              <a:rPr lang="sr-Latn-CS" sz="1700" b="0" dirty="0" smtClean="0">
                <a:solidFill>
                  <a:srgbClr val="008000"/>
                </a:solidFill>
              </a:rPr>
              <a:t> gdje je to moguće,</a:t>
            </a:r>
          </a:p>
          <a:p>
            <a:pPr marL="800100" lvl="1" indent="-342900" algn="l">
              <a:spcAft>
                <a:spcPts val="600"/>
              </a:spcAft>
              <a:buFont typeface="Arial" panose="020B0604020202020204" pitchFamily="34" charset="0"/>
              <a:buChar char="→"/>
            </a:pPr>
            <a:r>
              <a:rPr lang="sr-Latn-CS" sz="1700" b="0" dirty="0" smtClean="0">
                <a:solidFill>
                  <a:srgbClr val="008000"/>
                </a:solidFill>
              </a:rPr>
              <a:t>Izgradnja novih </a:t>
            </a:r>
            <a:r>
              <a:rPr lang="sr-Latn-CS" sz="1700" b="0" dirty="0" err="1" smtClean="0">
                <a:solidFill>
                  <a:srgbClr val="008000"/>
                </a:solidFill>
              </a:rPr>
              <a:t>vodocrpilišta</a:t>
            </a:r>
            <a:r>
              <a:rPr lang="sr-Latn-CS" sz="1700" b="0" dirty="0" smtClean="0">
                <a:solidFill>
                  <a:srgbClr val="008000"/>
                </a:solidFill>
              </a:rPr>
              <a:t>: planirano </a:t>
            </a:r>
            <a:r>
              <a:rPr lang="sr-Latn-CS" sz="1700" b="0" dirty="0" err="1" smtClean="0">
                <a:solidFill>
                  <a:srgbClr val="008000"/>
                </a:solidFill>
              </a:rPr>
              <a:t>vodocrpilište</a:t>
            </a:r>
            <a:r>
              <a:rPr lang="sr-Latn-CS" sz="1700" b="0" dirty="0" smtClean="0">
                <a:solidFill>
                  <a:srgbClr val="008000"/>
                </a:solidFill>
              </a:rPr>
              <a:t> </a:t>
            </a:r>
            <a:r>
              <a:rPr lang="sr-Latn-CS" sz="1700" b="0" dirty="0" err="1" smtClean="0">
                <a:solidFill>
                  <a:srgbClr val="008000"/>
                </a:solidFill>
              </a:rPr>
              <a:t>Črnkovec</a:t>
            </a:r>
            <a:r>
              <a:rPr lang="sr-Latn-CS" sz="1700" b="0" dirty="0" smtClean="0">
                <a:solidFill>
                  <a:srgbClr val="008000"/>
                </a:solidFill>
              </a:rPr>
              <a:t> (</a:t>
            </a:r>
            <a:r>
              <a:rPr lang="sr-Latn-CS" sz="1700" b="0" dirty="0" err="1" smtClean="0">
                <a:solidFill>
                  <a:srgbClr val="008000"/>
                </a:solidFill>
              </a:rPr>
              <a:t>Kosnica</a:t>
            </a:r>
            <a:r>
              <a:rPr lang="sr-Latn-CS" sz="1700" b="0" dirty="0" smtClean="0">
                <a:solidFill>
                  <a:srgbClr val="008000"/>
                </a:solidFill>
              </a:rPr>
              <a:t> I. faza u realizaciji) i </a:t>
            </a:r>
            <a:r>
              <a:rPr lang="sr-Latn-CS" sz="1700" b="0" dirty="0" err="1" smtClean="0">
                <a:solidFill>
                  <a:srgbClr val="008000"/>
                </a:solidFill>
              </a:rPr>
              <a:t>vodocrpilište</a:t>
            </a:r>
            <a:r>
              <a:rPr lang="sr-Latn-CS" sz="1700" b="0" dirty="0" smtClean="0">
                <a:solidFill>
                  <a:srgbClr val="008000"/>
                </a:solidFill>
              </a:rPr>
              <a:t> Ježdovec.</a:t>
            </a:r>
          </a:p>
          <a:p>
            <a:pPr marL="800100" lvl="1" indent="-342900" algn="l">
              <a:spcAft>
                <a:spcPts val="600"/>
              </a:spcAft>
              <a:buFont typeface="Wingdings" panose="05000000000000000000" pitchFamily="2" charset="2"/>
              <a:buChar char="ü"/>
            </a:pPr>
            <a:endParaRPr lang="sr-Latn-CS" sz="1700" b="0" dirty="0">
              <a:solidFill>
                <a:srgbClr val="0066FF"/>
              </a:solidFill>
            </a:endParaRPr>
          </a:p>
          <a:p>
            <a:pPr marL="342900" indent="-342900" algn="l">
              <a:spcAft>
                <a:spcPts val="1200"/>
              </a:spcAft>
              <a:buFont typeface="Wingdings" panose="05000000000000000000" pitchFamily="2" charset="2"/>
              <a:buChar char="ü"/>
            </a:pPr>
            <a:r>
              <a:rPr lang="sr-Latn-CS" sz="1700" u="sng" dirty="0" smtClean="0">
                <a:solidFill>
                  <a:srgbClr val="0066FF"/>
                </a:solidFill>
              </a:rPr>
              <a:t>Trajno</a:t>
            </a:r>
            <a:r>
              <a:rPr lang="sr-Latn-CS" sz="1700" b="0" dirty="0" smtClean="0">
                <a:solidFill>
                  <a:srgbClr val="0066FF"/>
                </a:solidFill>
              </a:rPr>
              <a:t> </a:t>
            </a:r>
            <a:r>
              <a:rPr lang="sr-Latn-CS" sz="1700" b="0" dirty="0" err="1" smtClean="0">
                <a:solidFill>
                  <a:srgbClr val="0066FF"/>
                </a:solidFill>
              </a:rPr>
              <a:t>rješenje</a:t>
            </a:r>
            <a:r>
              <a:rPr lang="sr-Latn-CS" sz="1700" b="0" dirty="0" smtClean="0">
                <a:solidFill>
                  <a:srgbClr val="0066FF"/>
                </a:solidFill>
              </a:rPr>
              <a:t> (ujedno je i </a:t>
            </a:r>
            <a:r>
              <a:rPr lang="sr-Latn-CS" sz="1700" b="0" dirty="0" err="1" smtClean="0">
                <a:solidFill>
                  <a:srgbClr val="0066FF"/>
                </a:solidFill>
              </a:rPr>
              <a:t>rješenje</a:t>
            </a:r>
            <a:r>
              <a:rPr lang="sr-Latn-CS" sz="1700" b="0" dirty="0" smtClean="0">
                <a:solidFill>
                  <a:srgbClr val="0066FF"/>
                </a:solidFill>
              </a:rPr>
              <a:t> za </a:t>
            </a:r>
            <a:r>
              <a:rPr lang="sr-Latn-CS" sz="1700" b="0" dirty="0" err="1" smtClean="0">
                <a:solidFill>
                  <a:srgbClr val="0066FF"/>
                </a:solidFill>
              </a:rPr>
              <a:t>ekosustave</a:t>
            </a:r>
            <a:r>
              <a:rPr lang="sr-Latn-CS" sz="1700" b="0" dirty="0" smtClean="0">
                <a:solidFill>
                  <a:srgbClr val="0066FF"/>
                </a:solidFill>
              </a:rPr>
              <a:t> koji ovise o podzemnoj vodi)</a:t>
            </a:r>
          </a:p>
          <a:p>
            <a:pPr marL="800100" lvl="2" indent="-342900" algn="l">
              <a:buFont typeface="Arial" panose="020B0604020202020204" pitchFamily="34" charset="0"/>
              <a:buChar char="→"/>
            </a:pPr>
            <a:r>
              <a:rPr lang="sr-Latn-CS" sz="1700" b="0" dirty="0" smtClean="0">
                <a:solidFill>
                  <a:srgbClr val="0066FF"/>
                </a:solidFill>
              </a:rPr>
              <a:t>Izgradnja brana na rijeci Savi na području zagrebačkog i samoborsko-</a:t>
            </a:r>
            <a:r>
              <a:rPr lang="sr-Latn-CS" sz="1700" b="0" dirty="0" err="1" smtClean="0">
                <a:solidFill>
                  <a:srgbClr val="0066FF"/>
                </a:solidFill>
              </a:rPr>
              <a:t>zaprešičkog</a:t>
            </a:r>
            <a:r>
              <a:rPr lang="sr-Latn-CS" sz="1700" b="0" dirty="0" smtClean="0">
                <a:solidFill>
                  <a:srgbClr val="0066FF"/>
                </a:solidFill>
              </a:rPr>
              <a:t> vodonosnika koja će zaustaviti eroziju i produbljivanje korita rijeke Save te trajno zaustaviti negativan trend razina podzemne vode.</a:t>
            </a:r>
          </a:p>
          <a:p>
            <a:pPr marL="342900" indent="-342900" algn="l">
              <a:buFont typeface="Wingdings" panose="05000000000000000000" pitchFamily="2" charset="2"/>
              <a:buChar char="ü"/>
            </a:pPr>
            <a:endParaRPr lang="sr-Latn-CS" sz="1700" b="0" dirty="0">
              <a:solidFill>
                <a:srgbClr val="0066FF"/>
              </a:solidFill>
            </a:endParaRPr>
          </a:p>
        </p:txBody>
      </p:sp>
      <p:pic>
        <p:nvPicPr>
          <p:cNvPr id="9"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5494" y="2469284"/>
            <a:ext cx="539750" cy="139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855244" y="2386810"/>
            <a:ext cx="2288756" cy="1400383"/>
          </a:xfrm>
          <a:prstGeom prst="rect">
            <a:avLst/>
          </a:prstGeom>
        </p:spPr>
        <p:txBody>
          <a:bodyPr wrap="square">
            <a:spAutoFit/>
          </a:bodyPr>
          <a:lstStyle/>
          <a:p>
            <a:pPr marL="0" lvl="1">
              <a:spcAft>
                <a:spcPts val="600"/>
              </a:spcAft>
            </a:pPr>
            <a:r>
              <a:rPr lang="sr-Latn-CS" sz="1700" u="sng" dirty="0" smtClean="0">
                <a:solidFill>
                  <a:srgbClr val="FF0000"/>
                </a:solidFill>
              </a:rPr>
              <a:t>Ne rješavaju </a:t>
            </a:r>
            <a:r>
              <a:rPr lang="sr-Latn-CS" sz="1700" dirty="0" smtClean="0">
                <a:solidFill>
                  <a:srgbClr val="008000"/>
                </a:solidFill>
              </a:rPr>
              <a:t>problem produbljivanja korita Save i negativnog trenda razina podzemne vode</a:t>
            </a:r>
            <a:endParaRPr lang="sr-Latn-CS" sz="1700" dirty="0">
              <a:solidFill>
                <a:srgbClr val="008000"/>
              </a:solidFill>
            </a:endParaRPr>
          </a:p>
        </p:txBody>
      </p:sp>
      <p:pic>
        <p:nvPicPr>
          <p:cNvPr id="11"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4341" y="4892454"/>
            <a:ext cx="539750" cy="138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884091" y="4803616"/>
            <a:ext cx="2259909" cy="1400383"/>
          </a:xfrm>
          <a:prstGeom prst="rect">
            <a:avLst/>
          </a:prstGeom>
        </p:spPr>
        <p:txBody>
          <a:bodyPr wrap="square">
            <a:spAutoFit/>
          </a:bodyPr>
          <a:lstStyle/>
          <a:p>
            <a:pPr marL="0" lvl="1">
              <a:spcAft>
                <a:spcPts val="600"/>
              </a:spcAft>
            </a:pPr>
            <a:r>
              <a:rPr lang="sr-Latn-CS" sz="1700" u="sng" dirty="0" err="1" smtClean="0">
                <a:solidFill>
                  <a:srgbClr val="FF0000"/>
                </a:solidFill>
              </a:rPr>
              <a:t>Rješava</a:t>
            </a:r>
            <a:r>
              <a:rPr lang="sr-Latn-CS" sz="1700" dirty="0" smtClean="0"/>
              <a:t> </a:t>
            </a:r>
            <a:r>
              <a:rPr lang="sr-Latn-CS" sz="1700" dirty="0" smtClean="0">
                <a:solidFill>
                  <a:srgbClr val="0066FF"/>
                </a:solidFill>
              </a:rPr>
              <a:t>problem produbljivanja korita Save i negativnog trenda razina podzemne vode</a:t>
            </a:r>
            <a:endParaRPr lang="sr-Latn-CS" sz="1700" dirty="0">
              <a:solidFill>
                <a:srgbClr val="0066FF"/>
              </a:solidFill>
            </a:endParaRPr>
          </a:p>
        </p:txBody>
      </p:sp>
    </p:spTree>
    <p:extLst>
      <p:ext uri="{BB962C8B-B14F-4D97-AF65-F5344CB8AC3E}">
        <p14:creationId xmlns:p14="http://schemas.microsoft.com/office/powerpoint/2010/main" val="1653815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6" name="Rectangle 14"/>
          <p:cNvSpPr txBox="1">
            <a:spLocks noChangeArrowheads="1"/>
          </p:cNvSpPr>
          <p:nvPr/>
        </p:nvSpPr>
        <p:spPr bwMode="auto">
          <a:xfrm>
            <a:off x="147917" y="931725"/>
            <a:ext cx="8852863"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Moguća </a:t>
            </a:r>
            <a:r>
              <a:rPr lang="sr-Latn-CS" sz="1900" b="0" i="1" kern="0" dirty="0" err="1" smtClean="0">
                <a:solidFill>
                  <a:srgbClr val="0066FF"/>
                </a:solidFill>
              </a:rPr>
              <a:t>rješenja</a:t>
            </a:r>
            <a:r>
              <a:rPr lang="sr-Latn-CS" sz="1900" b="0" i="1" kern="0" dirty="0">
                <a:solidFill>
                  <a:srgbClr val="0066FF"/>
                </a:solidFill>
              </a:rPr>
              <a:t> za stabilnu </a:t>
            </a:r>
            <a:r>
              <a:rPr lang="sr-Latn-CS" sz="1900" b="0" i="1" kern="0" dirty="0" err="1">
                <a:solidFill>
                  <a:srgbClr val="0066FF"/>
                </a:solidFill>
              </a:rPr>
              <a:t>vodoopskrbu</a:t>
            </a:r>
            <a:r>
              <a:rPr lang="sr-Latn-CS" sz="1900" b="0" i="1" kern="0" dirty="0">
                <a:solidFill>
                  <a:srgbClr val="0066FF"/>
                </a:solidFill>
              </a:rPr>
              <a:t> i u </a:t>
            </a:r>
            <a:r>
              <a:rPr lang="sr-Latn-CS" sz="1900" b="0" i="1" kern="0" dirty="0" err="1">
                <a:solidFill>
                  <a:srgbClr val="0066FF"/>
                </a:solidFill>
              </a:rPr>
              <a:t>uvjetima</a:t>
            </a:r>
            <a:r>
              <a:rPr lang="sr-Latn-CS" sz="1900" b="0" i="1" kern="0" dirty="0">
                <a:solidFill>
                  <a:srgbClr val="0066FF"/>
                </a:solidFill>
              </a:rPr>
              <a:t> ekstremnijih dugotrajnih sušnih razdoblja ...</a:t>
            </a:r>
          </a:p>
        </p:txBody>
      </p:sp>
      <p:sp>
        <p:nvSpPr>
          <p:cNvPr id="14" name="Rectangle 14"/>
          <p:cNvSpPr txBox="1">
            <a:spLocks noChangeArrowheads="1"/>
          </p:cNvSpPr>
          <p:nvPr/>
        </p:nvSpPr>
        <p:spPr bwMode="auto">
          <a:xfrm>
            <a:off x="510139" y="2015102"/>
            <a:ext cx="8114098" cy="44196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spcAft>
                <a:spcPts val="1200"/>
              </a:spcAft>
              <a:buFont typeface="Wingdings" panose="05000000000000000000" pitchFamily="2" charset="2"/>
              <a:buChar char="ü"/>
            </a:pPr>
            <a:r>
              <a:rPr lang="sr-Latn-CS" sz="1900" b="0" dirty="0" smtClean="0">
                <a:solidFill>
                  <a:srgbClr val="0066FF"/>
                </a:solidFill>
                <a:effectLst>
                  <a:glow rad="228600">
                    <a:schemeClr val="accent6">
                      <a:satMod val="175000"/>
                      <a:alpha val="40000"/>
                    </a:schemeClr>
                  </a:glow>
                </a:effectLst>
              </a:rPr>
              <a:t>No što možemo učiniti ako hidrološka suša nastupi sutra?</a:t>
            </a:r>
          </a:p>
          <a:p>
            <a:pPr marL="800100" lvl="1" indent="-342900" algn="l">
              <a:buFont typeface="Arial" panose="020B0604020202020204" pitchFamily="34" charset="0"/>
              <a:buChar char="→"/>
            </a:pPr>
            <a:r>
              <a:rPr lang="sr-Latn-CS" sz="1900" b="0" dirty="0" smtClean="0">
                <a:solidFill>
                  <a:srgbClr val="0066FF"/>
                </a:solidFill>
              </a:rPr>
              <a:t>... </a:t>
            </a:r>
            <a:r>
              <a:rPr lang="sr-Latn-CS" sz="1900" b="0" dirty="0" smtClean="0">
                <a:solidFill>
                  <a:srgbClr val="0066FF"/>
                </a:solidFill>
              </a:rPr>
              <a:t>prethodno navedena privremena </a:t>
            </a:r>
            <a:r>
              <a:rPr lang="sr-Latn-CS" sz="1900" b="0" dirty="0" smtClean="0">
                <a:solidFill>
                  <a:srgbClr val="0066FF"/>
                </a:solidFill>
              </a:rPr>
              <a:t>i trajna </a:t>
            </a:r>
            <a:r>
              <a:rPr lang="sr-Latn-CS" sz="1900" b="0" dirty="0" err="1" smtClean="0">
                <a:solidFill>
                  <a:srgbClr val="0066FF"/>
                </a:solidFill>
              </a:rPr>
              <a:t>rješenja</a:t>
            </a:r>
            <a:r>
              <a:rPr lang="sr-Latn-CS" sz="1900" b="0" dirty="0" smtClean="0">
                <a:solidFill>
                  <a:srgbClr val="0066FF"/>
                </a:solidFill>
              </a:rPr>
              <a:t> ne </a:t>
            </a:r>
            <a:r>
              <a:rPr lang="sr-Latn-CS" sz="1900" b="0" dirty="0">
                <a:solidFill>
                  <a:srgbClr val="0066FF"/>
                </a:solidFill>
              </a:rPr>
              <a:t>možemo </a:t>
            </a:r>
            <a:r>
              <a:rPr lang="sr-Latn-CS" sz="1900" b="0" dirty="0" smtClean="0">
                <a:solidFill>
                  <a:srgbClr val="0066FF"/>
                </a:solidFill>
              </a:rPr>
              <a:t>realizirati preko </a:t>
            </a:r>
            <a:r>
              <a:rPr lang="sr-Latn-CS" sz="1900" b="0" dirty="0">
                <a:solidFill>
                  <a:srgbClr val="0066FF"/>
                </a:solidFill>
              </a:rPr>
              <a:t>noći </a:t>
            </a:r>
            <a:r>
              <a:rPr lang="sr-Latn-CS" sz="1900" b="0" dirty="0" smtClean="0">
                <a:solidFill>
                  <a:srgbClr val="0066FF"/>
                </a:solidFill>
              </a:rPr>
              <a:t>niti </a:t>
            </a:r>
            <a:r>
              <a:rPr lang="sr-Latn-CS" sz="1900" b="0" dirty="0">
                <a:solidFill>
                  <a:srgbClr val="0066FF"/>
                </a:solidFill>
              </a:rPr>
              <a:t>pak </a:t>
            </a:r>
            <a:r>
              <a:rPr lang="sr-Latn-CS" sz="1900" b="0" dirty="0" smtClean="0">
                <a:solidFill>
                  <a:srgbClr val="0066FF"/>
                </a:solidFill>
              </a:rPr>
              <a:t>ih </a:t>
            </a:r>
            <a:r>
              <a:rPr lang="sr-Latn-CS" sz="1900" b="0" dirty="0">
                <a:solidFill>
                  <a:srgbClr val="0066FF"/>
                </a:solidFill>
              </a:rPr>
              <a:t>možemo </a:t>
            </a:r>
            <a:r>
              <a:rPr lang="sr-Latn-CS" sz="1900" b="0" dirty="0" smtClean="0">
                <a:solidFill>
                  <a:srgbClr val="0066FF"/>
                </a:solidFill>
              </a:rPr>
              <a:t>realizirati u </a:t>
            </a:r>
            <a:r>
              <a:rPr lang="sr-Latn-CS" sz="1900" b="0" dirty="0">
                <a:solidFill>
                  <a:srgbClr val="0066FF"/>
                </a:solidFill>
              </a:rPr>
              <a:t>nekom kraćem roku od nekoliko </a:t>
            </a:r>
            <a:r>
              <a:rPr lang="sr-Latn-CS" sz="1900" b="0" dirty="0" err="1" smtClean="0">
                <a:solidFill>
                  <a:srgbClr val="0066FF"/>
                </a:solidFill>
              </a:rPr>
              <a:t>mjeseci</a:t>
            </a:r>
            <a:r>
              <a:rPr lang="sr-Latn-CS" sz="1900" b="0" dirty="0" smtClean="0">
                <a:solidFill>
                  <a:srgbClr val="0066FF"/>
                </a:solidFill>
              </a:rPr>
              <a:t>, a u </a:t>
            </a:r>
            <a:r>
              <a:rPr lang="sr-Latn-CS" sz="1900" b="0" dirty="0">
                <a:solidFill>
                  <a:srgbClr val="0066FF"/>
                </a:solidFill>
              </a:rPr>
              <a:t>kojima nam hidrološka suša može stvoriti probleme </a:t>
            </a:r>
            <a:r>
              <a:rPr lang="sr-Latn-CS" sz="1900" b="0" dirty="0" smtClean="0">
                <a:solidFill>
                  <a:srgbClr val="0066FF"/>
                </a:solidFill>
              </a:rPr>
              <a:t>u </a:t>
            </a:r>
            <a:r>
              <a:rPr lang="sr-Latn-CS" sz="1900" b="0" dirty="0" smtClean="0">
                <a:solidFill>
                  <a:srgbClr val="0066FF"/>
                </a:solidFill>
              </a:rPr>
              <a:t>stabilnoj </a:t>
            </a:r>
            <a:r>
              <a:rPr lang="sr-Latn-CS" sz="1900" b="0" dirty="0" err="1" smtClean="0">
                <a:solidFill>
                  <a:srgbClr val="0066FF"/>
                </a:solidFill>
              </a:rPr>
              <a:t>vodoopskrbi</a:t>
            </a:r>
            <a:r>
              <a:rPr lang="sr-Latn-CS" sz="1900" b="0" dirty="0" smtClean="0">
                <a:solidFill>
                  <a:srgbClr val="0066FF"/>
                </a:solidFill>
              </a:rPr>
              <a:t> </a:t>
            </a:r>
            <a:r>
              <a:rPr lang="sr-Latn-CS" sz="1900" b="0" dirty="0" smtClean="0">
                <a:solidFill>
                  <a:srgbClr val="0066FF"/>
                </a:solidFill>
              </a:rPr>
              <a:t>...</a:t>
            </a:r>
            <a:endParaRPr lang="sr-Latn-CS" sz="1900" b="0" dirty="0">
              <a:solidFill>
                <a:srgbClr val="0066FF"/>
              </a:solidFill>
            </a:endParaRPr>
          </a:p>
          <a:p>
            <a:pPr marL="342900" indent="-342900" algn="l">
              <a:buFont typeface="Wingdings" panose="05000000000000000000" pitchFamily="2" charset="2"/>
              <a:buChar char="ü"/>
            </a:pPr>
            <a:endParaRPr lang="sr-Latn-CS" sz="1900" b="0" dirty="0">
              <a:solidFill>
                <a:srgbClr val="0066FF"/>
              </a:solidFill>
            </a:endParaRPr>
          </a:p>
        </p:txBody>
      </p:sp>
      <p:sp>
        <p:nvSpPr>
          <p:cNvPr id="2" name="Rectangle 1"/>
          <p:cNvSpPr/>
          <p:nvPr/>
        </p:nvSpPr>
        <p:spPr>
          <a:xfrm>
            <a:off x="967338" y="4108996"/>
            <a:ext cx="7656899" cy="1631216"/>
          </a:xfrm>
          <a:prstGeom prst="rect">
            <a:avLst/>
          </a:prstGeom>
          <a:ln>
            <a:solidFill>
              <a:srgbClr val="FF0000"/>
            </a:solidFill>
          </a:ln>
        </p:spPr>
        <p:txBody>
          <a:bodyPr wrap="square">
            <a:spAutoFit/>
          </a:bodyPr>
          <a:lstStyle/>
          <a:p>
            <a:pPr>
              <a:lnSpc>
                <a:spcPts val="3000"/>
              </a:lnSpc>
            </a:pPr>
            <a:r>
              <a:rPr lang="hr-HR" dirty="0" smtClean="0">
                <a:solidFill>
                  <a:srgbClr val="0066FF"/>
                </a:solidFill>
              </a:rPr>
              <a:t>... </a:t>
            </a:r>
            <a:r>
              <a:rPr lang="hr-HR" dirty="0" smtClean="0">
                <a:solidFill>
                  <a:srgbClr val="0066FF"/>
                </a:solidFill>
              </a:rPr>
              <a:t>trenutna </a:t>
            </a:r>
            <a:r>
              <a:rPr lang="hr-HR" dirty="0" smtClean="0">
                <a:solidFill>
                  <a:srgbClr val="0066FF"/>
                </a:solidFill>
              </a:rPr>
              <a:t>rješenja </a:t>
            </a:r>
            <a:r>
              <a:rPr lang="hr-HR" dirty="0" smtClean="0">
                <a:solidFill>
                  <a:srgbClr val="0066FF"/>
                </a:solidFill>
              </a:rPr>
              <a:t>možemo </a:t>
            </a:r>
            <a:r>
              <a:rPr lang="hr-HR" dirty="0" smtClean="0">
                <a:solidFill>
                  <a:srgbClr val="0066FF"/>
                </a:solidFill>
              </a:rPr>
              <a:t>tražiti u prognoziranju razina podzemne vode i pravovremenoj optimalizaciji crpljenja na aktivnim vodocrpilištima </a:t>
            </a:r>
            <a:r>
              <a:rPr lang="hr-HR" dirty="0" smtClean="0">
                <a:solidFill>
                  <a:srgbClr val="0066FF"/>
                </a:solidFill>
              </a:rPr>
              <a:t>kojom možemo umanjiti </a:t>
            </a:r>
            <a:r>
              <a:rPr lang="hr-HR" dirty="0" smtClean="0">
                <a:solidFill>
                  <a:srgbClr val="0066FF"/>
                </a:solidFill>
              </a:rPr>
              <a:t>odnosno </a:t>
            </a:r>
            <a:r>
              <a:rPr lang="hr-HR" dirty="0" smtClean="0">
                <a:solidFill>
                  <a:srgbClr val="0066FF"/>
                </a:solidFill>
              </a:rPr>
              <a:t>prolongirati </a:t>
            </a:r>
            <a:r>
              <a:rPr lang="it-IT" dirty="0" err="1" smtClean="0">
                <a:solidFill>
                  <a:srgbClr val="0066FF"/>
                </a:solidFill>
              </a:rPr>
              <a:t>negativan</a:t>
            </a:r>
            <a:r>
              <a:rPr lang="it-IT" dirty="0" smtClean="0">
                <a:solidFill>
                  <a:srgbClr val="0066FF"/>
                </a:solidFill>
              </a:rPr>
              <a:t> </a:t>
            </a:r>
            <a:r>
              <a:rPr lang="it-IT" dirty="0" err="1">
                <a:solidFill>
                  <a:srgbClr val="0066FF"/>
                </a:solidFill>
              </a:rPr>
              <a:t>učinak</a:t>
            </a:r>
            <a:r>
              <a:rPr lang="it-IT" dirty="0">
                <a:solidFill>
                  <a:srgbClr val="0066FF"/>
                </a:solidFill>
              </a:rPr>
              <a:t> </a:t>
            </a:r>
            <a:r>
              <a:rPr lang="hr-HR" dirty="0" smtClean="0">
                <a:solidFill>
                  <a:srgbClr val="0066FF"/>
                </a:solidFill>
              </a:rPr>
              <a:t>hidroloških suša na </a:t>
            </a:r>
            <a:r>
              <a:rPr lang="hr-HR" dirty="0" smtClean="0">
                <a:solidFill>
                  <a:srgbClr val="0066FF"/>
                </a:solidFill>
              </a:rPr>
              <a:t>raspoložive </a:t>
            </a:r>
            <a:r>
              <a:rPr lang="hr-HR" dirty="0" smtClean="0">
                <a:solidFill>
                  <a:srgbClr val="0066FF"/>
                </a:solidFill>
              </a:rPr>
              <a:t>kapacitete </a:t>
            </a:r>
            <a:r>
              <a:rPr lang="hr-HR" dirty="0" smtClean="0">
                <a:solidFill>
                  <a:srgbClr val="0066FF"/>
                </a:solidFill>
              </a:rPr>
              <a:t>aktivnih vodocrpilišta </a:t>
            </a:r>
            <a:r>
              <a:rPr lang="it-IT" dirty="0" smtClean="0">
                <a:solidFill>
                  <a:srgbClr val="0066FF"/>
                </a:solidFill>
              </a:rPr>
              <a:t>..</a:t>
            </a:r>
            <a:r>
              <a:rPr lang="hr-HR" dirty="0" smtClean="0">
                <a:solidFill>
                  <a:srgbClr val="0066FF"/>
                </a:solidFill>
              </a:rPr>
              <a:t>.</a:t>
            </a:r>
            <a:endParaRPr lang="it-IT" dirty="0">
              <a:solidFill>
                <a:srgbClr val="0066FF"/>
              </a:solidFill>
            </a:endParaRPr>
          </a:p>
        </p:txBody>
      </p:sp>
    </p:spTree>
    <p:extLst>
      <p:ext uri="{BB962C8B-B14F-4D97-AF65-F5344CB8AC3E}">
        <p14:creationId xmlns:p14="http://schemas.microsoft.com/office/powerpoint/2010/main" val="1809731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txBox="1">
            <a:spLocks noChangeArrowheads="1"/>
          </p:cNvSpPr>
          <p:nvPr/>
        </p:nvSpPr>
        <p:spPr bwMode="auto">
          <a:xfrm>
            <a:off x="708338" y="1120462"/>
            <a:ext cx="7714446" cy="5195497"/>
          </a:xfrm>
          <a:prstGeom prst="rect">
            <a:avLst/>
          </a:prstGeom>
          <a:solidFill>
            <a:schemeClr val="accent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tabLst>
                <a:tab pos="360000" algn="l"/>
              </a:tabLst>
            </a:pPr>
            <a:r>
              <a:rPr lang="sr-Latn-CS" sz="2300" b="0" dirty="0" smtClean="0">
                <a:ln>
                  <a:solidFill>
                    <a:schemeClr val="accent1"/>
                  </a:solidFill>
                </a:ln>
                <a:solidFill>
                  <a:srgbClr val="0066FF"/>
                </a:solidFill>
                <a:effectLst/>
              </a:rPr>
              <a:t>Hidrološke suše i njihova povezanost s podzemnom vodom zagrebačkog vodonosnika</a:t>
            </a:r>
          </a:p>
          <a:p>
            <a:pPr marL="342900" indent="-342900" algn="l">
              <a:buFont typeface="Arial" panose="020B0604020202020204" pitchFamily="34" charset="0"/>
              <a:buChar char="→"/>
              <a:tabLst>
                <a:tab pos="360000" algn="l"/>
              </a:tabLst>
            </a:pPr>
            <a:endParaRPr lang="sr-Latn-CS" sz="2300" b="0" dirty="0" smtClean="0">
              <a:ln>
                <a:solidFill>
                  <a:schemeClr val="accent1"/>
                </a:solidFill>
              </a:ln>
              <a:solidFill>
                <a:srgbClr val="0066FF"/>
              </a:solidFill>
            </a:endParaRPr>
          </a:p>
          <a:p>
            <a:pPr marL="342900" indent="-342900" algn="l">
              <a:buFont typeface="Arial" panose="020B0604020202020204" pitchFamily="34" charset="0"/>
              <a:buChar char="→"/>
              <a:tabLst>
                <a:tab pos="360000" algn="l"/>
              </a:tabLst>
            </a:pPr>
            <a:r>
              <a:rPr lang="sr-Latn-CS" sz="2300" b="0" dirty="0" err="1">
                <a:ln>
                  <a:solidFill>
                    <a:schemeClr val="accent1"/>
                  </a:solidFill>
                </a:ln>
                <a:solidFill>
                  <a:srgbClr val="0066FF"/>
                </a:solidFill>
                <a:effectLst>
                  <a:glow rad="228600">
                    <a:schemeClr val="accent6">
                      <a:satMod val="175000"/>
                      <a:alpha val="40000"/>
                    </a:schemeClr>
                  </a:glow>
                </a:effectLst>
              </a:rPr>
              <a:t>Prognozni</a:t>
            </a:r>
            <a:r>
              <a:rPr lang="sr-Latn-CS" sz="2300" b="0" dirty="0">
                <a:ln>
                  <a:solidFill>
                    <a:schemeClr val="accent1"/>
                  </a:solidFill>
                </a:ln>
                <a:solidFill>
                  <a:srgbClr val="0066FF"/>
                </a:solidFill>
                <a:effectLst>
                  <a:glow rad="228600">
                    <a:schemeClr val="accent6">
                      <a:satMod val="175000"/>
                      <a:alpha val="40000"/>
                    </a:schemeClr>
                  </a:glow>
                </a:effectLst>
              </a:rPr>
              <a:t> modeli budućeg stanja razina podzemne vode u </a:t>
            </a:r>
            <a:r>
              <a:rPr lang="sr-Latn-CS" sz="2300" b="0" dirty="0" err="1">
                <a:ln>
                  <a:solidFill>
                    <a:schemeClr val="accent1"/>
                  </a:solidFill>
                </a:ln>
                <a:solidFill>
                  <a:srgbClr val="0066FF"/>
                </a:solidFill>
                <a:effectLst>
                  <a:glow rad="228600">
                    <a:schemeClr val="accent6">
                      <a:satMod val="175000"/>
                      <a:alpha val="40000"/>
                    </a:schemeClr>
                  </a:glow>
                </a:effectLst>
              </a:rPr>
              <a:t>uvjetima</a:t>
            </a:r>
            <a:r>
              <a:rPr lang="sr-Latn-CS" sz="2300" b="0" dirty="0">
                <a:ln>
                  <a:solidFill>
                    <a:schemeClr val="accent1"/>
                  </a:solidFill>
                </a:ln>
                <a:solidFill>
                  <a:srgbClr val="0066FF"/>
                </a:solidFill>
                <a:effectLst>
                  <a:glow rad="228600">
                    <a:schemeClr val="accent6">
                      <a:satMod val="175000"/>
                      <a:alpha val="40000"/>
                    </a:schemeClr>
                  </a:glow>
                </a:effectLst>
              </a:rPr>
              <a:t> dugotrajnih nepovoljnih (sušnih) hidroloških </a:t>
            </a:r>
            <a:r>
              <a:rPr lang="sr-Latn-CS" sz="2300" b="0" dirty="0" smtClean="0">
                <a:ln>
                  <a:solidFill>
                    <a:schemeClr val="accent1"/>
                  </a:solidFill>
                </a:ln>
                <a:solidFill>
                  <a:srgbClr val="0066FF"/>
                </a:solidFill>
                <a:effectLst>
                  <a:glow rad="228600">
                    <a:schemeClr val="accent6">
                      <a:satMod val="175000"/>
                      <a:alpha val="40000"/>
                    </a:schemeClr>
                  </a:glow>
                </a:effectLst>
              </a:rPr>
              <a:t>razdoblja</a:t>
            </a:r>
          </a:p>
        </p:txBody>
      </p:sp>
      <p:sp>
        <p:nvSpPr>
          <p:cNvPr id="5" name="Rectangle 14"/>
          <p:cNvSpPr txBox="1">
            <a:spLocks noChangeArrowheads="1"/>
          </p:cNvSpPr>
          <p:nvPr/>
        </p:nvSpPr>
        <p:spPr bwMode="auto">
          <a:xfrm>
            <a:off x="0" y="139044"/>
            <a:ext cx="9144000"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r>
              <a:rPr lang="sr-Latn-CS" sz="2500" b="0" dirty="0">
                <a:solidFill>
                  <a:srgbClr val="0066FF"/>
                </a:solidFill>
              </a:rPr>
              <a:t>SADRŽAJ IZLAGANJA</a:t>
            </a:r>
            <a:endParaRPr lang="sr-Latn-CS" sz="2500" b="0" kern="0" dirty="0">
              <a:solidFill>
                <a:srgbClr val="0066FF"/>
              </a:solidFill>
            </a:endParaRPr>
          </a:p>
        </p:txBody>
      </p:sp>
    </p:spTree>
    <p:extLst>
      <p:ext uri="{BB962C8B-B14F-4D97-AF65-F5344CB8AC3E}">
        <p14:creationId xmlns:p14="http://schemas.microsoft.com/office/powerpoint/2010/main" val="4168873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sp>
        <p:nvSpPr>
          <p:cNvPr id="3" name="Rectangle 14"/>
          <p:cNvSpPr txBox="1">
            <a:spLocks noChangeArrowheads="1"/>
          </p:cNvSpPr>
          <p:nvPr/>
        </p:nvSpPr>
        <p:spPr bwMode="auto">
          <a:xfrm>
            <a:off x="147917" y="1299411"/>
            <a:ext cx="8852863" cy="2883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Osnovne pretpostavke </a:t>
            </a:r>
            <a:r>
              <a:rPr lang="sr-Latn-CS" sz="1900" b="0" i="1" kern="0" dirty="0" smtClean="0">
                <a:solidFill>
                  <a:srgbClr val="0066FF"/>
                </a:solidFill>
              </a:rPr>
              <a:t>na kojima se temelje </a:t>
            </a:r>
            <a:r>
              <a:rPr lang="sr-Latn-CS" sz="1900" b="0" i="1" kern="0" dirty="0" err="1" smtClean="0">
                <a:solidFill>
                  <a:srgbClr val="0066FF"/>
                </a:solidFill>
              </a:rPr>
              <a:t>prognozni</a:t>
            </a:r>
            <a:r>
              <a:rPr lang="sr-Latn-CS" sz="1900" b="0" i="1" kern="0" dirty="0" smtClean="0">
                <a:solidFill>
                  <a:srgbClr val="0066FF"/>
                </a:solidFill>
              </a:rPr>
              <a:t> modeli ...</a:t>
            </a:r>
            <a:endParaRPr lang="sr-Latn-CS" sz="1900" b="0" i="1" kern="0" dirty="0">
              <a:solidFill>
                <a:srgbClr val="0066FF"/>
              </a:solidFill>
            </a:endParaRPr>
          </a:p>
        </p:txBody>
      </p:sp>
      <p:pic>
        <p:nvPicPr>
          <p:cNvPr id="2" name="Picture 1"/>
          <p:cNvPicPr>
            <a:picLocks noChangeAspect="1"/>
          </p:cNvPicPr>
          <p:nvPr/>
        </p:nvPicPr>
        <p:blipFill>
          <a:blip r:embed="rId3"/>
          <a:stretch>
            <a:fillRect/>
          </a:stretch>
        </p:blipFill>
        <p:spPr>
          <a:xfrm>
            <a:off x="5305636" y="2889251"/>
            <a:ext cx="3730368" cy="2345571"/>
          </a:xfrm>
          <a:prstGeom prst="rect">
            <a:avLst/>
          </a:prstGeom>
        </p:spPr>
      </p:pic>
      <p:sp>
        <p:nvSpPr>
          <p:cNvPr id="7" name="Rectangle 14"/>
          <p:cNvSpPr txBox="1">
            <a:spLocks noChangeArrowheads="1"/>
          </p:cNvSpPr>
          <p:nvPr/>
        </p:nvSpPr>
        <p:spPr bwMode="auto">
          <a:xfrm>
            <a:off x="510138" y="1742173"/>
            <a:ext cx="8633861" cy="11471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spcAft>
                <a:spcPts val="1200"/>
              </a:spcAft>
              <a:buFont typeface="Wingdings" panose="05000000000000000000" pitchFamily="2" charset="2"/>
              <a:buChar char="ü"/>
            </a:pPr>
            <a:r>
              <a:rPr lang="sr-Latn-CS" sz="1900" b="0" dirty="0" smtClean="0">
                <a:solidFill>
                  <a:srgbClr val="0066FF"/>
                </a:solidFill>
                <a:effectLst>
                  <a:glow rad="228600">
                    <a:schemeClr val="accent6">
                      <a:satMod val="175000"/>
                      <a:alpha val="40000"/>
                    </a:schemeClr>
                  </a:glow>
                </a:effectLst>
              </a:rPr>
              <a:t>Recesija je kontinuirana tj. nema porasta razina podzemne vode!</a:t>
            </a:r>
          </a:p>
          <a:p>
            <a:pPr marL="342900" indent="-342900" algn="l">
              <a:spcAft>
                <a:spcPts val="1200"/>
              </a:spcAft>
              <a:buFont typeface="Wingdings" panose="05000000000000000000" pitchFamily="2" charset="2"/>
              <a:buChar char="ü"/>
            </a:pPr>
            <a:r>
              <a:rPr lang="sr-Latn-CS" sz="1900" b="0" dirty="0" smtClean="0">
                <a:solidFill>
                  <a:srgbClr val="0066FF"/>
                </a:solidFill>
                <a:effectLst>
                  <a:glow rad="228600">
                    <a:schemeClr val="accent6">
                      <a:satMod val="175000"/>
                      <a:alpha val="40000"/>
                    </a:schemeClr>
                  </a:glow>
                </a:effectLst>
              </a:rPr>
              <a:t>Prognozira se najgori moguć scenarij u kojem nema oborina u uzvodnom </a:t>
            </a:r>
            <a:r>
              <a:rPr lang="sr-Latn-CS" sz="1900" b="0" dirty="0" err="1" smtClean="0">
                <a:solidFill>
                  <a:srgbClr val="0066FF"/>
                </a:solidFill>
                <a:effectLst>
                  <a:glow rad="228600">
                    <a:schemeClr val="accent6">
                      <a:satMod val="175000"/>
                      <a:alpha val="40000"/>
                    </a:schemeClr>
                  </a:glow>
                </a:effectLst>
              </a:rPr>
              <a:t>dijelu</a:t>
            </a:r>
            <a:r>
              <a:rPr lang="sr-Latn-CS" sz="1900" b="0" dirty="0" smtClean="0">
                <a:solidFill>
                  <a:srgbClr val="0066FF"/>
                </a:solidFill>
                <a:effectLst>
                  <a:glow rad="228600">
                    <a:schemeClr val="accent6">
                      <a:satMod val="175000"/>
                      <a:alpha val="40000"/>
                    </a:schemeClr>
                  </a:glow>
                </a:effectLst>
              </a:rPr>
              <a:t> sliva i u kojem razine podzemne vode kontinuirano opadaju!</a:t>
            </a:r>
          </a:p>
        </p:txBody>
      </p:sp>
      <p:sp>
        <p:nvSpPr>
          <p:cNvPr id="4" name="Rectangle 3"/>
          <p:cNvSpPr/>
          <p:nvPr/>
        </p:nvSpPr>
        <p:spPr>
          <a:xfrm>
            <a:off x="510138" y="2889366"/>
            <a:ext cx="4687504" cy="2739211"/>
          </a:xfrm>
          <a:prstGeom prst="rect">
            <a:avLst/>
          </a:prstGeom>
        </p:spPr>
        <p:txBody>
          <a:bodyPr wrap="square">
            <a:spAutoFit/>
          </a:bodyPr>
          <a:lstStyle/>
          <a:p>
            <a:pPr marL="342900" indent="-342900" algn="just">
              <a:spcAft>
                <a:spcPts val="1200"/>
              </a:spcAft>
              <a:buFont typeface="Wingdings" panose="05000000000000000000" pitchFamily="2" charset="2"/>
              <a:buChar char="ü"/>
            </a:pPr>
            <a:r>
              <a:rPr lang="sr-Latn-CS" dirty="0">
                <a:solidFill>
                  <a:srgbClr val="0066FF"/>
                </a:solidFill>
                <a:effectLst>
                  <a:glow rad="228600">
                    <a:schemeClr val="accent6">
                      <a:satMod val="175000"/>
                      <a:alpha val="40000"/>
                    </a:schemeClr>
                  </a:glow>
                </a:effectLst>
              </a:rPr>
              <a:t>Takvim pristupom simulira se efekt dugotrajne hidrološke suše, a koji u planiranju </a:t>
            </a:r>
            <a:r>
              <a:rPr lang="sr-Latn-CS" dirty="0" err="1">
                <a:solidFill>
                  <a:srgbClr val="0066FF"/>
                </a:solidFill>
                <a:effectLst>
                  <a:glow rad="228600">
                    <a:schemeClr val="accent6">
                      <a:satMod val="175000"/>
                      <a:alpha val="40000"/>
                    </a:schemeClr>
                  </a:glow>
                </a:effectLst>
              </a:rPr>
              <a:t>optimalizacije</a:t>
            </a:r>
            <a:r>
              <a:rPr lang="sr-Latn-CS" dirty="0">
                <a:solidFill>
                  <a:srgbClr val="0066FF"/>
                </a:solidFill>
                <a:effectLst>
                  <a:glow rad="228600">
                    <a:schemeClr val="accent6">
                      <a:satMod val="175000"/>
                      <a:alpha val="40000"/>
                    </a:schemeClr>
                  </a:glow>
                </a:effectLst>
              </a:rPr>
              <a:t> crpljenja na </a:t>
            </a:r>
            <a:r>
              <a:rPr lang="sr-Latn-CS" dirty="0" err="1">
                <a:solidFill>
                  <a:srgbClr val="0066FF"/>
                </a:solidFill>
                <a:effectLst>
                  <a:glow rad="228600">
                    <a:schemeClr val="accent6">
                      <a:satMod val="175000"/>
                      <a:alpha val="40000"/>
                    </a:schemeClr>
                  </a:glow>
                </a:effectLst>
              </a:rPr>
              <a:t>vodocrpilištima</a:t>
            </a:r>
            <a:r>
              <a:rPr lang="sr-Latn-CS" dirty="0">
                <a:solidFill>
                  <a:srgbClr val="0066FF"/>
                </a:solidFill>
                <a:effectLst>
                  <a:glow rad="228600">
                    <a:schemeClr val="accent6">
                      <a:satMod val="175000"/>
                      <a:alpha val="40000"/>
                    </a:schemeClr>
                  </a:glow>
                </a:effectLst>
              </a:rPr>
              <a:t> predstavlja </a:t>
            </a:r>
            <a:r>
              <a:rPr lang="sr-Latn-CS" dirty="0" smtClean="0">
                <a:solidFill>
                  <a:srgbClr val="0066FF"/>
                </a:solidFill>
                <a:effectLst>
                  <a:glow rad="228600">
                    <a:schemeClr val="accent6">
                      <a:satMod val="175000"/>
                      <a:alpha val="40000"/>
                    </a:schemeClr>
                  </a:glow>
                </a:effectLst>
              </a:rPr>
              <a:t>i dodatni </a:t>
            </a:r>
            <a:r>
              <a:rPr lang="sr-Latn-CS" dirty="0">
                <a:solidFill>
                  <a:srgbClr val="0066FF"/>
                </a:solidFill>
                <a:effectLst>
                  <a:glow rad="228600">
                    <a:schemeClr val="accent6">
                      <a:satMod val="175000"/>
                      <a:alpha val="40000"/>
                    </a:schemeClr>
                  </a:glow>
                </a:effectLst>
              </a:rPr>
              <a:t>faktor sigurnosti</a:t>
            </a:r>
            <a:r>
              <a:rPr lang="sr-Latn-CS" dirty="0" smtClean="0">
                <a:solidFill>
                  <a:srgbClr val="0066FF"/>
                </a:solidFill>
                <a:effectLst>
                  <a:glow rad="228600">
                    <a:schemeClr val="accent6">
                      <a:satMod val="175000"/>
                      <a:alpha val="40000"/>
                    </a:schemeClr>
                  </a:glow>
                </a:effectLst>
              </a:rPr>
              <a:t>!</a:t>
            </a:r>
          </a:p>
          <a:p>
            <a:pPr marL="342900" indent="-342900" algn="just">
              <a:spcAft>
                <a:spcPts val="1200"/>
              </a:spcAft>
              <a:buFont typeface="Wingdings" panose="05000000000000000000" pitchFamily="2" charset="2"/>
              <a:buChar char="ü"/>
            </a:pPr>
            <a:r>
              <a:rPr lang="sr-Latn-CS" dirty="0" smtClean="0">
                <a:solidFill>
                  <a:srgbClr val="0066FF"/>
                </a:solidFill>
                <a:effectLst>
                  <a:glow rad="228600">
                    <a:schemeClr val="accent6">
                      <a:satMod val="175000"/>
                      <a:alpha val="40000"/>
                    </a:schemeClr>
                  </a:glow>
                </a:effectLst>
              </a:rPr>
              <a:t>Ovakav pristup je opravdan s obzirom da prognoze razina podzemne vode, a koje bi uključivale i moguće poraste razina podzemne vode, ovise o prognozama</a:t>
            </a:r>
            <a:endParaRPr lang="sr-Latn-CS" dirty="0">
              <a:solidFill>
                <a:srgbClr val="0066FF"/>
              </a:solidFill>
              <a:effectLst>
                <a:glow rad="228600">
                  <a:schemeClr val="accent6">
                    <a:satMod val="175000"/>
                    <a:alpha val="40000"/>
                  </a:schemeClr>
                </a:glow>
              </a:effectLst>
            </a:endParaRPr>
          </a:p>
        </p:txBody>
      </p:sp>
      <p:sp>
        <p:nvSpPr>
          <p:cNvPr id="8" name="Rectangle 7"/>
          <p:cNvSpPr/>
          <p:nvPr/>
        </p:nvSpPr>
        <p:spPr>
          <a:xfrm>
            <a:off x="847023" y="5234706"/>
            <a:ext cx="8296977" cy="923330"/>
          </a:xfrm>
          <a:prstGeom prst="rect">
            <a:avLst/>
          </a:prstGeom>
        </p:spPr>
        <p:txBody>
          <a:bodyPr wrap="square">
            <a:spAutoFit/>
          </a:bodyPr>
          <a:lstStyle/>
          <a:p>
            <a:pPr algn="just">
              <a:spcAft>
                <a:spcPts val="1200"/>
              </a:spcAft>
            </a:pPr>
            <a:r>
              <a:rPr lang="sr-Latn-CS" dirty="0" smtClean="0">
                <a:solidFill>
                  <a:srgbClr val="0066FF"/>
                </a:solidFill>
                <a:effectLst>
                  <a:glow rad="228600">
                    <a:schemeClr val="accent6">
                      <a:satMod val="175000"/>
                      <a:alpha val="40000"/>
                    </a:schemeClr>
                  </a:glow>
                </a:effectLst>
              </a:rPr>
              <a:t>                                                             oborina </a:t>
            </a:r>
            <a:r>
              <a:rPr lang="sr-Latn-CS" dirty="0">
                <a:solidFill>
                  <a:srgbClr val="0066FF"/>
                </a:solidFill>
                <a:effectLst>
                  <a:glow rad="228600">
                    <a:schemeClr val="accent6">
                      <a:satMod val="175000"/>
                      <a:alpha val="40000"/>
                    </a:schemeClr>
                  </a:glow>
                </a:effectLst>
              </a:rPr>
              <a:t>u uzvodnom </a:t>
            </a:r>
            <a:r>
              <a:rPr lang="sr-Latn-CS" dirty="0" err="1">
                <a:solidFill>
                  <a:srgbClr val="0066FF"/>
                </a:solidFill>
                <a:effectLst>
                  <a:glow rad="228600">
                    <a:schemeClr val="accent6">
                      <a:satMod val="175000"/>
                      <a:alpha val="40000"/>
                    </a:schemeClr>
                  </a:glow>
                </a:effectLst>
              </a:rPr>
              <a:t>dijelu</a:t>
            </a:r>
            <a:r>
              <a:rPr lang="sr-Latn-CS" dirty="0">
                <a:solidFill>
                  <a:srgbClr val="0066FF"/>
                </a:solidFill>
                <a:effectLst>
                  <a:glow rad="228600">
                    <a:schemeClr val="accent6">
                      <a:satMod val="175000"/>
                      <a:alpha val="40000"/>
                    </a:schemeClr>
                  </a:glow>
                </a:effectLst>
              </a:rPr>
              <a:t> sliva, koje pak su pouzdane maksimalno 3 do 7 dana </a:t>
            </a:r>
            <a:r>
              <a:rPr lang="sr-Latn-CS" dirty="0" err="1" smtClean="0">
                <a:solidFill>
                  <a:srgbClr val="0066FF"/>
                </a:solidFill>
                <a:effectLst>
                  <a:glow rad="228600">
                    <a:schemeClr val="accent6">
                      <a:satMod val="175000"/>
                      <a:alpha val="40000"/>
                    </a:schemeClr>
                  </a:glow>
                </a:effectLst>
              </a:rPr>
              <a:t>unaprijed</a:t>
            </a:r>
            <a:r>
              <a:rPr lang="sr-Latn-CS" dirty="0" smtClean="0">
                <a:solidFill>
                  <a:srgbClr val="0066FF"/>
                </a:solidFill>
                <a:effectLst>
                  <a:glow rad="228600">
                    <a:schemeClr val="accent6">
                      <a:satMod val="175000"/>
                      <a:alpha val="40000"/>
                    </a:schemeClr>
                  </a:glow>
                </a:effectLst>
              </a:rPr>
              <a:t> i kao takve su nepouzdane za inženjersko planiranje </a:t>
            </a:r>
            <a:r>
              <a:rPr lang="sr-Latn-CS" dirty="0" err="1" smtClean="0">
                <a:solidFill>
                  <a:srgbClr val="0066FF"/>
                </a:solidFill>
                <a:effectLst>
                  <a:glow rad="228600">
                    <a:schemeClr val="accent6">
                      <a:satMod val="175000"/>
                      <a:alpha val="40000"/>
                    </a:schemeClr>
                  </a:glow>
                </a:effectLst>
              </a:rPr>
              <a:t>optimalizacije</a:t>
            </a:r>
            <a:r>
              <a:rPr lang="sr-Latn-CS" dirty="0" smtClean="0">
                <a:solidFill>
                  <a:srgbClr val="0066FF"/>
                </a:solidFill>
                <a:effectLst>
                  <a:glow rad="228600">
                    <a:schemeClr val="accent6">
                      <a:satMod val="175000"/>
                      <a:alpha val="40000"/>
                    </a:schemeClr>
                  </a:glow>
                </a:effectLst>
              </a:rPr>
              <a:t> crpljenja na </a:t>
            </a:r>
            <a:r>
              <a:rPr lang="sr-Latn-CS" dirty="0" err="1" smtClean="0">
                <a:solidFill>
                  <a:srgbClr val="0066FF"/>
                </a:solidFill>
                <a:effectLst>
                  <a:glow rad="228600">
                    <a:schemeClr val="accent6">
                      <a:satMod val="175000"/>
                      <a:alpha val="40000"/>
                    </a:schemeClr>
                  </a:glow>
                </a:effectLst>
              </a:rPr>
              <a:t>vodocrpilištima</a:t>
            </a:r>
            <a:r>
              <a:rPr lang="sr-Latn-CS" dirty="0" smtClean="0">
                <a:solidFill>
                  <a:srgbClr val="0066FF"/>
                </a:solidFill>
                <a:effectLst>
                  <a:glow rad="228600">
                    <a:schemeClr val="accent6">
                      <a:satMod val="175000"/>
                      <a:alpha val="40000"/>
                    </a:schemeClr>
                  </a:glow>
                </a:effectLst>
              </a:rPr>
              <a:t>!</a:t>
            </a:r>
            <a:endParaRPr lang="sr-Latn-CS" dirty="0">
              <a:solidFill>
                <a:srgbClr val="0066FF"/>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2458433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sp>
        <p:nvSpPr>
          <p:cNvPr id="3" name="Rectangle 14"/>
          <p:cNvSpPr txBox="1">
            <a:spLocks noChangeArrowheads="1"/>
          </p:cNvSpPr>
          <p:nvPr/>
        </p:nvSpPr>
        <p:spPr bwMode="auto">
          <a:xfrm>
            <a:off x="147917" y="1026971"/>
            <a:ext cx="8852863" cy="1090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Osnovni principi </a:t>
            </a:r>
            <a:r>
              <a:rPr lang="sr-Latn-CS" sz="1900" b="0" i="1" kern="0" dirty="0" err="1" smtClean="0">
                <a:solidFill>
                  <a:srgbClr val="0066FF"/>
                </a:solidFill>
              </a:rPr>
              <a:t>prognoznih</a:t>
            </a:r>
            <a:r>
              <a:rPr lang="sr-Latn-CS" sz="1900" b="0" i="1" kern="0" dirty="0" smtClean="0">
                <a:solidFill>
                  <a:srgbClr val="0066FF"/>
                </a:solidFill>
              </a:rPr>
              <a:t> modela ... </a:t>
            </a:r>
            <a:r>
              <a:rPr lang="sr-Latn-CS" sz="1900" b="0" i="1" kern="0" dirty="0" smtClean="0">
                <a:solidFill>
                  <a:srgbClr val="008000"/>
                </a:solidFill>
              </a:rPr>
              <a:t>ono što nas zanima je odvija li se snižavanje razina podzemne vode </a:t>
            </a:r>
            <a:r>
              <a:rPr lang="sr-Latn-CS" sz="1900" b="0" i="1" kern="0" dirty="0" err="1" smtClean="0">
                <a:solidFill>
                  <a:srgbClr val="008000"/>
                </a:solidFill>
              </a:rPr>
              <a:t>uvijek</a:t>
            </a:r>
            <a:r>
              <a:rPr lang="sr-Latn-CS" sz="1900" b="0" i="1" kern="0" dirty="0" smtClean="0">
                <a:solidFill>
                  <a:srgbClr val="008000"/>
                </a:solidFill>
              </a:rPr>
              <a:t> istom dinamikom odnosno mogu li se svi </a:t>
            </a:r>
            <a:r>
              <a:rPr lang="sr-Latn-CS" sz="1900" b="0" i="1" kern="0" dirty="0" err="1" smtClean="0">
                <a:solidFill>
                  <a:srgbClr val="008000"/>
                </a:solidFill>
              </a:rPr>
              <a:t>recesijski</a:t>
            </a:r>
            <a:r>
              <a:rPr lang="sr-Latn-CS" sz="1900" b="0" i="1" kern="0" dirty="0" smtClean="0">
                <a:solidFill>
                  <a:srgbClr val="008000"/>
                </a:solidFill>
              </a:rPr>
              <a:t> segmenti vremenskog niza </a:t>
            </a:r>
            <a:r>
              <a:rPr lang="sr-Latn-CS" sz="1900" b="0" i="1" kern="0" dirty="0" err="1" smtClean="0">
                <a:solidFill>
                  <a:srgbClr val="008000"/>
                </a:solidFill>
              </a:rPr>
              <a:t>uvijek</a:t>
            </a:r>
            <a:r>
              <a:rPr lang="sr-Latn-CS" sz="1900" b="0" i="1" kern="0" dirty="0" smtClean="0">
                <a:solidFill>
                  <a:srgbClr val="008000"/>
                </a:solidFill>
              </a:rPr>
              <a:t> opisati istom funkcijom?</a:t>
            </a:r>
            <a:endParaRPr lang="sr-Latn-CS" sz="1900" b="0" i="1" kern="0" dirty="0">
              <a:solidFill>
                <a:srgbClr val="008000"/>
              </a:solidFill>
            </a:endParaRPr>
          </a:p>
        </p:txBody>
      </p:sp>
      <p:pic>
        <p:nvPicPr>
          <p:cNvPr id="9" name="Picture 50"/>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1131" y="2887712"/>
            <a:ext cx="90011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9981" y="3630662"/>
            <a:ext cx="835025"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9781" y="3971974"/>
            <a:ext cx="13350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5"/>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7"/>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9"/>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8"/>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594" y="3598912"/>
            <a:ext cx="823912"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1"/>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2"/>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4"/>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3"/>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81" y="3965624"/>
            <a:ext cx="13525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8"/>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94" y="2255887"/>
            <a:ext cx="9015412"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7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35" presetClass="path" presetSubtype="0" accel="50000" decel="50000" fill="hold" nodeType="withEffect">
                                  <p:stCondLst>
                                    <p:cond delay="0"/>
                                  </p:stCondLst>
                                  <p:childTnLst>
                                    <p:animMotion origin="layout" path="M -2.77778E-7 1.48148E-6 L -0.49757 0.00278 " pathEditMode="relative" rAng="0" ptsTypes="AA">
                                      <p:cBhvr>
                                        <p:cTn id="19" dur="2000" fill="hold"/>
                                        <p:tgtEl>
                                          <p:spTgt spid="11"/>
                                        </p:tgtEl>
                                        <p:attrNameLst>
                                          <p:attrName>ppt_x</p:attrName>
                                          <p:attrName>ppt_y</p:attrName>
                                        </p:attrNameLst>
                                      </p:cBhvr>
                                      <p:rCtr x="-24878" y="139"/>
                                    </p:animMotion>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35" presetClass="path" presetSubtype="0" accel="50000" decel="50000" fill="hold" nodeType="withEffect">
                                  <p:stCondLst>
                                    <p:cond delay="0"/>
                                  </p:stCondLst>
                                  <p:childTnLst>
                                    <p:animMotion origin="layout" path="M 8.33333E-7 -2.22222E-6 L -0.60504 0.00185 " pathEditMode="relative" rAng="0" ptsTypes="AA">
                                      <p:cBhvr>
                                        <p:cTn id="24" dur="2000" fill="hold"/>
                                        <p:tgtEl>
                                          <p:spTgt spid="12"/>
                                        </p:tgtEl>
                                        <p:attrNameLst>
                                          <p:attrName>ppt_x</p:attrName>
                                          <p:attrName>ppt_y</p:attrName>
                                        </p:attrNameLst>
                                      </p:cBhvr>
                                      <p:rCtr x="-30260" y="93"/>
                                    </p:animMotion>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5" presetClass="path" presetSubtype="0" accel="50000" decel="50000" fill="hold" nodeType="withEffect">
                                  <p:stCondLst>
                                    <p:cond delay="0"/>
                                  </p:stCondLst>
                                  <p:childTnLst>
                                    <p:animMotion origin="layout" path="M -3.88889E-6 1.48148E-6 L -0.70329 0.00185 " pathEditMode="relative" rAng="0" ptsTypes="AA">
                                      <p:cBhvr>
                                        <p:cTn id="29" dur="2000" fill="hold"/>
                                        <p:tgtEl>
                                          <p:spTgt spid="13"/>
                                        </p:tgtEl>
                                        <p:attrNameLst>
                                          <p:attrName>ppt_x</p:attrName>
                                          <p:attrName>ppt_y</p:attrName>
                                        </p:attrNameLst>
                                      </p:cBhvr>
                                      <p:rCtr x="-35174" y="93"/>
                                    </p:animMotion>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63" presetClass="path" presetSubtype="0" accel="50000" decel="50000" fill="hold" nodeType="withEffect">
                                  <p:stCondLst>
                                    <p:cond delay="0"/>
                                  </p:stCondLst>
                                  <p:childTnLst>
                                    <p:animMotion origin="layout" path="M -0.00052 0.0044 L 0.05781 0.0044 " pathEditMode="relative" rAng="0" ptsTypes="AA">
                                      <p:cBhvr>
                                        <p:cTn id="45" dur="2000" fill="hold"/>
                                        <p:tgtEl>
                                          <p:spTgt spid="17"/>
                                        </p:tgtEl>
                                        <p:attrNameLst>
                                          <p:attrName>ppt_x</p:attrName>
                                          <p:attrName>ppt_y</p:attrName>
                                        </p:attrNameLst>
                                      </p:cBhvr>
                                      <p:rCtr x="2917" y="0"/>
                                    </p:animMotion>
                                  </p:childTnLst>
                                </p:cTn>
                              </p:par>
                            </p:childTnLst>
                          </p:cTn>
                        </p:par>
                        <p:par>
                          <p:cTn id="46" fill="hold">
                            <p:stCondLst>
                              <p:cond delay="2000"/>
                            </p:stCondLst>
                            <p:childTnLst>
                              <p:par>
                                <p:cTn id="47" presetID="1"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par>
                                <p:cTn id="60" presetID="63" presetClass="path" presetSubtype="0" accel="50000" decel="50000" fill="hold" nodeType="withEffect">
                                  <p:stCondLst>
                                    <p:cond delay="0"/>
                                  </p:stCondLst>
                                  <p:childTnLst>
                                    <p:animMotion origin="layout" path="M 0.00417 0.00185 L 0.09375 0.00185 " pathEditMode="relative" rAng="0" ptsTypes="AA">
                                      <p:cBhvr>
                                        <p:cTn id="61" dur="2000" fill="hold"/>
                                        <p:tgtEl>
                                          <p:spTgt spid="21"/>
                                        </p:tgtEl>
                                        <p:attrNameLst>
                                          <p:attrName>ppt_x</p:attrName>
                                          <p:attrName>ppt_y</p:attrName>
                                        </p:attrNameLst>
                                      </p:cBhvr>
                                      <p:rCtr x="4479" y="0"/>
                                    </p:animMotion>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2183" r="32311" b="30948"/>
          <a:stretch/>
        </p:blipFill>
        <p:spPr>
          <a:xfrm>
            <a:off x="155089" y="1681323"/>
            <a:ext cx="4206240" cy="4548285"/>
          </a:xfrm>
          <a:prstGeom prst="rect">
            <a:avLst/>
          </a:prstGeom>
        </p:spPr>
      </p:pic>
      <p:sp>
        <p:nvSpPr>
          <p:cNvPr id="7"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887" r="33610" b="54595"/>
          <a:stretch/>
        </p:blipFill>
        <p:spPr>
          <a:xfrm>
            <a:off x="4312118" y="1193440"/>
            <a:ext cx="4518848" cy="3056965"/>
          </a:xfrm>
          <a:prstGeom prst="rect">
            <a:avLst/>
          </a:prstGeom>
        </p:spPr>
      </p:pic>
      <p:sp>
        <p:nvSpPr>
          <p:cNvPr id="13" name="Rectangle 14"/>
          <p:cNvSpPr txBox="1">
            <a:spLocks noChangeArrowheads="1"/>
          </p:cNvSpPr>
          <p:nvPr/>
        </p:nvSpPr>
        <p:spPr bwMode="auto">
          <a:xfrm>
            <a:off x="147918" y="931725"/>
            <a:ext cx="3738282"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Povijesna hidrološka suša iz 2003. godine</a:t>
            </a:r>
            <a:endParaRPr lang="sr-Latn-CS" sz="1900" b="0" i="1" kern="0" dirty="0">
              <a:solidFill>
                <a:srgbClr val="0066FF"/>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9930" t="-1" r="33140" b="43205"/>
          <a:stretch/>
        </p:blipFill>
        <p:spPr>
          <a:xfrm>
            <a:off x="4742329" y="2757779"/>
            <a:ext cx="4302335" cy="3594848"/>
          </a:xfrm>
          <a:prstGeom prst="rect">
            <a:avLst/>
          </a:prstGeom>
        </p:spPr>
      </p:pic>
    </p:spTree>
    <p:extLst>
      <p:ext uri="{BB962C8B-B14F-4D97-AF65-F5344CB8AC3E}">
        <p14:creationId xmlns:p14="http://schemas.microsoft.com/office/powerpoint/2010/main" val="71574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sp>
        <p:nvSpPr>
          <p:cNvPr id="3" name="Rectangle 14"/>
          <p:cNvSpPr txBox="1">
            <a:spLocks noChangeArrowheads="1"/>
          </p:cNvSpPr>
          <p:nvPr/>
        </p:nvSpPr>
        <p:spPr bwMode="auto">
          <a:xfrm>
            <a:off x="147917" y="1026971"/>
            <a:ext cx="8852863" cy="5515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Glavna krivulja </a:t>
            </a:r>
            <a:r>
              <a:rPr lang="sr-Latn-CS" sz="1900" b="0" i="1" kern="0" dirty="0">
                <a:solidFill>
                  <a:srgbClr val="0066FF"/>
                </a:solidFill>
              </a:rPr>
              <a:t>recesije (</a:t>
            </a:r>
            <a:r>
              <a:rPr lang="sr-Latn-CS" sz="1900" b="0" i="1" kern="0" dirty="0" smtClean="0">
                <a:solidFill>
                  <a:srgbClr val="0066FF"/>
                </a:solidFill>
              </a:rPr>
              <a:t>prilagođena </a:t>
            </a:r>
            <a:r>
              <a:rPr lang="sr-Latn-CS" sz="1900" b="0" i="1" kern="0" dirty="0">
                <a:solidFill>
                  <a:srgbClr val="0066FF"/>
                </a:solidFill>
              </a:rPr>
              <a:t>„</a:t>
            </a:r>
            <a:r>
              <a:rPr lang="sr-Latn-CS" sz="1900" b="0" i="1" kern="0" dirty="0" err="1">
                <a:solidFill>
                  <a:srgbClr val="0066FF"/>
                </a:solidFill>
              </a:rPr>
              <a:t>matching</a:t>
            </a:r>
            <a:r>
              <a:rPr lang="sr-Latn-CS" sz="1900" b="0" i="1" kern="0" dirty="0">
                <a:solidFill>
                  <a:srgbClr val="0066FF"/>
                </a:solidFill>
              </a:rPr>
              <a:t> strip“ </a:t>
            </a:r>
            <a:r>
              <a:rPr lang="sr-Latn-CS" sz="1900" b="0" i="1" kern="0" dirty="0" smtClean="0">
                <a:solidFill>
                  <a:srgbClr val="0066FF"/>
                </a:solidFill>
              </a:rPr>
              <a:t>metoda </a:t>
            </a:r>
            <a:r>
              <a:rPr lang="sr-Latn-CS" sz="1900" b="0" i="1" kern="0" dirty="0">
                <a:solidFill>
                  <a:srgbClr val="0066FF"/>
                </a:solidFill>
              </a:rPr>
              <a:t>(Posavec et </a:t>
            </a:r>
            <a:r>
              <a:rPr lang="sr-Latn-CS" sz="1900" b="0" i="1" kern="0" dirty="0" err="1">
                <a:solidFill>
                  <a:srgbClr val="0066FF"/>
                </a:solidFill>
              </a:rPr>
              <a:t>al</a:t>
            </a:r>
            <a:r>
              <a:rPr lang="sr-Latn-CS" sz="1900" b="0" i="1" kern="0" dirty="0">
                <a:solidFill>
                  <a:srgbClr val="0066FF"/>
                </a:solidFill>
              </a:rPr>
              <a:t>., 2006</a:t>
            </a:r>
            <a:r>
              <a:rPr lang="sr-Latn-CS" sz="1900" b="0" i="1" kern="0" dirty="0" smtClean="0">
                <a:solidFill>
                  <a:srgbClr val="0066FF"/>
                </a:solidFill>
              </a:rPr>
              <a:t>.).</a:t>
            </a:r>
            <a:endParaRPr lang="sr-Latn-CS" sz="1900" b="0" i="1" kern="0" dirty="0">
              <a:solidFill>
                <a:srgbClr val="008000"/>
              </a:solidFill>
            </a:endParaRPr>
          </a:p>
        </p:txBody>
      </p:sp>
      <p:pic>
        <p:nvPicPr>
          <p:cNvPr id="2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716871"/>
            <a:ext cx="65913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4550" y="2207409"/>
            <a:ext cx="5186363"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50" y="1716871"/>
            <a:ext cx="65913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1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_3-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000" y="1491180"/>
            <a:ext cx="6840000" cy="474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sp>
        <p:nvSpPr>
          <p:cNvPr id="3" name="Rectangle 14"/>
          <p:cNvSpPr txBox="1">
            <a:spLocks noChangeArrowheads="1"/>
          </p:cNvSpPr>
          <p:nvPr/>
        </p:nvSpPr>
        <p:spPr bwMode="auto">
          <a:xfrm>
            <a:off x="147917" y="1026972"/>
            <a:ext cx="8852863" cy="3686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Prostorna analiza ...</a:t>
            </a:r>
            <a:endParaRPr lang="sr-Latn-CS" sz="1900" b="0" i="1" kern="0" dirty="0">
              <a:solidFill>
                <a:srgbClr val="008000"/>
              </a:solidFill>
            </a:endParaRPr>
          </a:p>
        </p:txBody>
      </p:sp>
      <p:pic>
        <p:nvPicPr>
          <p:cNvPr id="8" name="Picture 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836" y="1909377"/>
            <a:ext cx="3960000" cy="269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079" y="3536147"/>
            <a:ext cx="396000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4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pic>
        <p:nvPicPr>
          <p:cNvPr id="3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424872"/>
            <a:ext cx="2684463" cy="48910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8"/>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188" y="2238492"/>
            <a:ext cx="5992812"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 Box 24"/>
          <p:cNvSpPr txBox="1">
            <a:spLocks noChangeArrowheads="1"/>
          </p:cNvSpPr>
          <p:nvPr/>
        </p:nvSpPr>
        <p:spPr bwMode="auto">
          <a:xfrm>
            <a:off x="3551238" y="4153017"/>
            <a:ext cx="382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dirty="0">
                <a:solidFill>
                  <a:srgbClr val="FF3300"/>
                </a:solidFill>
              </a:rPr>
              <a:t>y</a:t>
            </a:r>
            <a:r>
              <a:rPr lang="hr-HR" altLang="sr-Latn-RS" i="1" baseline="-25000" dirty="0">
                <a:solidFill>
                  <a:srgbClr val="FF3300"/>
                </a:solidFill>
              </a:rPr>
              <a:t>1</a:t>
            </a:r>
          </a:p>
        </p:txBody>
      </p:sp>
      <p:sp>
        <p:nvSpPr>
          <p:cNvPr id="48" name="Oval 25"/>
          <p:cNvSpPr>
            <a:spLocks noChangeArrowheads="1"/>
          </p:cNvSpPr>
          <p:nvPr/>
        </p:nvSpPr>
        <p:spPr bwMode="auto">
          <a:xfrm>
            <a:off x="3832225" y="4505442"/>
            <a:ext cx="71438" cy="71437"/>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49" name="Line 23"/>
          <p:cNvSpPr>
            <a:spLocks noChangeShapeType="1"/>
          </p:cNvSpPr>
          <p:nvPr/>
        </p:nvSpPr>
        <p:spPr bwMode="auto">
          <a:xfrm>
            <a:off x="4775200" y="4538779"/>
            <a:ext cx="0" cy="1025525"/>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0" name="Oval 27"/>
          <p:cNvSpPr>
            <a:spLocks noChangeArrowheads="1"/>
          </p:cNvSpPr>
          <p:nvPr/>
        </p:nvSpPr>
        <p:spPr bwMode="auto">
          <a:xfrm>
            <a:off x="4738688" y="4505442"/>
            <a:ext cx="71437" cy="71437"/>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51" name="Line 22"/>
          <p:cNvSpPr>
            <a:spLocks noChangeShapeType="1"/>
          </p:cNvSpPr>
          <p:nvPr/>
        </p:nvSpPr>
        <p:spPr bwMode="auto">
          <a:xfrm>
            <a:off x="3924300" y="4541954"/>
            <a:ext cx="809625"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2" name="Text Box 28"/>
          <p:cNvSpPr txBox="1">
            <a:spLocks noChangeArrowheads="1"/>
          </p:cNvSpPr>
          <p:nvPr/>
        </p:nvSpPr>
        <p:spPr bwMode="auto">
          <a:xfrm>
            <a:off x="4605338" y="5538904"/>
            <a:ext cx="382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x</a:t>
            </a:r>
            <a:r>
              <a:rPr lang="hr-HR" altLang="sr-Latn-RS" i="1" baseline="-25000">
                <a:solidFill>
                  <a:srgbClr val="FF3300"/>
                </a:solidFill>
              </a:rPr>
              <a:t>1</a:t>
            </a:r>
          </a:p>
        </p:txBody>
      </p:sp>
      <p:sp>
        <p:nvSpPr>
          <p:cNvPr id="53" name="Line 32"/>
          <p:cNvSpPr>
            <a:spLocks noChangeShapeType="1"/>
          </p:cNvSpPr>
          <p:nvPr/>
        </p:nvSpPr>
        <p:spPr bwMode="auto">
          <a:xfrm>
            <a:off x="4787900" y="5603992"/>
            <a:ext cx="1593850"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4" name="Oval 26"/>
          <p:cNvSpPr>
            <a:spLocks noChangeArrowheads="1"/>
          </p:cNvSpPr>
          <p:nvPr/>
        </p:nvSpPr>
        <p:spPr bwMode="auto">
          <a:xfrm>
            <a:off x="4738688" y="5567479"/>
            <a:ext cx="71437"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55" name="Text Box 34"/>
          <p:cNvSpPr txBox="1">
            <a:spLocks noChangeArrowheads="1"/>
          </p:cNvSpPr>
          <p:nvPr/>
        </p:nvSpPr>
        <p:spPr bwMode="auto">
          <a:xfrm>
            <a:off x="6261100" y="5532554"/>
            <a:ext cx="382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x</a:t>
            </a:r>
            <a:r>
              <a:rPr lang="hr-HR" altLang="sr-Latn-RS" i="1" baseline="-25000">
                <a:solidFill>
                  <a:srgbClr val="FF3300"/>
                </a:solidFill>
              </a:rPr>
              <a:t>2</a:t>
            </a:r>
          </a:p>
        </p:txBody>
      </p:sp>
      <p:sp>
        <p:nvSpPr>
          <p:cNvPr id="56" name="Line 35"/>
          <p:cNvSpPr>
            <a:spLocks noChangeShapeType="1"/>
          </p:cNvSpPr>
          <p:nvPr/>
        </p:nvSpPr>
        <p:spPr bwMode="auto">
          <a:xfrm flipV="1">
            <a:off x="6423025" y="4962642"/>
            <a:ext cx="0" cy="587375"/>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7" name="Line 37"/>
          <p:cNvSpPr>
            <a:spLocks noChangeShapeType="1"/>
          </p:cNvSpPr>
          <p:nvPr/>
        </p:nvSpPr>
        <p:spPr bwMode="auto">
          <a:xfrm flipH="1">
            <a:off x="3906838" y="4927717"/>
            <a:ext cx="2482850"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8" name="Oval 38"/>
          <p:cNvSpPr>
            <a:spLocks noChangeArrowheads="1"/>
          </p:cNvSpPr>
          <p:nvPr/>
        </p:nvSpPr>
        <p:spPr bwMode="auto">
          <a:xfrm>
            <a:off x="3832225" y="4891204"/>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59" name="Oval 36"/>
          <p:cNvSpPr>
            <a:spLocks noChangeArrowheads="1"/>
          </p:cNvSpPr>
          <p:nvPr/>
        </p:nvSpPr>
        <p:spPr bwMode="auto">
          <a:xfrm>
            <a:off x="6386513" y="4891204"/>
            <a:ext cx="71437"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60" name="Text Box 39"/>
          <p:cNvSpPr txBox="1">
            <a:spLocks noChangeArrowheads="1"/>
          </p:cNvSpPr>
          <p:nvPr/>
        </p:nvSpPr>
        <p:spPr bwMode="auto">
          <a:xfrm>
            <a:off x="3551238" y="4800717"/>
            <a:ext cx="382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y</a:t>
            </a:r>
            <a:r>
              <a:rPr lang="hr-HR" altLang="sr-Latn-RS" i="1" baseline="-25000">
                <a:solidFill>
                  <a:srgbClr val="FF3300"/>
                </a:solidFill>
              </a:rPr>
              <a:t>2</a:t>
            </a:r>
          </a:p>
        </p:txBody>
      </p:sp>
      <p:sp>
        <p:nvSpPr>
          <p:cNvPr id="61" name="Text Box 40"/>
          <p:cNvSpPr txBox="1">
            <a:spLocks noChangeArrowheads="1"/>
          </p:cNvSpPr>
          <p:nvPr/>
        </p:nvSpPr>
        <p:spPr bwMode="auto">
          <a:xfrm>
            <a:off x="5219700" y="5211879"/>
            <a:ext cx="769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x</a:t>
            </a:r>
            <a:r>
              <a:rPr lang="hr-HR" altLang="sr-Latn-RS" i="1" baseline="-25000">
                <a:solidFill>
                  <a:srgbClr val="FF3300"/>
                </a:solidFill>
              </a:rPr>
              <a:t>1</a:t>
            </a:r>
            <a:r>
              <a:rPr lang="hr-HR" altLang="sr-Latn-RS" i="1">
                <a:solidFill>
                  <a:srgbClr val="FF3300"/>
                </a:solidFill>
              </a:rPr>
              <a:t>+</a:t>
            </a:r>
            <a:r>
              <a:rPr lang="hr-HR" altLang="sr-Latn-RS" i="1">
                <a:solidFill>
                  <a:srgbClr val="FF3300"/>
                </a:solidFill>
                <a:latin typeface="Symbol" panose="05050102010706020507" pitchFamily="18" charset="2"/>
              </a:rPr>
              <a:t>D</a:t>
            </a:r>
            <a:r>
              <a:rPr lang="hr-HR" altLang="sr-Latn-RS" i="1">
                <a:solidFill>
                  <a:srgbClr val="FF3300"/>
                </a:solidFill>
              </a:rPr>
              <a:t>x</a:t>
            </a:r>
          </a:p>
        </p:txBody>
      </p:sp>
      <p:sp>
        <p:nvSpPr>
          <p:cNvPr id="62" name="Oval 33"/>
          <p:cNvSpPr>
            <a:spLocks noChangeArrowheads="1"/>
          </p:cNvSpPr>
          <p:nvPr/>
        </p:nvSpPr>
        <p:spPr bwMode="auto">
          <a:xfrm>
            <a:off x="6386513" y="5567479"/>
            <a:ext cx="71437"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2" name="Rectangle 1"/>
          <p:cNvSpPr/>
          <p:nvPr/>
        </p:nvSpPr>
        <p:spPr>
          <a:xfrm>
            <a:off x="3089649" y="1038163"/>
            <a:ext cx="5799977" cy="1200329"/>
          </a:xfrm>
          <a:prstGeom prst="rect">
            <a:avLst/>
          </a:prstGeom>
        </p:spPr>
        <p:txBody>
          <a:bodyPr wrap="square">
            <a:spAutoFit/>
          </a:bodyPr>
          <a:lstStyle/>
          <a:p>
            <a:pPr marL="285750" indent="-285750">
              <a:buFont typeface="Wingdings" panose="05000000000000000000" pitchFamily="2" charset="2"/>
              <a:buChar char="ü"/>
            </a:pPr>
            <a:r>
              <a:rPr lang="hr-HR" dirty="0" smtClean="0">
                <a:solidFill>
                  <a:srgbClr val="0070C0"/>
                </a:solidFill>
                <a:effectLst>
                  <a:glow rad="139700">
                    <a:schemeClr val="accent6">
                      <a:satMod val="175000"/>
                      <a:alpha val="40000"/>
                    </a:schemeClr>
                  </a:glow>
                </a:effectLst>
              </a:rPr>
              <a:t>Model prognoze razina </a:t>
            </a:r>
            <a:r>
              <a:rPr lang="hr-HR" dirty="0">
                <a:solidFill>
                  <a:srgbClr val="0070C0"/>
                </a:solidFill>
                <a:effectLst>
                  <a:glow rad="139700">
                    <a:schemeClr val="accent6">
                      <a:satMod val="175000"/>
                      <a:alpha val="40000"/>
                    </a:schemeClr>
                  </a:glow>
                </a:effectLst>
              </a:rPr>
              <a:t>podzemne vode za određeno zadano vremensko </a:t>
            </a:r>
            <a:r>
              <a:rPr lang="hr-HR" dirty="0" smtClean="0">
                <a:solidFill>
                  <a:srgbClr val="0070C0"/>
                </a:solidFill>
                <a:effectLst>
                  <a:glow rad="139700">
                    <a:schemeClr val="accent6">
                      <a:satMod val="175000"/>
                      <a:alpha val="40000"/>
                    </a:schemeClr>
                  </a:glow>
                </a:effectLst>
              </a:rPr>
              <a:t>razdoblje, </a:t>
            </a:r>
            <a:r>
              <a:rPr lang="hr-HR" dirty="0" smtClean="0">
                <a:solidFill>
                  <a:srgbClr val="0070C0"/>
                </a:solidFill>
                <a:effectLst>
                  <a:glow rad="139700">
                    <a:schemeClr val="accent6">
                      <a:satMod val="175000"/>
                      <a:alpha val="40000"/>
                    </a:schemeClr>
                  </a:glow>
                </a:effectLst>
              </a:rPr>
              <a:t>koji nam govori </a:t>
            </a:r>
            <a:r>
              <a:rPr lang="hr-HR" dirty="0" smtClean="0">
                <a:solidFill>
                  <a:srgbClr val="0070C0"/>
                </a:solidFill>
                <a:effectLst>
                  <a:glow rad="139700">
                    <a:schemeClr val="accent6">
                      <a:satMod val="175000"/>
                      <a:alpha val="40000"/>
                    </a:schemeClr>
                  </a:glow>
                </a:effectLst>
              </a:rPr>
              <a:t>kakva </a:t>
            </a:r>
            <a:r>
              <a:rPr lang="hr-HR" dirty="0" smtClean="0">
                <a:solidFill>
                  <a:srgbClr val="0070C0"/>
                </a:solidFill>
                <a:effectLst>
                  <a:glow rad="139700">
                    <a:schemeClr val="accent6">
                      <a:satMod val="175000"/>
                      <a:alpha val="40000"/>
                    </a:schemeClr>
                  </a:glow>
                </a:effectLst>
              </a:rPr>
              <a:t>će biti razina podzemne vode za </a:t>
            </a:r>
            <a:r>
              <a:rPr lang="hr-HR" dirty="0" smtClean="0">
                <a:solidFill>
                  <a:srgbClr val="0070C0"/>
                </a:solidFill>
                <a:effectLst>
                  <a:glow rad="139700">
                    <a:schemeClr val="accent6">
                      <a:satMod val="175000"/>
                      <a:alpha val="40000"/>
                    </a:schemeClr>
                  </a:glow>
                </a:effectLst>
              </a:rPr>
              <a:t>npr. 60 </a:t>
            </a:r>
            <a:r>
              <a:rPr lang="hr-HR" dirty="0" smtClean="0">
                <a:solidFill>
                  <a:srgbClr val="0070C0"/>
                </a:solidFill>
                <a:effectLst>
                  <a:glow rad="139700">
                    <a:schemeClr val="accent6">
                      <a:satMod val="175000"/>
                      <a:alpha val="40000"/>
                    </a:schemeClr>
                  </a:glow>
                </a:effectLst>
              </a:rPr>
              <a:t>dana?</a:t>
            </a:r>
            <a:endParaRPr lang="hr-HR" dirty="0">
              <a:solidFill>
                <a:srgbClr val="0070C0"/>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7263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0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2000"/>
                                        <p:tgtEl>
                                          <p:spTgt spid="37"/>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1000"/>
                                        <p:tgtEl>
                                          <p:spTgt spid="51"/>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par>
                          <p:cTn id="26" fill="hold">
                            <p:stCondLst>
                              <p:cond delay="5000"/>
                            </p:stCondLst>
                            <p:childTnLst>
                              <p:par>
                                <p:cTn id="27" presetID="22" presetClass="entr" presetSubtype="1"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1000"/>
                                        <p:tgtEl>
                                          <p:spTgt spid="49"/>
                                        </p:tgtEl>
                                      </p:cBhvr>
                                    </p:animEffect>
                                  </p:childTnLst>
                                </p:cTn>
                              </p:par>
                            </p:childTnLst>
                          </p:cTn>
                        </p:par>
                        <p:par>
                          <p:cTn id="30" fill="hold">
                            <p:stCondLst>
                              <p:cond delay="600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10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1000"/>
                                        <p:tgtEl>
                                          <p:spTgt spid="6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1000"/>
                                        <p:tgtEl>
                                          <p:spTgt spid="53"/>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1000"/>
                                        <p:tgtEl>
                                          <p:spTgt spid="55"/>
                                        </p:tgtEl>
                                      </p:cBhvr>
                                    </p:animEffect>
                                  </p:childTnLst>
                                </p:cTn>
                              </p:par>
                            </p:childTnLst>
                          </p:cTn>
                        </p:par>
                        <p:par>
                          <p:cTn id="52" fill="hold">
                            <p:stCondLst>
                              <p:cond delay="2000"/>
                            </p:stCondLst>
                            <p:childTnLst>
                              <p:par>
                                <p:cTn id="53" presetID="22" presetClass="entr" presetSubtype="4"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down)">
                                      <p:cBhvr>
                                        <p:cTn id="55" dur="1000"/>
                                        <p:tgtEl>
                                          <p:spTgt spid="56"/>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childTnLst>
                                </p:cTn>
                              </p:par>
                            </p:childTnLst>
                          </p:cTn>
                        </p:par>
                        <p:par>
                          <p:cTn id="60" fill="hold">
                            <p:stCondLst>
                              <p:cond delay="4000"/>
                            </p:stCondLst>
                            <p:childTnLst>
                              <p:par>
                                <p:cTn id="61" presetID="22" presetClass="entr" presetSubtype="2" fill="hold" grpId="0"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right)">
                                      <p:cBhvr>
                                        <p:cTn id="63" dur="1000"/>
                                        <p:tgtEl>
                                          <p:spTgt spid="57"/>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P spid="50" grpId="0" animBg="1"/>
      <p:bldP spid="51" grpId="0" animBg="1"/>
      <p:bldP spid="52" grpId="0"/>
      <p:bldP spid="53" grpId="0" animBg="1"/>
      <p:bldP spid="54" grpId="0" animBg="1"/>
      <p:bldP spid="55" grpId="0"/>
      <p:bldP spid="56" grpId="0" animBg="1"/>
      <p:bldP spid="57" grpId="0" animBg="1"/>
      <p:bldP spid="58" grpId="0" animBg="1"/>
      <p:bldP spid="59" grpId="0" animBg="1"/>
      <p:bldP spid="60" grpId="0"/>
      <p:bldP spid="61" grpId="0"/>
      <p:bldP spid="6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pic>
        <p:nvPicPr>
          <p:cNvPr id="30" name="Picture 19"/>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188" y="2238492"/>
            <a:ext cx="5992812"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1951154"/>
            <a:ext cx="2684463" cy="4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 Box 16"/>
          <p:cNvSpPr txBox="1">
            <a:spLocks noChangeArrowheads="1"/>
          </p:cNvSpPr>
          <p:nvPr/>
        </p:nvSpPr>
        <p:spPr bwMode="auto">
          <a:xfrm>
            <a:off x="5738813" y="5550017"/>
            <a:ext cx="382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x</a:t>
            </a:r>
            <a:r>
              <a:rPr lang="hr-HR" altLang="sr-Latn-RS" i="1" baseline="-25000">
                <a:solidFill>
                  <a:srgbClr val="FF3300"/>
                </a:solidFill>
              </a:rPr>
              <a:t>2</a:t>
            </a:r>
          </a:p>
        </p:txBody>
      </p:sp>
      <p:sp>
        <p:nvSpPr>
          <p:cNvPr id="64" name="Text Box 17"/>
          <p:cNvSpPr txBox="1">
            <a:spLocks noChangeArrowheads="1"/>
          </p:cNvSpPr>
          <p:nvPr/>
        </p:nvSpPr>
        <p:spPr bwMode="auto">
          <a:xfrm>
            <a:off x="4572000" y="5551604"/>
            <a:ext cx="382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x</a:t>
            </a:r>
            <a:r>
              <a:rPr lang="hr-HR" altLang="sr-Latn-RS" i="1" baseline="-25000">
                <a:solidFill>
                  <a:srgbClr val="FF3300"/>
                </a:solidFill>
              </a:rPr>
              <a:t>1</a:t>
            </a:r>
          </a:p>
        </p:txBody>
      </p:sp>
      <p:sp>
        <p:nvSpPr>
          <p:cNvPr id="65" name="Text Box 18"/>
          <p:cNvSpPr txBox="1">
            <a:spLocks noChangeArrowheads="1"/>
          </p:cNvSpPr>
          <p:nvPr/>
        </p:nvSpPr>
        <p:spPr bwMode="auto">
          <a:xfrm>
            <a:off x="3563938" y="4110154"/>
            <a:ext cx="382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rPr>
              <a:t>y</a:t>
            </a:r>
            <a:r>
              <a:rPr lang="hr-HR" altLang="sr-Latn-RS" i="1" baseline="-25000">
                <a:solidFill>
                  <a:srgbClr val="FF3300"/>
                </a:solidFill>
              </a:rPr>
              <a:t>1</a:t>
            </a:r>
          </a:p>
        </p:txBody>
      </p:sp>
      <p:sp>
        <p:nvSpPr>
          <p:cNvPr id="66" name="Oval 20"/>
          <p:cNvSpPr>
            <a:spLocks noChangeArrowheads="1"/>
          </p:cNvSpPr>
          <p:nvPr/>
        </p:nvSpPr>
        <p:spPr bwMode="auto">
          <a:xfrm>
            <a:off x="4641850" y="5564304"/>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67" name="Line 21"/>
          <p:cNvSpPr>
            <a:spLocks noChangeShapeType="1"/>
          </p:cNvSpPr>
          <p:nvPr/>
        </p:nvSpPr>
        <p:spPr bwMode="auto">
          <a:xfrm>
            <a:off x="3886200" y="4495917"/>
            <a:ext cx="755650"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68" name="Oval 15"/>
          <p:cNvSpPr>
            <a:spLocks noChangeArrowheads="1"/>
          </p:cNvSpPr>
          <p:nvPr/>
        </p:nvSpPr>
        <p:spPr bwMode="auto">
          <a:xfrm>
            <a:off x="3832225" y="4459404"/>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69" name="Oval 22"/>
          <p:cNvSpPr>
            <a:spLocks noChangeArrowheads="1"/>
          </p:cNvSpPr>
          <p:nvPr/>
        </p:nvSpPr>
        <p:spPr bwMode="auto">
          <a:xfrm>
            <a:off x="4643438" y="4459404"/>
            <a:ext cx="71437"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70" name="Line 23"/>
          <p:cNvSpPr>
            <a:spLocks noChangeShapeType="1"/>
          </p:cNvSpPr>
          <p:nvPr/>
        </p:nvSpPr>
        <p:spPr bwMode="auto">
          <a:xfrm>
            <a:off x="4678363" y="4541954"/>
            <a:ext cx="0" cy="100965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1" name="Text Box 24"/>
          <p:cNvSpPr txBox="1">
            <a:spLocks noChangeArrowheads="1"/>
          </p:cNvSpPr>
          <p:nvPr/>
        </p:nvSpPr>
        <p:spPr bwMode="auto">
          <a:xfrm>
            <a:off x="3363913" y="4470517"/>
            <a:ext cx="585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9900"/>
                </a:solidFill>
              </a:rPr>
              <a:t>y</a:t>
            </a:r>
            <a:r>
              <a:rPr lang="hr-HR" altLang="sr-Latn-RS" i="1" baseline="-25000">
                <a:solidFill>
                  <a:srgbClr val="FF9900"/>
                </a:solidFill>
              </a:rPr>
              <a:t>min.</a:t>
            </a:r>
          </a:p>
        </p:txBody>
      </p:sp>
      <p:sp>
        <p:nvSpPr>
          <p:cNvPr id="72" name="Oval 28"/>
          <p:cNvSpPr>
            <a:spLocks noChangeArrowheads="1"/>
          </p:cNvSpPr>
          <p:nvPr/>
        </p:nvSpPr>
        <p:spPr bwMode="auto">
          <a:xfrm>
            <a:off x="6045200" y="5564304"/>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73" name="Line 29"/>
          <p:cNvSpPr>
            <a:spLocks noChangeShapeType="1"/>
          </p:cNvSpPr>
          <p:nvPr/>
        </p:nvSpPr>
        <p:spPr bwMode="auto">
          <a:xfrm>
            <a:off x="3849688" y="4865804"/>
            <a:ext cx="2195512"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4" name="Oval 26"/>
          <p:cNvSpPr>
            <a:spLocks noChangeArrowheads="1"/>
          </p:cNvSpPr>
          <p:nvPr/>
        </p:nvSpPr>
        <p:spPr bwMode="auto">
          <a:xfrm>
            <a:off x="3832225" y="4830879"/>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75" name="Line 30"/>
          <p:cNvSpPr>
            <a:spLocks noChangeShapeType="1"/>
          </p:cNvSpPr>
          <p:nvPr/>
        </p:nvSpPr>
        <p:spPr bwMode="auto">
          <a:xfrm>
            <a:off x="6081713" y="4902317"/>
            <a:ext cx="0" cy="649287"/>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6" name="Oval 27"/>
          <p:cNvSpPr>
            <a:spLocks noChangeArrowheads="1"/>
          </p:cNvSpPr>
          <p:nvPr/>
        </p:nvSpPr>
        <p:spPr bwMode="auto">
          <a:xfrm>
            <a:off x="6045200" y="4830879"/>
            <a:ext cx="71438" cy="7143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sr-Latn-RS" altLang="sr-Latn-RS"/>
          </a:p>
        </p:txBody>
      </p:sp>
      <p:sp>
        <p:nvSpPr>
          <p:cNvPr id="77" name="Text Box 31"/>
          <p:cNvSpPr txBox="1">
            <a:spLocks noChangeArrowheads="1"/>
          </p:cNvSpPr>
          <p:nvPr/>
        </p:nvSpPr>
        <p:spPr bwMode="auto">
          <a:xfrm>
            <a:off x="4857750" y="5211879"/>
            <a:ext cx="1044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i="1">
                <a:solidFill>
                  <a:srgbClr val="FF3300"/>
                </a:solidFill>
                <a:latin typeface="Symbol" panose="05050102010706020507" pitchFamily="18" charset="2"/>
              </a:rPr>
              <a:t>D</a:t>
            </a:r>
            <a:r>
              <a:rPr lang="hr-HR" altLang="sr-Latn-RS" i="1">
                <a:solidFill>
                  <a:srgbClr val="FF3300"/>
                </a:solidFill>
              </a:rPr>
              <a:t>x=x</a:t>
            </a:r>
            <a:r>
              <a:rPr lang="hr-HR" altLang="sr-Latn-RS" i="1" baseline="-25000">
                <a:solidFill>
                  <a:srgbClr val="FF3300"/>
                </a:solidFill>
              </a:rPr>
              <a:t>2</a:t>
            </a:r>
            <a:r>
              <a:rPr lang="hr-HR" altLang="sr-Latn-RS" i="1">
                <a:solidFill>
                  <a:srgbClr val="FF3300"/>
                </a:solidFill>
              </a:rPr>
              <a:t>-x</a:t>
            </a:r>
            <a:r>
              <a:rPr lang="hr-HR" altLang="sr-Latn-RS" i="1" baseline="-25000">
                <a:solidFill>
                  <a:srgbClr val="FF3300"/>
                </a:solidFill>
              </a:rPr>
              <a:t>1</a:t>
            </a:r>
          </a:p>
        </p:txBody>
      </p:sp>
      <p:sp>
        <p:nvSpPr>
          <p:cNvPr id="78" name="Line 32"/>
          <p:cNvSpPr>
            <a:spLocks noChangeShapeType="1"/>
          </p:cNvSpPr>
          <p:nvPr/>
        </p:nvSpPr>
        <p:spPr bwMode="auto">
          <a:xfrm>
            <a:off x="4724400" y="5603992"/>
            <a:ext cx="1312863" cy="0"/>
          </a:xfrm>
          <a:prstGeom prst="line">
            <a:avLst/>
          </a:prstGeom>
          <a:noFill/>
          <a:ln w="19050">
            <a:solidFill>
              <a:srgbClr val="FF3300"/>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2" name="Rectangle 81"/>
          <p:cNvSpPr/>
          <p:nvPr/>
        </p:nvSpPr>
        <p:spPr>
          <a:xfrm>
            <a:off x="3089649" y="1038163"/>
            <a:ext cx="5799977" cy="1200329"/>
          </a:xfrm>
          <a:prstGeom prst="rect">
            <a:avLst/>
          </a:prstGeom>
        </p:spPr>
        <p:txBody>
          <a:bodyPr wrap="square">
            <a:spAutoFit/>
          </a:bodyPr>
          <a:lstStyle/>
          <a:p>
            <a:pPr marL="285750" indent="-285750">
              <a:buFont typeface="Wingdings" panose="05000000000000000000" pitchFamily="2" charset="2"/>
              <a:buChar char="ü"/>
            </a:pPr>
            <a:r>
              <a:rPr lang="hr-HR" dirty="0" smtClean="0">
                <a:solidFill>
                  <a:srgbClr val="0070C0"/>
                </a:solidFill>
                <a:effectLst>
                  <a:glow rad="139700">
                    <a:schemeClr val="accent6">
                      <a:satMod val="175000"/>
                      <a:alpha val="40000"/>
                    </a:schemeClr>
                  </a:glow>
                </a:effectLst>
              </a:rPr>
              <a:t>Model prognoze </a:t>
            </a:r>
            <a:r>
              <a:rPr lang="it-IT" dirty="0" err="1" smtClean="0">
                <a:solidFill>
                  <a:srgbClr val="0070C0"/>
                </a:solidFill>
                <a:effectLst>
                  <a:glow rad="139700">
                    <a:schemeClr val="accent6">
                      <a:satMod val="175000"/>
                      <a:alpha val="40000"/>
                    </a:schemeClr>
                  </a:glow>
                </a:effectLst>
              </a:rPr>
              <a:t>vreme</a:t>
            </a:r>
            <a:r>
              <a:rPr lang="hr-HR" dirty="0" smtClean="0">
                <a:solidFill>
                  <a:srgbClr val="0070C0"/>
                </a:solidFill>
                <a:effectLst>
                  <a:glow rad="139700">
                    <a:schemeClr val="accent6">
                      <a:satMod val="175000"/>
                      <a:alpha val="40000"/>
                    </a:schemeClr>
                  </a:glow>
                </a:effectLst>
              </a:rPr>
              <a:t>na</a:t>
            </a:r>
            <a:r>
              <a:rPr lang="it-IT" dirty="0" smtClean="0">
                <a:solidFill>
                  <a:srgbClr val="0070C0"/>
                </a:solidFill>
                <a:effectLst>
                  <a:glow rad="139700">
                    <a:schemeClr val="accent6">
                      <a:satMod val="175000"/>
                      <a:alpha val="40000"/>
                    </a:schemeClr>
                  </a:glow>
                </a:effectLst>
              </a:rPr>
              <a:t> </a:t>
            </a:r>
            <a:r>
              <a:rPr lang="hr-HR" dirty="0" smtClean="0">
                <a:solidFill>
                  <a:srgbClr val="0070C0"/>
                </a:solidFill>
                <a:effectLst>
                  <a:glow rad="139700">
                    <a:schemeClr val="accent6">
                      <a:satMod val="175000"/>
                      <a:alpha val="40000"/>
                    </a:schemeClr>
                  </a:glow>
                </a:effectLst>
              </a:rPr>
              <a:t>postizanja </a:t>
            </a:r>
            <a:r>
              <a:rPr lang="it-IT" dirty="0" err="1" smtClean="0">
                <a:solidFill>
                  <a:srgbClr val="0070C0"/>
                </a:solidFill>
                <a:effectLst>
                  <a:glow rad="139700">
                    <a:schemeClr val="accent6">
                      <a:satMod val="175000"/>
                      <a:alpha val="40000"/>
                    </a:schemeClr>
                  </a:glow>
                </a:effectLst>
              </a:rPr>
              <a:t>minimaln</a:t>
            </a:r>
            <a:r>
              <a:rPr lang="hr-HR" dirty="0" smtClean="0">
                <a:solidFill>
                  <a:srgbClr val="0070C0"/>
                </a:solidFill>
                <a:effectLst>
                  <a:glow rad="139700">
                    <a:schemeClr val="accent6">
                      <a:satMod val="175000"/>
                      <a:alpha val="40000"/>
                    </a:schemeClr>
                  </a:glow>
                </a:effectLst>
              </a:rPr>
              <a:t>ih</a:t>
            </a:r>
            <a:r>
              <a:rPr lang="it-IT" dirty="0" smtClean="0">
                <a:solidFill>
                  <a:srgbClr val="0070C0"/>
                </a:solidFill>
                <a:effectLst>
                  <a:glow rad="139700">
                    <a:schemeClr val="accent6">
                      <a:satMod val="175000"/>
                      <a:alpha val="40000"/>
                    </a:schemeClr>
                  </a:glow>
                </a:effectLst>
              </a:rPr>
              <a:t> </a:t>
            </a:r>
            <a:r>
              <a:rPr lang="it-IT" dirty="0" err="1" smtClean="0">
                <a:solidFill>
                  <a:srgbClr val="0070C0"/>
                </a:solidFill>
                <a:effectLst>
                  <a:glow rad="139700">
                    <a:schemeClr val="accent6">
                      <a:satMod val="175000"/>
                      <a:alpha val="40000"/>
                    </a:schemeClr>
                  </a:glow>
                </a:effectLst>
              </a:rPr>
              <a:t>razin</a:t>
            </a:r>
            <a:r>
              <a:rPr lang="hr-HR" dirty="0" smtClean="0">
                <a:solidFill>
                  <a:srgbClr val="0070C0"/>
                </a:solidFill>
                <a:effectLst>
                  <a:glow rad="139700">
                    <a:schemeClr val="accent6">
                      <a:satMod val="175000"/>
                      <a:alpha val="40000"/>
                    </a:schemeClr>
                  </a:glow>
                </a:effectLst>
              </a:rPr>
              <a:t>a</a:t>
            </a:r>
            <a:r>
              <a:rPr lang="it-IT" dirty="0" smtClean="0">
                <a:solidFill>
                  <a:srgbClr val="0070C0"/>
                </a:solidFill>
                <a:effectLst>
                  <a:glow rad="139700">
                    <a:schemeClr val="accent6">
                      <a:satMod val="175000"/>
                      <a:alpha val="40000"/>
                    </a:schemeClr>
                  </a:glow>
                </a:effectLst>
              </a:rPr>
              <a:t> </a:t>
            </a:r>
            <a:r>
              <a:rPr lang="it-IT" dirty="0" err="1">
                <a:solidFill>
                  <a:srgbClr val="0070C0"/>
                </a:solidFill>
                <a:effectLst>
                  <a:glow rad="139700">
                    <a:schemeClr val="accent6">
                      <a:satMod val="175000"/>
                      <a:alpha val="40000"/>
                    </a:schemeClr>
                  </a:glow>
                </a:effectLst>
              </a:rPr>
              <a:t>podzemne</a:t>
            </a:r>
            <a:r>
              <a:rPr lang="it-IT" dirty="0">
                <a:solidFill>
                  <a:srgbClr val="0070C0"/>
                </a:solidFill>
                <a:effectLst>
                  <a:glow rad="139700">
                    <a:schemeClr val="accent6">
                      <a:satMod val="175000"/>
                      <a:alpha val="40000"/>
                    </a:schemeClr>
                  </a:glow>
                </a:effectLst>
              </a:rPr>
              <a:t> </a:t>
            </a:r>
            <a:r>
              <a:rPr lang="it-IT" dirty="0" err="1" smtClean="0">
                <a:solidFill>
                  <a:srgbClr val="0070C0"/>
                </a:solidFill>
                <a:effectLst>
                  <a:glow rad="139700">
                    <a:schemeClr val="accent6">
                      <a:satMod val="175000"/>
                      <a:alpha val="40000"/>
                    </a:schemeClr>
                  </a:glow>
                </a:effectLst>
              </a:rPr>
              <a:t>vod</a:t>
            </a:r>
            <a:r>
              <a:rPr lang="hr-HR" dirty="0" smtClean="0">
                <a:solidFill>
                  <a:srgbClr val="0070C0"/>
                </a:solidFill>
                <a:effectLst>
                  <a:glow rad="139700">
                    <a:schemeClr val="accent6">
                      <a:satMod val="175000"/>
                      <a:alpha val="40000"/>
                    </a:schemeClr>
                  </a:glow>
                </a:effectLst>
              </a:rPr>
              <a:t>e tj. za koliko dana će doći do pada razine podzemne vode ispod kota gornjih rubova filtra u </a:t>
            </a:r>
            <a:r>
              <a:rPr lang="hr-HR" dirty="0" smtClean="0">
                <a:solidFill>
                  <a:srgbClr val="0070C0"/>
                </a:solidFill>
                <a:effectLst>
                  <a:glow rad="139700">
                    <a:schemeClr val="accent6">
                      <a:satMod val="175000"/>
                      <a:alpha val="40000"/>
                    </a:schemeClr>
                  </a:glow>
                </a:effectLst>
              </a:rPr>
              <a:t>zdencima</a:t>
            </a:r>
            <a:r>
              <a:rPr lang="hr-HR" dirty="0" smtClean="0">
                <a:solidFill>
                  <a:srgbClr val="0070C0"/>
                </a:solidFill>
                <a:effectLst>
                  <a:glow rad="139700">
                    <a:schemeClr val="accent6">
                      <a:satMod val="175000"/>
                      <a:alpha val="40000"/>
                    </a:schemeClr>
                  </a:glow>
                </a:effectLst>
              </a:rPr>
              <a:t>?</a:t>
            </a:r>
            <a:endParaRPr lang="hr-HR" dirty="0">
              <a:solidFill>
                <a:srgbClr val="0070C0"/>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42650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left)">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par>
                          <p:cTn id="25" fill="hold">
                            <p:stCondLst>
                              <p:cond delay="4000"/>
                            </p:stCondLst>
                            <p:childTnLst>
                              <p:par>
                                <p:cTn id="26" presetID="22" presetClass="entr" presetSubtype="1"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1000"/>
                                        <p:tgtEl>
                                          <p:spTgt spid="6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10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1000"/>
                                        <p:tgtEl>
                                          <p:spTgt spid="7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1000"/>
                                        <p:tgtEl>
                                          <p:spTgt spid="73"/>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1000"/>
                                        <p:tgtEl>
                                          <p:spTgt spid="76"/>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wipe(up)">
                                      <p:cBhvr>
                                        <p:cTn id="55" dur="1000"/>
                                        <p:tgtEl>
                                          <p:spTgt spid="75"/>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circle(out)">
                                      <p:cBhvr>
                                        <p:cTn id="67" dur="1000"/>
                                        <p:tgtEl>
                                          <p:spTgt spid="78"/>
                                        </p:tgtEl>
                                      </p:cBhvr>
                                    </p:animEffect>
                                  </p:childTnLst>
                                </p:cTn>
                              </p:par>
                              <p:par>
                                <p:cTn id="68" presetID="6" presetClass="entr" presetSubtype="32"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circle(out)">
                                      <p:cBhvr>
                                        <p:cTn id="70"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animBg="1"/>
      <p:bldP spid="67" grpId="0" animBg="1"/>
      <p:bldP spid="68" grpId="0" animBg="1"/>
      <p:bldP spid="69" grpId="0" animBg="1"/>
      <p:bldP spid="70" grpId="0" animBg="1"/>
      <p:bldP spid="71" grpId="0"/>
      <p:bldP spid="72" grpId="0" animBg="1"/>
      <p:bldP spid="73" grpId="0" animBg="1"/>
      <p:bldP spid="74" grpId="0" animBg="1"/>
      <p:bldP spid="75" grpId="0" animBg="1"/>
      <p:bldP spid="76" grpId="0" animBg="1"/>
      <p:bldP spid="77" grpId="0"/>
      <p:bldP spid="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Grp="1" noChangeArrowheads="1"/>
          </p:cNvSpPr>
          <p:nvPr>
            <p:ph type="title"/>
          </p:nvPr>
        </p:nvSpPr>
        <p:spPr>
          <a:xfrm>
            <a:off x="0" y="139044"/>
            <a:ext cx="9144000" cy="749598"/>
          </a:xfrm>
        </p:spPr>
        <p:txBody>
          <a:bodyPr/>
          <a:lstStyle/>
          <a:p>
            <a:r>
              <a:rPr lang="sr-Latn-CS" sz="2300" b="0" dirty="0" err="1">
                <a:solidFill>
                  <a:srgbClr val="0066FF"/>
                </a:solidFill>
                <a:effectLst>
                  <a:glow rad="63500">
                    <a:schemeClr val="accent5">
                      <a:alpha val="40000"/>
                    </a:schemeClr>
                  </a:glow>
                </a:effectLst>
              </a:rPr>
              <a:t>Prognozni</a:t>
            </a:r>
            <a:r>
              <a:rPr lang="sr-Latn-CS" sz="2300" b="0" dirty="0">
                <a:solidFill>
                  <a:srgbClr val="0066FF"/>
                </a:solidFill>
                <a:effectLst>
                  <a:glow rad="63500">
                    <a:schemeClr val="accent5">
                      <a:alpha val="40000"/>
                    </a:schemeClr>
                  </a:glow>
                </a:effectLst>
              </a:rPr>
              <a:t> modeli budućeg stanja razina podzemne vode u </a:t>
            </a:r>
            <a:r>
              <a:rPr lang="sr-Latn-CS" sz="2300" b="0" dirty="0" err="1">
                <a:solidFill>
                  <a:srgbClr val="0066FF"/>
                </a:solidFill>
                <a:effectLst>
                  <a:glow rad="63500">
                    <a:schemeClr val="accent5">
                      <a:alpha val="40000"/>
                    </a:schemeClr>
                  </a:glow>
                </a:effectLst>
              </a:rPr>
              <a:t>uvjetima</a:t>
            </a:r>
            <a:r>
              <a:rPr lang="sr-Latn-CS" sz="2300" b="0" dirty="0">
                <a:solidFill>
                  <a:srgbClr val="0066FF"/>
                </a:solidFill>
                <a:effectLst>
                  <a:glow rad="63500">
                    <a:schemeClr val="accent5">
                      <a:alpha val="40000"/>
                    </a:schemeClr>
                  </a:glow>
                </a:effectLst>
              </a:rPr>
              <a:t> dugotrajnih nepovoljnih (sušnih) hidroloških razdoblja</a:t>
            </a:r>
          </a:p>
        </p:txBody>
      </p:sp>
      <p:pic>
        <p:nvPicPr>
          <p:cNvPr id="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18" y="980293"/>
            <a:ext cx="399256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293" y="980293"/>
            <a:ext cx="69834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1672433"/>
            <a:ext cx="81470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4038" y="2312196"/>
            <a:ext cx="4656137"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Line 11"/>
          <p:cNvSpPr>
            <a:spLocks noChangeShapeType="1"/>
          </p:cNvSpPr>
          <p:nvPr/>
        </p:nvSpPr>
        <p:spPr bwMode="auto">
          <a:xfrm>
            <a:off x="3635375" y="4166396"/>
            <a:ext cx="649288"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pic>
        <p:nvPicPr>
          <p:cNvPr id="3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350" y="1520033"/>
            <a:ext cx="65913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4038" y="2085183"/>
            <a:ext cx="4657725"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Line 17"/>
          <p:cNvSpPr>
            <a:spLocks noChangeShapeType="1"/>
          </p:cNvSpPr>
          <p:nvPr/>
        </p:nvSpPr>
        <p:spPr bwMode="auto">
          <a:xfrm>
            <a:off x="3714750" y="3550446"/>
            <a:ext cx="649288" cy="0"/>
          </a:xfrm>
          <a:prstGeom prst="line">
            <a:avLst/>
          </a:prstGeom>
          <a:noFill/>
          <a:ln w="190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pic>
        <p:nvPicPr>
          <p:cNvPr id="42" name="Picture 1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4038" y="2085183"/>
            <a:ext cx="4706937"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68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10"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40"/>
                                        </p:tgtEl>
                                      </p:cBhvr>
                                    </p:animEffect>
                                    <p:set>
                                      <p:cBhvr>
                                        <p:cTn id="25" dur="1" fill="hold">
                                          <p:stCondLst>
                                            <p:cond delay="1999"/>
                                          </p:stCondLst>
                                        </p:cTn>
                                        <p:tgtEl>
                                          <p:spTgt spid="4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0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42"/>
                                        </p:tgtEl>
                                      </p:cBhvr>
                                    </p:animEffect>
                                    <p:set>
                                      <p:cBhvr>
                                        <p:cTn id="33" dur="1" fill="hold">
                                          <p:stCondLst>
                                            <p:cond delay="1999"/>
                                          </p:stCondLst>
                                        </p:cTn>
                                        <p:tgtEl>
                                          <p:spTgt spid="4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41"/>
                                        </p:tgtEl>
                                      </p:cBhvr>
                                    </p:animEffect>
                                    <p:set>
                                      <p:cBhvr>
                                        <p:cTn id="36" dur="1" fill="hold">
                                          <p:stCondLst>
                                            <p:cond delay="1999"/>
                                          </p:stCondLst>
                                        </p:cTn>
                                        <p:tgtEl>
                                          <p:spTgt spid="4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par>
                                <p:cTn id="42" presetID="10"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20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2000"/>
                                        <p:tgtEl>
                                          <p:spTgt spid="37"/>
                                        </p:tgtEl>
                                      </p:cBhvr>
                                    </p:animEffect>
                                    <p:set>
                                      <p:cBhvr>
                                        <p:cTn id="49" dur="1" fill="hold">
                                          <p:stCondLst>
                                            <p:cond delay="1999"/>
                                          </p:stCondLst>
                                        </p:cTn>
                                        <p:tgtEl>
                                          <p:spTgt spid="3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38"/>
                                        </p:tgtEl>
                                      </p:cBhvr>
                                    </p:animEffect>
                                    <p:set>
                                      <p:cBhvr>
                                        <p:cTn id="52" dur="1" fill="hold">
                                          <p:stCondLst>
                                            <p:cond delay="1999"/>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36"/>
                                        </p:tgtEl>
                                      </p:cBhvr>
                                    </p:animEffect>
                                    <p:set>
                                      <p:cBhvr>
                                        <p:cTn id="57" dur="1" fill="hold">
                                          <p:stCondLst>
                                            <p:cond delay="999"/>
                                          </p:stCondLst>
                                        </p:cTn>
                                        <p:tgtEl>
                                          <p:spTgt spid="3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28"/>
                                        </p:tgtEl>
                                      </p:cBhvr>
                                    </p:animEffect>
                                    <p:set>
                                      <p:cBhvr>
                                        <p:cTn id="60" dur="1" fill="hold">
                                          <p:stCondLst>
                                            <p:cond delay="1999"/>
                                          </p:stCondLst>
                                        </p:cTn>
                                        <p:tgtEl>
                                          <p:spTgt spid="28"/>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000"/>
                                        <p:tgtEl>
                                          <p:spTgt spid="29"/>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1" grpId="0" animBg="1"/>
      <p:bldP spid="4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p:cNvSpPr txBox="1">
            <a:spLocks noChangeArrowheads="1"/>
          </p:cNvSpPr>
          <p:nvPr/>
        </p:nvSpPr>
        <p:spPr bwMode="auto">
          <a:xfrm>
            <a:off x="708338" y="1120462"/>
            <a:ext cx="7714446" cy="5118973"/>
          </a:xfrm>
          <a:prstGeom prst="rect">
            <a:avLst/>
          </a:prstGeom>
          <a:solidFill>
            <a:schemeClr val="accent1"/>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spcAft>
                <a:spcPts val="1200"/>
              </a:spcAft>
              <a:buFont typeface="Arial" panose="020B0604020202020204" pitchFamily="34" charset="0"/>
              <a:buChar char="→"/>
              <a:tabLst>
                <a:tab pos="360000" algn="l"/>
              </a:tabLst>
            </a:pPr>
            <a:r>
              <a:rPr lang="sr-Latn-CS" sz="2300" b="0" dirty="0" err="1" smtClean="0">
                <a:ln>
                  <a:solidFill>
                    <a:schemeClr val="accent1"/>
                  </a:solidFill>
                </a:ln>
                <a:solidFill>
                  <a:srgbClr val="0066FF"/>
                </a:solidFill>
                <a:effectLst>
                  <a:glow rad="139700">
                    <a:schemeClr val="accent6">
                      <a:satMod val="175000"/>
                      <a:alpha val="40000"/>
                    </a:schemeClr>
                  </a:glow>
                </a:effectLst>
              </a:rPr>
              <a:t>Prognozni</a:t>
            </a:r>
            <a:r>
              <a:rPr lang="sr-Latn-CS" sz="2300" b="0" dirty="0" smtClean="0">
                <a:ln>
                  <a:solidFill>
                    <a:schemeClr val="accent1"/>
                  </a:solidFill>
                </a:ln>
                <a:solidFill>
                  <a:srgbClr val="0066FF"/>
                </a:solidFill>
                <a:effectLst>
                  <a:glow rad="139700">
                    <a:schemeClr val="accent6">
                      <a:satMod val="175000"/>
                      <a:alpha val="40000"/>
                    </a:schemeClr>
                  </a:glow>
                </a:effectLst>
              </a:rPr>
              <a:t> </a:t>
            </a:r>
            <a:r>
              <a:rPr lang="sr-Latn-CS" sz="2300" b="0" dirty="0">
                <a:ln>
                  <a:solidFill>
                    <a:schemeClr val="accent1"/>
                  </a:solidFill>
                </a:ln>
                <a:solidFill>
                  <a:srgbClr val="0066FF"/>
                </a:solidFill>
                <a:effectLst>
                  <a:glow rad="139700">
                    <a:schemeClr val="accent6">
                      <a:satMod val="175000"/>
                      <a:alpha val="40000"/>
                    </a:schemeClr>
                  </a:glow>
                </a:effectLst>
              </a:rPr>
              <a:t>modeli </a:t>
            </a:r>
            <a:r>
              <a:rPr lang="sr-Latn-CS" sz="2300" b="0" dirty="0">
                <a:ln>
                  <a:solidFill>
                    <a:schemeClr val="accent1"/>
                  </a:solidFill>
                </a:ln>
                <a:solidFill>
                  <a:srgbClr val="0066FF"/>
                </a:solidFill>
              </a:rPr>
              <a:t>budućeg stanja razina podzemne vode u </a:t>
            </a:r>
            <a:r>
              <a:rPr lang="sr-Latn-CS" sz="2300" b="0" dirty="0" err="1">
                <a:ln>
                  <a:solidFill>
                    <a:schemeClr val="accent1"/>
                  </a:solidFill>
                </a:ln>
                <a:solidFill>
                  <a:srgbClr val="0066FF"/>
                </a:solidFill>
              </a:rPr>
              <a:t>uvjetima</a:t>
            </a:r>
            <a:r>
              <a:rPr lang="sr-Latn-CS" sz="2300" b="0" dirty="0">
                <a:ln>
                  <a:solidFill>
                    <a:schemeClr val="accent1"/>
                  </a:solidFill>
                </a:ln>
                <a:solidFill>
                  <a:srgbClr val="0066FF"/>
                </a:solidFill>
              </a:rPr>
              <a:t> dugotrajnih nepovoljnih (sušnih) hidroloških </a:t>
            </a:r>
            <a:r>
              <a:rPr lang="sr-Latn-CS" sz="2300" b="0" dirty="0" smtClean="0">
                <a:ln>
                  <a:solidFill>
                    <a:schemeClr val="accent1"/>
                  </a:solidFill>
                </a:ln>
                <a:solidFill>
                  <a:srgbClr val="0066FF"/>
                </a:solidFill>
              </a:rPr>
              <a:t>razdoblja </a:t>
            </a:r>
            <a:r>
              <a:rPr lang="sr-Latn-CS" sz="2300" b="0" dirty="0" smtClean="0">
                <a:ln>
                  <a:solidFill>
                    <a:schemeClr val="accent1"/>
                  </a:solidFill>
                </a:ln>
                <a:solidFill>
                  <a:srgbClr val="0066FF"/>
                </a:solidFill>
                <a:effectLst>
                  <a:glow rad="139700">
                    <a:schemeClr val="accent6">
                      <a:satMod val="175000"/>
                      <a:alpha val="40000"/>
                    </a:schemeClr>
                  </a:glow>
                </a:effectLst>
              </a:rPr>
              <a:t>su nešto što nam </a:t>
            </a:r>
            <a:r>
              <a:rPr lang="sr-Latn-CS" sz="2300" b="0" dirty="0" smtClean="0">
                <a:ln>
                  <a:solidFill>
                    <a:schemeClr val="accent1"/>
                  </a:solidFill>
                </a:ln>
                <a:solidFill>
                  <a:srgbClr val="0066FF"/>
                </a:solidFill>
                <a:effectLst>
                  <a:glow rad="139700">
                    <a:schemeClr val="accent6">
                      <a:satMod val="175000"/>
                      <a:alpha val="40000"/>
                    </a:schemeClr>
                  </a:glow>
                </a:effectLst>
              </a:rPr>
              <a:t>već sutra </a:t>
            </a:r>
            <a:r>
              <a:rPr lang="sr-Latn-CS" sz="2300" b="0" dirty="0" smtClean="0">
                <a:ln>
                  <a:solidFill>
                    <a:schemeClr val="accent1"/>
                  </a:solidFill>
                </a:ln>
                <a:solidFill>
                  <a:srgbClr val="0066FF"/>
                </a:solidFill>
                <a:effectLst>
                  <a:glow rad="139700">
                    <a:schemeClr val="accent6">
                      <a:satMod val="175000"/>
                      <a:alpha val="40000"/>
                    </a:schemeClr>
                  </a:glow>
                </a:effectLst>
              </a:rPr>
              <a:t>može koristiti da umanjimo </a:t>
            </a:r>
            <a:r>
              <a:rPr lang="sr-Latn-CS" sz="2300" b="0" dirty="0">
                <a:ln>
                  <a:solidFill>
                    <a:schemeClr val="accent1"/>
                  </a:solidFill>
                </a:ln>
                <a:solidFill>
                  <a:srgbClr val="0066FF"/>
                </a:solidFill>
                <a:effectLst>
                  <a:glow rad="139700">
                    <a:schemeClr val="accent6">
                      <a:satMod val="175000"/>
                      <a:alpha val="40000"/>
                    </a:schemeClr>
                  </a:glow>
                </a:effectLst>
              </a:rPr>
              <a:t>negativne </a:t>
            </a:r>
            <a:r>
              <a:rPr lang="sr-Latn-CS" sz="2300" b="0" dirty="0" err="1">
                <a:ln>
                  <a:solidFill>
                    <a:schemeClr val="accent1"/>
                  </a:solidFill>
                </a:ln>
                <a:solidFill>
                  <a:srgbClr val="0066FF"/>
                </a:solidFill>
                <a:effectLst>
                  <a:glow rad="139700">
                    <a:schemeClr val="accent6">
                      <a:satMod val="175000"/>
                      <a:alpha val="40000"/>
                    </a:schemeClr>
                  </a:glow>
                </a:effectLst>
              </a:rPr>
              <a:t>utjecaje</a:t>
            </a:r>
            <a:r>
              <a:rPr lang="sr-Latn-CS" sz="2300" b="0" dirty="0">
                <a:ln>
                  <a:solidFill>
                    <a:schemeClr val="accent1"/>
                  </a:solidFill>
                </a:ln>
                <a:solidFill>
                  <a:srgbClr val="0066FF"/>
                </a:solidFill>
                <a:effectLst>
                  <a:glow rad="139700">
                    <a:schemeClr val="accent6">
                      <a:satMod val="175000"/>
                      <a:alpha val="40000"/>
                    </a:schemeClr>
                  </a:glow>
                </a:effectLst>
              </a:rPr>
              <a:t> </a:t>
            </a:r>
            <a:r>
              <a:rPr lang="sr-Latn-CS" sz="2300" b="0" dirty="0" smtClean="0">
                <a:ln>
                  <a:solidFill>
                    <a:schemeClr val="accent1"/>
                  </a:solidFill>
                </a:ln>
                <a:solidFill>
                  <a:srgbClr val="0066FF"/>
                </a:solidFill>
                <a:effectLst>
                  <a:glow rad="139700">
                    <a:schemeClr val="accent6">
                      <a:satMod val="175000"/>
                      <a:alpha val="40000"/>
                    </a:schemeClr>
                  </a:glow>
                </a:effectLst>
              </a:rPr>
              <a:t>na </a:t>
            </a:r>
            <a:r>
              <a:rPr lang="sr-Latn-CS" sz="2300" b="0" dirty="0">
                <a:ln>
                  <a:solidFill>
                    <a:schemeClr val="accent1"/>
                  </a:solidFill>
                </a:ln>
                <a:solidFill>
                  <a:srgbClr val="0066FF"/>
                </a:solidFill>
                <a:effectLst>
                  <a:glow rad="139700">
                    <a:schemeClr val="accent6">
                      <a:satMod val="175000"/>
                      <a:alpha val="40000"/>
                    </a:schemeClr>
                  </a:glow>
                </a:effectLst>
              </a:rPr>
              <a:t>izdašnosti </a:t>
            </a:r>
            <a:r>
              <a:rPr lang="sr-Latn-CS" sz="2300" b="0" dirty="0" err="1">
                <a:ln>
                  <a:solidFill>
                    <a:schemeClr val="accent1"/>
                  </a:solidFill>
                </a:ln>
                <a:solidFill>
                  <a:srgbClr val="0066FF"/>
                </a:solidFill>
                <a:effectLst>
                  <a:glow rad="139700">
                    <a:schemeClr val="accent6">
                      <a:satMod val="175000"/>
                      <a:alpha val="40000"/>
                    </a:schemeClr>
                  </a:glow>
                </a:effectLst>
              </a:rPr>
              <a:t>vodocrpilišta</a:t>
            </a:r>
            <a:r>
              <a:rPr lang="sr-Latn-CS" sz="2300" b="0" dirty="0">
                <a:ln>
                  <a:solidFill>
                    <a:schemeClr val="accent1"/>
                  </a:solidFill>
                </a:ln>
                <a:solidFill>
                  <a:srgbClr val="0066FF"/>
                </a:solidFill>
                <a:effectLst>
                  <a:glow rad="139700">
                    <a:schemeClr val="accent6">
                      <a:satMod val="175000"/>
                      <a:alpha val="40000"/>
                    </a:schemeClr>
                  </a:glow>
                </a:effectLst>
              </a:rPr>
              <a:t> </a:t>
            </a:r>
            <a:r>
              <a:rPr lang="sr-Latn-CS" sz="2300" b="0" dirty="0" smtClean="0">
                <a:ln>
                  <a:solidFill>
                    <a:schemeClr val="accent1"/>
                  </a:solidFill>
                </a:ln>
                <a:solidFill>
                  <a:srgbClr val="0066FF"/>
                </a:solidFill>
                <a:effectLst>
                  <a:glow rad="139700">
                    <a:schemeClr val="accent6">
                      <a:satMod val="175000"/>
                      <a:alpha val="40000"/>
                    </a:schemeClr>
                  </a:glow>
                </a:effectLst>
              </a:rPr>
              <a:t>i prolongiramo neometanu </a:t>
            </a:r>
            <a:r>
              <a:rPr lang="sr-Latn-CS" sz="2300" b="0" dirty="0" err="1" smtClean="0">
                <a:ln>
                  <a:solidFill>
                    <a:schemeClr val="accent1"/>
                  </a:solidFill>
                </a:ln>
                <a:solidFill>
                  <a:srgbClr val="0066FF"/>
                </a:solidFill>
                <a:effectLst>
                  <a:glow rad="139700">
                    <a:schemeClr val="accent6">
                      <a:satMod val="175000"/>
                      <a:alpha val="40000"/>
                    </a:schemeClr>
                  </a:glow>
                </a:effectLst>
              </a:rPr>
              <a:t>vodoopskrbu</a:t>
            </a:r>
            <a:r>
              <a:rPr lang="sr-Latn-CS" sz="2300" b="0" dirty="0" smtClean="0">
                <a:ln>
                  <a:solidFill>
                    <a:schemeClr val="accent1"/>
                  </a:solidFill>
                </a:ln>
                <a:solidFill>
                  <a:srgbClr val="0066FF"/>
                </a:solidFill>
                <a:effectLst>
                  <a:glow rad="139700">
                    <a:schemeClr val="accent6">
                      <a:satMod val="175000"/>
                      <a:alpha val="40000"/>
                    </a:schemeClr>
                  </a:glow>
                </a:effectLst>
              </a:rPr>
              <a:t> </a:t>
            </a:r>
            <a:r>
              <a:rPr lang="sr-Latn-CS" sz="2300" b="0" dirty="0">
                <a:ln>
                  <a:solidFill>
                    <a:schemeClr val="accent1"/>
                  </a:solidFill>
                </a:ln>
                <a:solidFill>
                  <a:srgbClr val="0066FF"/>
                </a:solidFill>
                <a:effectLst>
                  <a:glow rad="139700">
                    <a:schemeClr val="accent6">
                      <a:satMod val="175000"/>
                      <a:alpha val="40000"/>
                    </a:schemeClr>
                  </a:glow>
                </a:effectLst>
              </a:rPr>
              <a:t>u slučaju </a:t>
            </a:r>
            <a:r>
              <a:rPr lang="sr-Latn-CS" sz="2300" b="0" dirty="0" smtClean="0">
                <a:ln>
                  <a:solidFill>
                    <a:schemeClr val="accent1"/>
                  </a:solidFill>
                </a:ln>
                <a:solidFill>
                  <a:srgbClr val="0066FF"/>
                </a:solidFill>
                <a:effectLst>
                  <a:glow rad="139700">
                    <a:schemeClr val="accent6">
                      <a:satMod val="175000"/>
                      <a:alpha val="40000"/>
                    </a:schemeClr>
                  </a:glow>
                </a:effectLst>
              </a:rPr>
              <a:t>dugotrajne hidrološke suše</a:t>
            </a:r>
            <a:r>
              <a:rPr lang="sr-Latn-CS" sz="2300" b="0" dirty="0" smtClean="0">
                <a:ln>
                  <a:solidFill>
                    <a:schemeClr val="accent1"/>
                  </a:solidFill>
                </a:ln>
                <a:solidFill>
                  <a:srgbClr val="0066FF"/>
                </a:solidFill>
              </a:rPr>
              <a:t>.</a:t>
            </a:r>
          </a:p>
          <a:p>
            <a:pPr marL="342900" indent="-342900" algn="l">
              <a:buFont typeface="Arial" panose="020B0604020202020204" pitchFamily="34" charset="0"/>
              <a:buChar char="→"/>
              <a:tabLst>
                <a:tab pos="360000" algn="l"/>
              </a:tabLst>
            </a:pPr>
            <a:r>
              <a:rPr lang="sr-Latn-CS" sz="2300" b="0" dirty="0">
                <a:ln>
                  <a:solidFill>
                    <a:schemeClr val="accent1"/>
                  </a:solidFill>
                </a:ln>
                <a:solidFill>
                  <a:srgbClr val="0066FF"/>
                </a:solidFill>
                <a:effectLst>
                  <a:glow rad="139700">
                    <a:schemeClr val="accent6">
                      <a:satMod val="175000"/>
                      <a:alpha val="40000"/>
                    </a:schemeClr>
                  </a:glow>
                </a:effectLst>
              </a:rPr>
              <a:t>Koristi</a:t>
            </a:r>
            <a:r>
              <a:rPr lang="sr-Latn-CS" sz="2300" b="0" dirty="0">
                <a:ln>
                  <a:solidFill>
                    <a:schemeClr val="accent1"/>
                  </a:solidFill>
                </a:ln>
                <a:solidFill>
                  <a:srgbClr val="0066FF"/>
                </a:solidFill>
              </a:rPr>
              <a:t> od mogućnosti ovakvih prognoziranja </a:t>
            </a:r>
            <a:r>
              <a:rPr lang="sr-Latn-CS" sz="2300" b="0" dirty="0">
                <a:ln>
                  <a:solidFill>
                    <a:schemeClr val="accent1"/>
                  </a:solidFill>
                </a:ln>
                <a:solidFill>
                  <a:srgbClr val="0066FF"/>
                </a:solidFill>
                <a:effectLst>
                  <a:glow rad="139700">
                    <a:schemeClr val="accent6">
                      <a:satMod val="175000"/>
                      <a:alpha val="40000"/>
                    </a:schemeClr>
                  </a:glow>
                </a:effectLst>
              </a:rPr>
              <a:t>su višestruke</a:t>
            </a:r>
            <a:r>
              <a:rPr lang="sr-Latn-CS" sz="2300" b="0" dirty="0">
                <a:ln>
                  <a:solidFill>
                    <a:schemeClr val="accent1"/>
                  </a:solidFill>
                </a:ln>
                <a:solidFill>
                  <a:srgbClr val="0066FF"/>
                </a:solidFill>
              </a:rPr>
              <a:t>, od onih </a:t>
            </a:r>
            <a:r>
              <a:rPr lang="sr-Latn-CS" sz="2300" b="0" dirty="0" smtClean="0">
                <a:ln>
                  <a:solidFill>
                    <a:schemeClr val="accent1"/>
                  </a:solidFill>
                </a:ln>
                <a:solidFill>
                  <a:srgbClr val="0066FF"/>
                </a:solidFill>
              </a:rPr>
              <a:t>koji </a:t>
            </a:r>
            <a:r>
              <a:rPr lang="sr-Latn-CS" sz="2300" b="0" dirty="0">
                <a:ln>
                  <a:solidFill>
                    <a:schemeClr val="accent1"/>
                  </a:solidFill>
                </a:ln>
                <a:solidFill>
                  <a:srgbClr val="0066FF"/>
                </a:solidFill>
              </a:rPr>
              <a:t>se odnose na </a:t>
            </a:r>
            <a:r>
              <a:rPr lang="sr-Latn-CS" sz="2300" b="0" dirty="0">
                <a:ln>
                  <a:solidFill>
                    <a:schemeClr val="accent1"/>
                  </a:solidFill>
                </a:ln>
                <a:solidFill>
                  <a:srgbClr val="0066FF"/>
                </a:solidFill>
                <a:effectLst>
                  <a:glow rad="139700">
                    <a:schemeClr val="accent6">
                      <a:satMod val="175000"/>
                      <a:alpha val="40000"/>
                    </a:schemeClr>
                  </a:glow>
                </a:effectLst>
              </a:rPr>
              <a:t>kontrolu </a:t>
            </a:r>
            <a:r>
              <a:rPr lang="sr-Latn-CS" sz="2300" b="0" dirty="0" err="1">
                <a:ln>
                  <a:solidFill>
                    <a:schemeClr val="accent1"/>
                  </a:solidFill>
                </a:ln>
                <a:solidFill>
                  <a:srgbClr val="0066FF"/>
                </a:solidFill>
                <a:effectLst>
                  <a:glow rad="139700">
                    <a:schemeClr val="accent6">
                      <a:satMod val="175000"/>
                      <a:alpha val="40000"/>
                    </a:schemeClr>
                  </a:glow>
                </a:effectLst>
              </a:rPr>
              <a:t>optimalizacije</a:t>
            </a:r>
            <a:r>
              <a:rPr lang="sr-Latn-CS" sz="2300" b="0" dirty="0">
                <a:ln>
                  <a:solidFill>
                    <a:schemeClr val="accent1"/>
                  </a:solidFill>
                </a:ln>
                <a:solidFill>
                  <a:srgbClr val="0066FF"/>
                </a:solidFill>
                <a:effectLst>
                  <a:glow rad="139700">
                    <a:schemeClr val="accent6">
                      <a:satMod val="175000"/>
                      <a:alpha val="40000"/>
                    </a:schemeClr>
                  </a:glow>
                </a:effectLst>
              </a:rPr>
              <a:t> crpljenja na </a:t>
            </a:r>
            <a:r>
              <a:rPr lang="sr-Latn-CS" sz="2300" b="0" dirty="0" err="1">
                <a:ln>
                  <a:solidFill>
                    <a:schemeClr val="accent1"/>
                  </a:solidFill>
                </a:ln>
                <a:solidFill>
                  <a:srgbClr val="0066FF"/>
                </a:solidFill>
                <a:effectLst>
                  <a:glow rad="139700">
                    <a:schemeClr val="accent6">
                      <a:satMod val="175000"/>
                      <a:alpha val="40000"/>
                    </a:schemeClr>
                  </a:glow>
                </a:effectLst>
              </a:rPr>
              <a:t>vodocrpilištima</a:t>
            </a:r>
            <a:r>
              <a:rPr lang="sr-Latn-CS" sz="2300" b="0" dirty="0">
                <a:ln>
                  <a:solidFill>
                    <a:schemeClr val="accent1"/>
                  </a:solidFill>
                </a:ln>
                <a:solidFill>
                  <a:srgbClr val="0066FF"/>
                </a:solidFill>
              </a:rPr>
              <a:t> te </a:t>
            </a:r>
            <a:r>
              <a:rPr lang="sr-Latn-CS" sz="2300" b="0" dirty="0">
                <a:ln>
                  <a:solidFill>
                    <a:schemeClr val="accent1"/>
                  </a:solidFill>
                </a:ln>
                <a:solidFill>
                  <a:srgbClr val="0066FF"/>
                </a:solidFill>
                <a:effectLst>
                  <a:glow rad="139700">
                    <a:schemeClr val="accent6">
                      <a:satMod val="175000"/>
                      <a:alpha val="40000"/>
                    </a:schemeClr>
                  </a:glow>
                </a:effectLst>
              </a:rPr>
              <a:t>prolongiranje mogućih redukcija vode</a:t>
            </a:r>
            <a:r>
              <a:rPr lang="sr-Latn-CS" sz="2300" b="0" dirty="0">
                <a:ln>
                  <a:solidFill>
                    <a:schemeClr val="accent1"/>
                  </a:solidFill>
                </a:ln>
                <a:solidFill>
                  <a:srgbClr val="0066FF"/>
                </a:solidFill>
              </a:rPr>
              <a:t> pa sve do </a:t>
            </a:r>
            <a:r>
              <a:rPr lang="sr-Latn-CS" sz="2300" b="0" dirty="0">
                <a:ln>
                  <a:solidFill>
                    <a:schemeClr val="accent1"/>
                  </a:solidFill>
                </a:ln>
                <a:solidFill>
                  <a:srgbClr val="0066FF"/>
                </a:solidFill>
                <a:effectLst>
                  <a:glow rad="139700">
                    <a:schemeClr val="accent6">
                      <a:satMod val="175000"/>
                      <a:alpha val="40000"/>
                    </a:schemeClr>
                  </a:glow>
                </a:effectLst>
              </a:rPr>
              <a:t>pravovremenog </a:t>
            </a:r>
            <a:r>
              <a:rPr lang="sr-Latn-CS" sz="2300" b="0" dirty="0" err="1">
                <a:ln>
                  <a:solidFill>
                    <a:schemeClr val="accent1"/>
                  </a:solidFill>
                </a:ln>
                <a:solidFill>
                  <a:srgbClr val="0066FF"/>
                </a:solidFill>
                <a:effectLst>
                  <a:glow rad="139700">
                    <a:schemeClr val="accent6">
                      <a:satMod val="175000"/>
                      <a:alpha val="40000"/>
                    </a:schemeClr>
                  </a:glow>
                </a:effectLst>
              </a:rPr>
              <a:t>obavještavanja</a:t>
            </a:r>
            <a:r>
              <a:rPr lang="sr-Latn-CS" sz="2300" b="0" dirty="0">
                <a:ln>
                  <a:solidFill>
                    <a:schemeClr val="accent1"/>
                  </a:solidFill>
                </a:ln>
                <a:solidFill>
                  <a:srgbClr val="0066FF"/>
                </a:solidFill>
                <a:effectLst>
                  <a:glow rad="139700">
                    <a:schemeClr val="accent6">
                      <a:satMod val="175000"/>
                      <a:alpha val="40000"/>
                    </a:schemeClr>
                  </a:glow>
                </a:effectLst>
              </a:rPr>
              <a:t> javnosti</a:t>
            </a:r>
            <a:r>
              <a:rPr lang="sr-Latn-CS" sz="2300" b="0" dirty="0">
                <a:ln>
                  <a:solidFill>
                    <a:schemeClr val="accent1"/>
                  </a:solidFill>
                </a:ln>
                <a:solidFill>
                  <a:srgbClr val="0066FF"/>
                </a:solidFill>
              </a:rPr>
              <a:t> o mogućim posljedicama nepovoljnih hidroloških </a:t>
            </a:r>
            <a:r>
              <a:rPr lang="sr-Latn-CS" sz="2300" b="0" dirty="0" err="1">
                <a:ln>
                  <a:solidFill>
                    <a:schemeClr val="accent1"/>
                  </a:solidFill>
                </a:ln>
                <a:solidFill>
                  <a:srgbClr val="0066FF"/>
                </a:solidFill>
              </a:rPr>
              <a:t>uvjeta</a:t>
            </a:r>
            <a:r>
              <a:rPr lang="sr-Latn-CS" sz="2300" b="0" dirty="0">
                <a:ln>
                  <a:solidFill>
                    <a:schemeClr val="accent1"/>
                  </a:solidFill>
                </a:ln>
                <a:solidFill>
                  <a:srgbClr val="0066FF"/>
                </a:solidFill>
              </a:rPr>
              <a:t> na </a:t>
            </a:r>
            <a:r>
              <a:rPr lang="sr-Latn-CS" sz="2300" b="0" dirty="0" err="1">
                <a:ln>
                  <a:solidFill>
                    <a:schemeClr val="accent1"/>
                  </a:solidFill>
                </a:ln>
                <a:solidFill>
                  <a:srgbClr val="0066FF"/>
                </a:solidFill>
              </a:rPr>
              <a:t>vodoopskrbu</a:t>
            </a:r>
            <a:r>
              <a:rPr lang="sr-Latn-CS" sz="2300" b="0" dirty="0">
                <a:ln>
                  <a:solidFill>
                    <a:schemeClr val="accent1"/>
                  </a:solidFill>
                </a:ln>
                <a:solidFill>
                  <a:srgbClr val="0066FF"/>
                </a:solidFill>
              </a:rPr>
              <a:t> </a:t>
            </a:r>
            <a:r>
              <a:rPr lang="sr-Latn-CS" sz="2300" b="0" dirty="0" smtClean="0">
                <a:ln>
                  <a:solidFill>
                    <a:schemeClr val="accent1"/>
                  </a:solidFill>
                </a:ln>
                <a:solidFill>
                  <a:srgbClr val="0066FF"/>
                </a:solidFill>
              </a:rPr>
              <a:t>grada </a:t>
            </a:r>
            <a:r>
              <a:rPr lang="sr-Latn-CS" sz="2300" b="0" dirty="0">
                <a:ln>
                  <a:solidFill>
                    <a:schemeClr val="accent1"/>
                  </a:solidFill>
                </a:ln>
                <a:solidFill>
                  <a:srgbClr val="0066FF"/>
                </a:solidFill>
              </a:rPr>
              <a:t>Zagreba.</a:t>
            </a:r>
            <a:endParaRPr lang="sr-Latn-CS" sz="2300" b="0" dirty="0" smtClean="0">
              <a:ln>
                <a:solidFill>
                  <a:schemeClr val="accent1"/>
                </a:solidFill>
              </a:ln>
              <a:solidFill>
                <a:srgbClr val="0066FF"/>
              </a:solidFill>
            </a:endParaRPr>
          </a:p>
        </p:txBody>
      </p:sp>
      <p:sp>
        <p:nvSpPr>
          <p:cNvPr id="14" name="Rectangle 14"/>
          <p:cNvSpPr txBox="1">
            <a:spLocks noChangeArrowheads="1"/>
          </p:cNvSpPr>
          <p:nvPr/>
        </p:nvSpPr>
        <p:spPr bwMode="auto">
          <a:xfrm>
            <a:off x="0" y="139044"/>
            <a:ext cx="9144000"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r>
              <a:rPr lang="sr-Latn-CS" sz="2500" b="0" dirty="0" smtClean="0">
                <a:solidFill>
                  <a:srgbClr val="0066FF"/>
                </a:solidFill>
              </a:rPr>
              <a:t>ZAKLJUČNO ...</a:t>
            </a:r>
            <a:endParaRPr lang="sr-Latn-CS" sz="2500" b="0" kern="0" dirty="0">
              <a:solidFill>
                <a:srgbClr val="0066FF"/>
              </a:solidFill>
            </a:endParaRPr>
          </a:p>
        </p:txBody>
      </p:sp>
    </p:spTree>
    <p:extLst>
      <p:ext uri="{BB962C8B-B14F-4D97-AF65-F5344CB8AC3E}">
        <p14:creationId xmlns:p14="http://schemas.microsoft.com/office/powerpoint/2010/main" val="3102403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1" name="Group 23"/>
          <p:cNvGrpSpPr>
            <a:grpSpLocks/>
          </p:cNvGrpSpPr>
          <p:nvPr/>
        </p:nvGrpSpPr>
        <p:grpSpPr bwMode="auto">
          <a:xfrm>
            <a:off x="1" y="1"/>
            <a:ext cx="9180000" cy="6876000"/>
            <a:chOff x="0" y="0"/>
            <a:chExt cx="5760" cy="4347"/>
          </a:xfrm>
        </p:grpSpPr>
        <p:pic>
          <p:nvPicPr>
            <p:cNvPr id="205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47"/>
            </a:xfrm>
            <a:prstGeom prst="rect">
              <a:avLst/>
            </a:prstGeom>
            <a:noFill/>
            <a:ln>
              <a:noFill/>
            </a:ln>
            <a:effectLst/>
          </p:spPr>
        </p:pic>
        <p:pic>
          <p:nvPicPr>
            <p:cNvPr id="2068" name="Picture 20" descr="unizg-cb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3" y="60"/>
              <a:ext cx="536" cy="536"/>
            </a:xfrm>
            <a:prstGeom prst="rect">
              <a:avLst/>
            </a:prstGeom>
            <a:noFill/>
          </p:spPr>
        </p:pic>
        <p:pic>
          <p:nvPicPr>
            <p:cNvPr id="2069" name="Picture 21" descr="new-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98" y="63"/>
              <a:ext cx="1668" cy="552"/>
            </a:xfrm>
            <a:prstGeom prst="rect">
              <a:avLst/>
            </a:prstGeom>
            <a:noFill/>
          </p:spPr>
        </p:pic>
      </p:grpSp>
      <p:sp>
        <p:nvSpPr>
          <p:cNvPr id="2062" name="Rectangle 14"/>
          <p:cNvSpPr>
            <a:spLocks noGrp="1" noChangeArrowheads="1"/>
          </p:cNvSpPr>
          <p:nvPr>
            <p:ph type="ctrTitle"/>
          </p:nvPr>
        </p:nvSpPr>
        <p:spPr>
          <a:xfrm>
            <a:off x="1" y="1663647"/>
            <a:ext cx="9180000" cy="1334078"/>
          </a:xfrm>
        </p:spPr>
        <p:txBody>
          <a:bodyPr/>
          <a:lstStyle/>
          <a:p>
            <a:r>
              <a:rPr lang="sr-Latn-CS" sz="3000" b="0" dirty="0" smtClean="0">
                <a:ln>
                  <a:solidFill>
                    <a:schemeClr val="accent5"/>
                  </a:solidFill>
                </a:ln>
                <a:solidFill>
                  <a:srgbClr val="0066FF"/>
                </a:solidFill>
                <a:effectLst>
                  <a:reflection blurRad="6350" stA="55000" endA="300" endPos="45500" dir="5400000" sy="-100000" algn="bl" rotWithShape="0"/>
                </a:effectLst>
              </a:rPr>
              <a:t>Hidrološka suša – </a:t>
            </a:r>
            <a:r>
              <a:rPr lang="sr-Latn-CS" sz="3000" b="0" dirty="0" err="1" smtClean="0">
                <a:ln>
                  <a:solidFill>
                    <a:schemeClr val="accent5"/>
                  </a:solidFill>
                </a:ln>
                <a:solidFill>
                  <a:srgbClr val="0066FF"/>
                </a:solidFill>
                <a:effectLst>
                  <a:reflection blurRad="6350" stA="55000" endA="300" endPos="45500" dir="5400000" sy="-100000" algn="bl" rotWithShape="0"/>
                </a:effectLst>
              </a:rPr>
              <a:t>primjer</a:t>
            </a:r>
            <a:r>
              <a:rPr lang="sr-Latn-CS" sz="3000" b="0" dirty="0" smtClean="0">
                <a:ln>
                  <a:solidFill>
                    <a:schemeClr val="accent5"/>
                  </a:solidFill>
                </a:ln>
                <a:solidFill>
                  <a:srgbClr val="0066FF"/>
                </a:solidFill>
                <a:effectLst>
                  <a:reflection blurRad="6350" stA="55000" endA="300" endPos="45500" dir="5400000" sy="-100000" algn="bl" rotWithShape="0"/>
                </a:effectLst>
              </a:rPr>
              <a:t> prognoza razina podzemne vode zagrebačkog vodonosnika</a:t>
            </a:r>
            <a:endParaRPr lang="sr-Latn-CS" sz="3000" b="0" dirty="0">
              <a:ln>
                <a:solidFill>
                  <a:schemeClr val="accent5"/>
                </a:solidFill>
              </a:ln>
              <a:solidFill>
                <a:srgbClr val="0066FF"/>
              </a:solidFill>
              <a:effectLst>
                <a:reflection blurRad="6350" stA="55000" endA="300" endPos="45500" dir="5400000" sy="-100000" algn="bl" rotWithShape="0"/>
              </a:effectLst>
            </a:endParaRPr>
          </a:p>
        </p:txBody>
      </p:sp>
      <p:sp>
        <p:nvSpPr>
          <p:cNvPr id="2063" name="Rectangle 15"/>
          <p:cNvSpPr>
            <a:spLocks noGrp="1" noChangeArrowheads="1"/>
          </p:cNvSpPr>
          <p:nvPr>
            <p:ph type="subTitle" idx="1"/>
          </p:nvPr>
        </p:nvSpPr>
        <p:spPr>
          <a:xfrm>
            <a:off x="0" y="4518212"/>
            <a:ext cx="9180001" cy="2339787"/>
          </a:xfrm>
        </p:spPr>
        <p:txBody>
          <a:bodyPr/>
          <a:lstStyle/>
          <a:p>
            <a:pPr>
              <a:spcBef>
                <a:spcPts val="0"/>
              </a:spcBef>
            </a:pPr>
            <a:r>
              <a:rPr lang="sr-Latn-CS" sz="1800" dirty="0" smtClean="0">
                <a:solidFill>
                  <a:srgbClr val="0066FF"/>
                </a:solidFill>
                <a:latin typeface="Arial Narrow" panose="020B0606020202030204" pitchFamily="34" charset="0"/>
              </a:rPr>
              <a:t>Izv.prof.dr.sc</a:t>
            </a:r>
            <a:r>
              <a:rPr lang="sr-Latn-CS" sz="1800" dirty="0">
                <a:solidFill>
                  <a:srgbClr val="0066FF"/>
                </a:solidFill>
                <a:latin typeface="Arial Narrow" panose="020B0606020202030204" pitchFamily="34" charset="0"/>
              </a:rPr>
              <a:t>. Kristijan </a:t>
            </a:r>
            <a:r>
              <a:rPr lang="sr-Latn-CS" sz="1800" dirty="0" smtClean="0">
                <a:solidFill>
                  <a:srgbClr val="0066FF"/>
                </a:solidFill>
                <a:latin typeface="Arial Narrow" panose="020B0606020202030204" pitchFamily="34" charset="0"/>
              </a:rPr>
              <a:t>Posavec</a:t>
            </a:r>
            <a:endParaRPr lang="sr-Latn-CS" sz="1800" baseline="30000" dirty="0">
              <a:solidFill>
                <a:srgbClr val="0066FF"/>
              </a:solidFill>
              <a:latin typeface="Arial Narrow" panose="020B0606020202030204" pitchFamily="34" charset="0"/>
            </a:endParaRPr>
          </a:p>
          <a:p>
            <a:pPr>
              <a:spcBef>
                <a:spcPts val="0"/>
              </a:spcBef>
            </a:pPr>
            <a:endParaRPr lang="sr-Latn-CS" sz="1000" dirty="0">
              <a:solidFill>
                <a:srgbClr val="0066FF"/>
              </a:solidFill>
              <a:latin typeface="Arial Narrow" panose="020B0606020202030204" pitchFamily="34" charset="0"/>
            </a:endParaRPr>
          </a:p>
          <a:p>
            <a:pPr>
              <a:spcBef>
                <a:spcPts val="0"/>
              </a:spcBef>
            </a:pPr>
            <a:r>
              <a:rPr lang="sr-Latn-CS" sz="1500" dirty="0" smtClean="0">
                <a:solidFill>
                  <a:srgbClr val="0066FF"/>
                </a:solidFill>
                <a:latin typeface="Arial Narrow" panose="020B0606020202030204" pitchFamily="34" charset="0"/>
              </a:rPr>
              <a:t>Sveučilište </a:t>
            </a:r>
            <a:r>
              <a:rPr lang="sr-Latn-CS" sz="1500" dirty="0">
                <a:solidFill>
                  <a:srgbClr val="0066FF"/>
                </a:solidFill>
                <a:latin typeface="Arial Narrow" panose="020B0606020202030204" pitchFamily="34" charset="0"/>
              </a:rPr>
              <a:t>u </a:t>
            </a:r>
            <a:r>
              <a:rPr lang="sr-Latn-CS" sz="1500" dirty="0" smtClean="0">
                <a:solidFill>
                  <a:srgbClr val="0066FF"/>
                </a:solidFill>
                <a:latin typeface="Arial Narrow" panose="020B0606020202030204" pitchFamily="34" charset="0"/>
              </a:rPr>
              <a:t>Zagrebu</a:t>
            </a:r>
          </a:p>
          <a:p>
            <a:pPr>
              <a:spcBef>
                <a:spcPts val="0"/>
              </a:spcBef>
            </a:pPr>
            <a:r>
              <a:rPr lang="sr-Latn-CS" sz="1500" dirty="0" smtClean="0">
                <a:solidFill>
                  <a:srgbClr val="0066FF"/>
                </a:solidFill>
                <a:latin typeface="Arial Narrow" panose="020B0606020202030204" pitchFamily="34" charset="0"/>
              </a:rPr>
              <a:t>Rudarsko-geološko-naftni fakultet</a:t>
            </a:r>
          </a:p>
          <a:p>
            <a:pPr>
              <a:spcBef>
                <a:spcPts val="0"/>
              </a:spcBef>
            </a:pPr>
            <a:r>
              <a:rPr lang="sr-Latn-CS" sz="1500" dirty="0">
                <a:solidFill>
                  <a:srgbClr val="0066FF"/>
                </a:solidFill>
                <a:latin typeface="Arial Narrow" panose="020B0606020202030204" pitchFamily="34" charset="0"/>
              </a:rPr>
              <a:t>Zavod za geologiju i geološko inženjerstvo</a:t>
            </a:r>
          </a:p>
          <a:p>
            <a:pPr>
              <a:spcBef>
                <a:spcPts val="0"/>
              </a:spcBef>
            </a:pPr>
            <a:r>
              <a:rPr lang="sr-Latn-CS" sz="1500" dirty="0" smtClean="0">
                <a:solidFill>
                  <a:srgbClr val="0066FF"/>
                </a:solidFill>
                <a:latin typeface="Arial Narrow" panose="020B0606020202030204" pitchFamily="34" charset="0"/>
              </a:rPr>
              <a:t>Pierottijeva </a:t>
            </a:r>
            <a:r>
              <a:rPr lang="sr-Latn-CS" sz="1500" dirty="0">
                <a:solidFill>
                  <a:srgbClr val="0066FF"/>
                </a:solidFill>
                <a:latin typeface="Arial Narrow" panose="020B0606020202030204" pitchFamily="34" charset="0"/>
              </a:rPr>
              <a:t>6, </a:t>
            </a:r>
            <a:r>
              <a:rPr lang="sr-Latn-CS" sz="1500" dirty="0" smtClean="0">
                <a:solidFill>
                  <a:srgbClr val="0066FF"/>
                </a:solidFill>
                <a:latin typeface="Arial Narrow" panose="020B0606020202030204" pitchFamily="34" charset="0"/>
              </a:rPr>
              <a:t>Zagreb</a:t>
            </a:r>
          </a:p>
          <a:p>
            <a:pPr>
              <a:spcBef>
                <a:spcPts val="0"/>
              </a:spcBef>
            </a:pPr>
            <a:endParaRPr lang="hr-HR" sz="1000" dirty="0" smtClean="0">
              <a:latin typeface="Arial Narrow" panose="020B0606020202030204" pitchFamily="34" charset="0"/>
            </a:endParaRPr>
          </a:p>
          <a:p>
            <a:r>
              <a:rPr lang="en-US" sz="1500" dirty="0" smtClean="0">
                <a:latin typeface="Arial Narrow" panose="020B0606020202030204" pitchFamily="34" charset="0"/>
              </a:rPr>
              <a:t>E-mail</a:t>
            </a:r>
            <a:r>
              <a:rPr lang="en-US" sz="1500" dirty="0">
                <a:latin typeface="Arial Narrow" panose="020B0606020202030204" pitchFamily="34" charset="0"/>
              </a:rPr>
              <a:t>: </a:t>
            </a:r>
            <a:r>
              <a:rPr lang="en-US" sz="1500" u="sng" dirty="0" smtClean="0">
                <a:solidFill>
                  <a:srgbClr val="0066FF"/>
                </a:solidFill>
                <a:latin typeface="Arial Narrow" panose="020B0606020202030204" pitchFamily="34" charset="0"/>
              </a:rPr>
              <a:t>kristijan.posavec@rgn.hr</a:t>
            </a:r>
            <a:endParaRPr lang="hr-HR" sz="1500" dirty="0" smtClean="0">
              <a:solidFill>
                <a:srgbClr val="0066FF"/>
              </a:solidFill>
              <a:latin typeface="Arial Narrow" panose="020B0606020202030204" pitchFamily="34" charset="0"/>
            </a:endParaRPr>
          </a:p>
          <a:p>
            <a:r>
              <a:rPr lang="en-US" sz="1500" dirty="0" smtClean="0">
                <a:latin typeface="Arial Narrow" panose="020B0606020202030204" pitchFamily="34" charset="0"/>
              </a:rPr>
              <a:t>Web: </a:t>
            </a:r>
            <a:r>
              <a:rPr lang="en-US" sz="1500" u="sng" dirty="0" smtClean="0">
                <a:solidFill>
                  <a:srgbClr val="0066FF"/>
                </a:solidFill>
                <a:latin typeface="Arial Narrow" panose="020B0606020202030204" pitchFamily="34" charset="0"/>
              </a:rPr>
              <a:t>http://rgn.hr/~kposavec/</a:t>
            </a:r>
            <a:endParaRPr lang="hr-HR" sz="1500" dirty="0" smtClean="0">
              <a:solidFill>
                <a:srgbClr val="0066FF"/>
              </a:solidFill>
              <a:latin typeface="Arial Narrow" panose="020B0606020202030204" pitchFamily="34" charset="0"/>
            </a:endParaRPr>
          </a:p>
        </p:txBody>
      </p:sp>
      <p:sp>
        <p:nvSpPr>
          <p:cNvPr id="2" name="Rectangle 1"/>
          <p:cNvSpPr/>
          <p:nvPr/>
        </p:nvSpPr>
        <p:spPr>
          <a:xfrm>
            <a:off x="1" y="1017315"/>
            <a:ext cx="9180000" cy="646331"/>
          </a:xfrm>
          <a:prstGeom prst="rect">
            <a:avLst/>
          </a:prstGeom>
        </p:spPr>
        <p:txBody>
          <a:bodyPr wrap="square">
            <a:spAutoFit/>
          </a:bodyPr>
          <a:lstStyle/>
          <a:p>
            <a:pPr algn="ctr"/>
            <a:r>
              <a:rPr lang="hr-HR" dirty="0" smtClean="0">
                <a:solidFill>
                  <a:srgbClr val="00B050"/>
                </a:solidFill>
              </a:rPr>
              <a:t>HITNE SITUACIJE UZROKOVANE KLIMATSKIM PROMJENAMA</a:t>
            </a:r>
          </a:p>
          <a:p>
            <a:pPr algn="ctr"/>
            <a:r>
              <a:rPr lang="hr-HR" dirty="0" smtClean="0">
                <a:solidFill>
                  <a:srgbClr val="00B050"/>
                </a:solidFill>
              </a:rPr>
              <a:t>GRADSKA SKUPŠTINA GRADA ZAGREBA</a:t>
            </a:r>
            <a:r>
              <a:rPr lang="fi-FI" dirty="0" smtClean="0">
                <a:solidFill>
                  <a:srgbClr val="00B050"/>
                </a:solidFill>
              </a:rPr>
              <a:t>, </a:t>
            </a:r>
            <a:r>
              <a:rPr lang="hr-HR" dirty="0" smtClean="0">
                <a:solidFill>
                  <a:srgbClr val="00B050"/>
                </a:solidFill>
              </a:rPr>
              <a:t>11</a:t>
            </a:r>
            <a:r>
              <a:rPr lang="fi-FI" dirty="0" smtClean="0">
                <a:solidFill>
                  <a:srgbClr val="00B050"/>
                </a:solidFill>
              </a:rPr>
              <a:t>. </a:t>
            </a:r>
            <a:r>
              <a:rPr lang="hr-HR" dirty="0" smtClean="0">
                <a:solidFill>
                  <a:srgbClr val="00B050"/>
                </a:solidFill>
              </a:rPr>
              <a:t>PROSINCA</a:t>
            </a:r>
            <a:r>
              <a:rPr lang="fi-FI" dirty="0" smtClean="0">
                <a:solidFill>
                  <a:srgbClr val="00B050"/>
                </a:solidFill>
              </a:rPr>
              <a:t> </a:t>
            </a:r>
            <a:r>
              <a:rPr lang="fi-FI" dirty="0">
                <a:solidFill>
                  <a:srgbClr val="00B050"/>
                </a:solidFill>
              </a:rPr>
              <a:t>2015.</a:t>
            </a:r>
            <a:endParaRPr lang="hr-HR" dirty="0">
              <a:solidFill>
                <a:srgbClr val="00B050"/>
              </a:solidFill>
            </a:endParaRPr>
          </a:p>
        </p:txBody>
      </p:sp>
      <p:sp>
        <p:nvSpPr>
          <p:cNvPr id="9" name="Rectangle 14"/>
          <p:cNvSpPr txBox="1">
            <a:spLocks noChangeArrowheads="1"/>
          </p:cNvSpPr>
          <p:nvPr/>
        </p:nvSpPr>
        <p:spPr bwMode="auto">
          <a:xfrm>
            <a:off x="1" y="2997725"/>
            <a:ext cx="9180000" cy="13340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r>
              <a:rPr lang="sr-Latn-CS" sz="3000" b="0" kern="0" dirty="0" smtClean="0">
                <a:ln>
                  <a:solidFill>
                    <a:schemeClr val="accent5"/>
                  </a:solidFill>
                </a:ln>
                <a:solidFill>
                  <a:srgbClr val="0000FF"/>
                </a:solidFill>
                <a:effectLst>
                  <a:reflection blurRad="6350" stA="55000" endA="300" endPos="45500" dir="5400000" sy="-100000" algn="bl" rotWithShape="0"/>
                </a:effectLst>
              </a:rPr>
              <a:t>Hvala na pažnji!</a:t>
            </a:r>
            <a:endParaRPr lang="sr-Latn-CS" sz="3000" b="0" kern="0" dirty="0">
              <a:ln>
                <a:solidFill>
                  <a:schemeClr val="accent5"/>
                </a:solidFill>
              </a:ln>
              <a:solidFill>
                <a:srgbClr val="0000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816007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p:cNvSpPr txBox="1">
            <a:spLocks noChangeArrowheads="1"/>
          </p:cNvSpPr>
          <p:nvPr/>
        </p:nvSpPr>
        <p:spPr bwMode="auto">
          <a:xfrm>
            <a:off x="147918" y="931725"/>
            <a:ext cx="3738282"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Povijesna hidrološka suša iz 2003. godine</a:t>
            </a:r>
            <a:endParaRPr lang="sr-Latn-CS" sz="1900" b="0" i="1" kern="0" dirty="0">
              <a:solidFill>
                <a:srgbClr val="0066FF"/>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564" r="36265" b="21699"/>
          <a:stretch/>
        </p:blipFill>
        <p:spPr>
          <a:xfrm>
            <a:off x="4715828" y="1129553"/>
            <a:ext cx="4329561" cy="507516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056" r="35079" b="50980"/>
          <a:stretch/>
        </p:blipFill>
        <p:spPr>
          <a:xfrm>
            <a:off x="147918" y="2109520"/>
            <a:ext cx="4563036" cy="3361764"/>
          </a:xfrm>
          <a:prstGeom prst="rect">
            <a:avLst/>
          </a:prstGeom>
        </p:spPr>
      </p:pic>
      <p:sp>
        <p:nvSpPr>
          <p:cNvPr id="15"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Tree>
    <p:extLst>
      <p:ext uri="{BB962C8B-B14F-4D97-AF65-F5344CB8AC3E}">
        <p14:creationId xmlns:p14="http://schemas.microsoft.com/office/powerpoint/2010/main" val="58200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5" name="Rectangle 14"/>
          <p:cNvSpPr txBox="1">
            <a:spLocks noChangeArrowheads="1"/>
          </p:cNvSpPr>
          <p:nvPr/>
        </p:nvSpPr>
        <p:spPr bwMode="auto">
          <a:xfrm>
            <a:off x="147918" y="931725"/>
            <a:ext cx="4381552"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Kakva je zapravo veza hidroloških suša i podzemne vode?</a:t>
            </a:r>
            <a:endParaRPr lang="sr-Latn-CS" sz="1900" b="0" i="1" kern="0" dirty="0">
              <a:solidFill>
                <a:srgbClr val="0066FF"/>
              </a:solidFill>
            </a:endParaRPr>
          </a:p>
        </p:txBody>
      </p:sp>
      <p:sp>
        <p:nvSpPr>
          <p:cNvPr id="7" name="Rectangle 14"/>
          <p:cNvSpPr txBox="1">
            <a:spLocks noChangeArrowheads="1"/>
          </p:cNvSpPr>
          <p:nvPr/>
        </p:nvSpPr>
        <p:spPr bwMode="auto">
          <a:xfrm>
            <a:off x="2381224" y="1724406"/>
            <a:ext cx="4381552" cy="4532190"/>
          </a:xfrm>
          <a:prstGeom prst="rect">
            <a:avLst/>
          </a:prstGeom>
          <a:noFill/>
          <a:ln w="952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r>
              <a:rPr lang="sr-Latn-CS" sz="1900" b="0" i="1" kern="0" dirty="0" smtClean="0">
                <a:solidFill>
                  <a:srgbClr val="0066FF"/>
                </a:solidFill>
              </a:rPr>
              <a:t>Hidrološka suša</a:t>
            </a:r>
          </a:p>
          <a:p>
            <a:endParaRPr lang="sr-Latn-CS" sz="1700" b="0" i="1" kern="0" dirty="0">
              <a:solidFill>
                <a:srgbClr val="0066FF"/>
              </a:solidFill>
            </a:endParaRPr>
          </a:p>
          <a:p>
            <a:r>
              <a:rPr lang="sr-Latn-CS" sz="1900" b="0" i="1" kern="0" dirty="0" smtClean="0">
                <a:solidFill>
                  <a:srgbClr val="0066FF"/>
                </a:solidFill>
              </a:rPr>
              <a:t>Duža trajanja niskih vodostaja Save</a:t>
            </a:r>
          </a:p>
          <a:p>
            <a:endParaRPr lang="sr-Latn-CS" sz="1700" b="0" i="1" kern="0" dirty="0" smtClean="0">
              <a:solidFill>
                <a:srgbClr val="0066FF"/>
              </a:solidFill>
            </a:endParaRPr>
          </a:p>
          <a:p>
            <a:r>
              <a:rPr lang="sr-Latn-CS" sz="1900" b="0" i="1" kern="0" dirty="0" smtClean="0">
                <a:solidFill>
                  <a:srgbClr val="0066FF"/>
                </a:solidFill>
              </a:rPr>
              <a:t>Dominantno dreniranje vodonosnika</a:t>
            </a:r>
          </a:p>
          <a:p>
            <a:endParaRPr lang="sr-Latn-CS" sz="1700" b="0" i="1" kern="0" dirty="0">
              <a:solidFill>
                <a:srgbClr val="0066FF"/>
              </a:solidFill>
            </a:endParaRPr>
          </a:p>
          <a:p>
            <a:r>
              <a:rPr lang="sr-Latn-CS" sz="1900" b="0" i="1" kern="0" dirty="0" smtClean="0">
                <a:solidFill>
                  <a:srgbClr val="0066FF"/>
                </a:solidFill>
              </a:rPr>
              <a:t>Pad razina podzemne vode u vodonosniku</a:t>
            </a:r>
          </a:p>
          <a:p>
            <a:endParaRPr lang="sr-Latn-CS" sz="1700" b="0" i="1" kern="0" dirty="0">
              <a:solidFill>
                <a:srgbClr val="0066FF"/>
              </a:solidFill>
            </a:endParaRPr>
          </a:p>
          <a:p>
            <a:r>
              <a:rPr lang="sr-Latn-CS" sz="1900" b="0" i="1" kern="0" dirty="0" smtClean="0">
                <a:solidFill>
                  <a:srgbClr val="0066FF"/>
                </a:solidFill>
              </a:rPr>
              <a:t>Pad razina podzemne vode ispod kota gornjih rubova </a:t>
            </a:r>
            <a:r>
              <a:rPr lang="sr-Latn-CS" sz="1900" b="0" i="1" kern="0" dirty="0" err="1" smtClean="0">
                <a:solidFill>
                  <a:srgbClr val="0066FF"/>
                </a:solidFill>
              </a:rPr>
              <a:t>filtra</a:t>
            </a:r>
            <a:r>
              <a:rPr lang="sr-Latn-CS" sz="1900" b="0" i="1" kern="0" dirty="0" smtClean="0">
                <a:solidFill>
                  <a:srgbClr val="0066FF"/>
                </a:solidFill>
              </a:rPr>
              <a:t> u zdencima</a:t>
            </a:r>
          </a:p>
          <a:p>
            <a:endParaRPr lang="sr-Latn-CS" sz="1700" b="0" i="1" kern="0" dirty="0" smtClean="0">
              <a:solidFill>
                <a:srgbClr val="0066FF"/>
              </a:solidFill>
            </a:endParaRPr>
          </a:p>
          <a:p>
            <a:r>
              <a:rPr lang="sr-Latn-CS" sz="1900" b="0" i="1" kern="0" dirty="0" smtClean="0">
                <a:solidFill>
                  <a:srgbClr val="0066FF"/>
                </a:solidFill>
              </a:rPr>
              <a:t>Smanjenje kapaciteta zdenaca</a:t>
            </a:r>
          </a:p>
          <a:p>
            <a:endParaRPr lang="sr-Latn-CS" sz="1700" b="0" i="1" kern="0" dirty="0">
              <a:solidFill>
                <a:srgbClr val="0066FF"/>
              </a:solidFill>
            </a:endParaRPr>
          </a:p>
          <a:p>
            <a:r>
              <a:rPr lang="sr-Latn-CS" sz="1900" b="0" i="1" kern="0" dirty="0" smtClean="0">
                <a:solidFill>
                  <a:srgbClr val="0066FF"/>
                </a:solidFill>
              </a:rPr>
              <a:t>Smanjenje raspoloživih količina vode u </a:t>
            </a:r>
            <a:r>
              <a:rPr lang="sr-Latn-CS" sz="1900" b="0" i="1" kern="0" dirty="0" err="1" smtClean="0">
                <a:solidFill>
                  <a:srgbClr val="0066FF"/>
                </a:solidFill>
              </a:rPr>
              <a:t>vodoopskrbnom</a:t>
            </a:r>
            <a:r>
              <a:rPr lang="sr-Latn-CS" sz="1900" b="0" i="1" kern="0" dirty="0" smtClean="0">
                <a:solidFill>
                  <a:srgbClr val="0066FF"/>
                </a:solidFill>
              </a:rPr>
              <a:t> sustavu</a:t>
            </a:r>
            <a:endParaRPr lang="sr-Latn-CS" sz="1900" b="0" i="1" kern="0" dirty="0">
              <a:solidFill>
                <a:srgbClr val="0066FF"/>
              </a:solidFill>
            </a:endParaRPr>
          </a:p>
          <a:p>
            <a:endParaRPr lang="sr-Latn-CS" sz="1900" b="0" i="1" kern="0" dirty="0">
              <a:solidFill>
                <a:srgbClr val="0066FF"/>
              </a:solidFill>
            </a:endParaRPr>
          </a:p>
          <a:p>
            <a:endParaRPr lang="sr-Latn-CS" sz="1900" b="0" i="1" kern="0" dirty="0">
              <a:solidFill>
                <a:srgbClr val="0066FF"/>
              </a:solidFill>
            </a:endParaRPr>
          </a:p>
        </p:txBody>
      </p:sp>
      <p:sp>
        <p:nvSpPr>
          <p:cNvPr id="2" name="Down Arrow 1"/>
          <p:cNvSpPr/>
          <p:nvPr/>
        </p:nvSpPr>
        <p:spPr>
          <a:xfrm>
            <a:off x="4479125" y="2049137"/>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Down Arrow 9"/>
          <p:cNvSpPr/>
          <p:nvPr/>
        </p:nvSpPr>
        <p:spPr>
          <a:xfrm>
            <a:off x="4479125" y="2607273"/>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Down Arrow 10"/>
          <p:cNvSpPr/>
          <p:nvPr/>
        </p:nvSpPr>
        <p:spPr>
          <a:xfrm>
            <a:off x="4479125" y="3165409"/>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3" name="Down Arrow 12"/>
          <p:cNvSpPr/>
          <p:nvPr/>
        </p:nvSpPr>
        <p:spPr>
          <a:xfrm>
            <a:off x="4479124" y="4010139"/>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Down Arrow 14"/>
          <p:cNvSpPr/>
          <p:nvPr/>
        </p:nvSpPr>
        <p:spPr>
          <a:xfrm>
            <a:off x="4479123" y="4858438"/>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Down Arrow 15"/>
          <p:cNvSpPr/>
          <p:nvPr/>
        </p:nvSpPr>
        <p:spPr>
          <a:xfrm>
            <a:off x="4479122" y="5390971"/>
            <a:ext cx="185749" cy="264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776887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5" name="Rectangle 14"/>
          <p:cNvSpPr txBox="1">
            <a:spLocks noChangeArrowheads="1"/>
          </p:cNvSpPr>
          <p:nvPr/>
        </p:nvSpPr>
        <p:spPr bwMode="auto">
          <a:xfrm>
            <a:off x="147918" y="931725"/>
            <a:ext cx="4381552" cy="749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Kakva je zapravo veza hidroloških suša i podzemne vode?</a:t>
            </a:r>
            <a:endParaRPr lang="sr-Latn-CS" sz="1900" b="0" i="1" kern="0" dirty="0">
              <a:solidFill>
                <a:srgbClr val="0066FF"/>
              </a:solidFill>
            </a:endParaRPr>
          </a:p>
        </p:txBody>
      </p:sp>
      <p:pic>
        <p:nvPicPr>
          <p:cNvPr id="1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580" y="2818788"/>
            <a:ext cx="20637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118" y="2799738"/>
            <a:ext cx="5778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418" y="3542688"/>
            <a:ext cx="35242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1"/>
          <p:cNvSpPr txBox="1">
            <a:spLocks noChangeArrowheads="1"/>
          </p:cNvSpPr>
          <p:nvPr/>
        </p:nvSpPr>
        <p:spPr bwMode="auto">
          <a:xfrm>
            <a:off x="2415180" y="3233126"/>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Q</a:t>
            </a:r>
            <a:r>
              <a:rPr lang="hr-HR" altLang="sr-Latn-RS" baseline="-25000">
                <a:latin typeface="BankGothic Lt BT" panose="020B0607020203060204" pitchFamily="34" charset="0"/>
              </a:rPr>
              <a:t>uk.</a:t>
            </a:r>
          </a:p>
        </p:txBody>
      </p:sp>
      <p:sp>
        <p:nvSpPr>
          <p:cNvPr id="19" name="Text Box 62"/>
          <p:cNvSpPr txBox="1">
            <a:spLocks noChangeArrowheads="1"/>
          </p:cNvSpPr>
          <p:nvPr/>
        </p:nvSpPr>
        <p:spPr bwMode="auto">
          <a:xfrm>
            <a:off x="1478555" y="2206013"/>
            <a:ext cx="1216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ZDENAC</a:t>
            </a:r>
            <a:endParaRPr lang="hr-HR" altLang="sr-Latn-RS" baseline="-25000">
              <a:latin typeface="BankGothic Lt BT" panose="020B0607020203060204" pitchFamily="34" charset="0"/>
            </a:endParaRPr>
          </a:p>
        </p:txBody>
      </p:sp>
      <p:sp>
        <p:nvSpPr>
          <p:cNvPr id="20" name="Text Box 63"/>
          <p:cNvSpPr txBox="1">
            <a:spLocks noChangeArrowheads="1"/>
          </p:cNvSpPr>
          <p:nvPr/>
        </p:nvSpPr>
        <p:spPr bwMode="auto">
          <a:xfrm>
            <a:off x="3740743" y="2209188"/>
            <a:ext cx="1482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CRPILIŠTE</a:t>
            </a:r>
            <a:endParaRPr lang="hr-HR" altLang="sr-Latn-RS" baseline="-25000">
              <a:latin typeface="BankGothic Lt BT" panose="020B0607020203060204" pitchFamily="34" charset="0"/>
            </a:endParaRPr>
          </a:p>
        </p:txBody>
      </p:sp>
      <p:sp>
        <p:nvSpPr>
          <p:cNvPr id="21" name="Text Box 67"/>
          <p:cNvSpPr txBox="1">
            <a:spLocks noChangeArrowheads="1"/>
          </p:cNvSpPr>
          <p:nvPr/>
        </p:nvSpPr>
        <p:spPr bwMode="auto">
          <a:xfrm>
            <a:off x="4155080" y="2777513"/>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Q</a:t>
            </a:r>
            <a:r>
              <a:rPr lang="hr-HR" altLang="sr-Latn-RS" baseline="-25000">
                <a:latin typeface="BankGothic Lt BT" panose="020B0607020203060204" pitchFamily="34" charset="0"/>
              </a:rPr>
              <a:t>uk.</a:t>
            </a:r>
          </a:p>
        </p:txBody>
      </p:sp>
      <p:sp>
        <p:nvSpPr>
          <p:cNvPr id="22" name="Line 68"/>
          <p:cNvSpPr>
            <a:spLocks noChangeShapeType="1"/>
          </p:cNvSpPr>
          <p:nvPr/>
        </p:nvSpPr>
        <p:spPr bwMode="auto">
          <a:xfrm>
            <a:off x="3208930" y="4358663"/>
            <a:ext cx="765175" cy="0"/>
          </a:xfrm>
          <a:prstGeom prst="line">
            <a:avLst/>
          </a:prstGeom>
          <a:noFill/>
          <a:ln w="1905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23" name="Line 69"/>
          <p:cNvSpPr>
            <a:spLocks noChangeShapeType="1"/>
          </p:cNvSpPr>
          <p:nvPr/>
        </p:nvSpPr>
        <p:spPr bwMode="auto">
          <a:xfrm>
            <a:off x="5366343" y="4368188"/>
            <a:ext cx="765175" cy="0"/>
          </a:xfrm>
          <a:prstGeom prst="line">
            <a:avLst/>
          </a:prstGeom>
          <a:noFill/>
          <a:ln w="1905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24" name="Text Box 70"/>
          <p:cNvSpPr txBox="1">
            <a:spLocks noChangeArrowheads="1"/>
          </p:cNvSpPr>
          <p:nvPr/>
        </p:nvSpPr>
        <p:spPr bwMode="auto">
          <a:xfrm>
            <a:off x="5591768" y="2199663"/>
            <a:ext cx="3451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VODOOPSKRBNI SUSTAV</a:t>
            </a:r>
            <a:endParaRPr lang="hr-HR" altLang="sr-Latn-RS" baseline="-25000">
              <a:latin typeface="BankGothic Lt BT" panose="020B0607020203060204" pitchFamily="34" charset="0"/>
            </a:endParaRPr>
          </a:p>
        </p:txBody>
      </p:sp>
      <p:sp>
        <p:nvSpPr>
          <p:cNvPr id="25" name="Text Box 74"/>
          <p:cNvSpPr txBox="1">
            <a:spLocks noChangeArrowheads="1"/>
          </p:cNvSpPr>
          <p:nvPr/>
        </p:nvSpPr>
        <p:spPr bwMode="auto">
          <a:xfrm>
            <a:off x="6810968" y="2450488"/>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a:latin typeface="BankGothic Lt BT" panose="020B0607020203060204" pitchFamily="34" charset="0"/>
              </a:rPr>
              <a:t>Q</a:t>
            </a:r>
            <a:r>
              <a:rPr lang="hr-HR" altLang="sr-Latn-RS" baseline="-25000">
                <a:latin typeface="BankGothic Lt BT" panose="020B0607020203060204" pitchFamily="34" charset="0"/>
              </a:rPr>
              <a:t>uk.</a:t>
            </a:r>
          </a:p>
        </p:txBody>
      </p:sp>
      <p:pic>
        <p:nvPicPr>
          <p:cNvPr id="26"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593" y="3939563"/>
            <a:ext cx="357187"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6"/>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530" y="3953851"/>
            <a:ext cx="34131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7"/>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3530" y="4511063"/>
            <a:ext cx="3413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6380" y="2567963"/>
            <a:ext cx="509588"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Line 75"/>
          <p:cNvSpPr>
            <a:spLocks noChangeShapeType="1"/>
          </p:cNvSpPr>
          <p:nvPr/>
        </p:nvSpPr>
        <p:spPr bwMode="auto">
          <a:xfrm>
            <a:off x="1726205" y="4333263"/>
            <a:ext cx="317500" cy="4763"/>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31" name="Text Box 76"/>
          <p:cNvSpPr txBox="1">
            <a:spLocks noChangeArrowheads="1"/>
          </p:cNvSpPr>
          <p:nvPr/>
        </p:nvSpPr>
        <p:spPr bwMode="auto">
          <a:xfrm>
            <a:off x="297455" y="4152288"/>
            <a:ext cx="15033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5000"/>
              </a:lnSpc>
            </a:pPr>
            <a:r>
              <a:rPr lang="hr-HR" altLang="sr-Latn-RS" sz="1400">
                <a:latin typeface="BankGothic Lt BT" panose="020B0607020203060204" pitchFamily="34" charset="0"/>
              </a:rPr>
              <a:t>Kota gornjeg ruba filtra</a:t>
            </a:r>
            <a:endParaRPr lang="hr-HR" altLang="sr-Latn-RS" sz="1400" baseline="-25000">
              <a:latin typeface="BankGothic Lt BT" panose="020B0607020203060204" pitchFamily="34" charset="0"/>
            </a:endParaRPr>
          </a:p>
        </p:txBody>
      </p:sp>
      <p:sp>
        <p:nvSpPr>
          <p:cNvPr id="32" name="Rectangle 77"/>
          <p:cNvSpPr>
            <a:spLocks noChangeArrowheads="1"/>
          </p:cNvSpPr>
          <p:nvPr/>
        </p:nvSpPr>
        <p:spPr bwMode="auto">
          <a:xfrm>
            <a:off x="2600918" y="3607776"/>
            <a:ext cx="238125" cy="571500"/>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sp>
        <p:nvSpPr>
          <p:cNvPr id="33" name="Rectangle 78"/>
          <p:cNvSpPr>
            <a:spLocks noChangeArrowheads="1"/>
          </p:cNvSpPr>
          <p:nvPr/>
        </p:nvSpPr>
        <p:spPr bwMode="auto">
          <a:xfrm>
            <a:off x="2599330" y="4163401"/>
            <a:ext cx="238125" cy="1214437"/>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pic>
        <p:nvPicPr>
          <p:cNvPr id="34" name="Picture 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0805" y="3110888"/>
            <a:ext cx="5175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80"/>
          <p:cNvSpPr>
            <a:spLocks noChangeArrowheads="1"/>
          </p:cNvSpPr>
          <p:nvPr/>
        </p:nvSpPr>
        <p:spPr bwMode="auto">
          <a:xfrm>
            <a:off x="4299543" y="3172801"/>
            <a:ext cx="404812" cy="323850"/>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sp>
        <p:nvSpPr>
          <p:cNvPr id="36" name="Rectangle 81"/>
          <p:cNvSpPr>
            <a:spLocks noChangeArrowheads="1"/>
          </p:cNvSpPr>
          <p:nvPr/>
        </p:nvSpPr>
        <p:spPr bwMode="auto">
          <a:xfrm>
            <a:off x="4297955" y="3466488"/>
            <a:ext cx="404813" cy="1890713"/>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pic>
        <p:nvPicPr>
          <p:cNvPr id="37" name="Picture 8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1580" y="2750526"/>
            <a:ext cx="10223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83"/>
          <p:cNvSpPr>
            <a:spLocks noChangeArrowheads="1"/>
          </p:cNvSpPr>
          <p:nvPr/>
        </p:nvSpPr>
        <p:spPr bwMode="auto">
          <a:xfrm>
            <a:off x="6693493" y="2818788"/>
            <a:ext cx="904875" cy="271463"/>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sp>
        <p:nvSpPr>
          <p:cNvPr id="39" name="Rectangle 84"/>
          <p:cNvSpPr>
            <a:spLocks noChangeArrowheads="1"/>
          </p:cNvSpPr>
          <p:nvPr/>
        </p:nvSpPr>
        <p:spPr bwMode="auto">
          <a:xfrm>
            <a:off x="6696668" y="3064851"/>
            <a:ext cx="904875" cy="2286000"/>
          </a:xfrm>
          <a:prstGeom prst="rect">
            <a:avLst/>
          </a:prstGeom>
          <a:solidFill>
            <a:srgbClr val="A7D1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sr-Latn-CS" altLang="sr-Latn-RS"/>
          </a:p>
        </p:txBody>
      </p:sp>
      <p:sp>
        <p:nvSpPr>
          <p:cNvPr id="40" name="Line 85"/>
          <p:cNvSpPr>
            <a:spLocks noChangeShapeType="1"/>
          </p:cNvSpPr>
          <p:nvPr/>
        </p:nvSpPr>
        <p:spPr bwMode="auto">
          <a:xfrm>
            <a:off x="1584918" y="3974488"/>
            <a:ext cx="352425" cy="0"/>
          </a:xfrm>
          <a:prstGeom prst="line">
            <a:avLst/>
          </a:prstGeom>
          <a:noFill/>
          <a:ln w="19050">
            <a:solidFill>
              <a:srgbClr val="0066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41" name="Text Box 86"/>
          <p:cNvSpPr txBox="1">
            <a:spLocks noChangeArrowheads="1"/>
          </p:cNvSpPr>
          <p:nvPr/>
        </p:nvSpPr>
        <p:spPr bwMode="auto">
          <a:xfrm>
            <a:off x="1061043" y="3798276"/>
            <a:ext cx="70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r-HR" altLang="sr-Latn-RS" sz="1400">
                <a:solidFill>
                  <a:srgbClr val="0066FF"/>
                </a:solidFill>
                <a:latin typeface="BankGothic Lt BT" panose="020B0607020203060204" pitchFamily="34" charset="0"/>
              </a:rPr>
              <a:t>RPV</a:t>
            </a:r>
            <a:endParaRPr lang="hr-HR" altLang="sr-Latn-RS" sz="1400" baseline="-25000">
              <a:solidFill>
                <a:srgbClr val="0066FF"/>
              </a:solidFill>
              <a:latin typeface="BankGothic Lt BT" panose="020B0607020203060204" pitchFamily="34" charset="0"/>
            </a:endParaRPr>
          </a:p>
        </p:txBody>
      </p:sp>
    </p:spTree>
    <p:extLst>
      <p:ext uri="{BB962C8B-B14F-4D97-AF65-F5344CB8AC3E}">
        <p14:creationId xmlns:p14="http://schemas.microsoft.com/office/powerpoint/2010/main" val="297994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3000"/>
                                        <p:tgtEl>
                                          <p:spTgt spid="27"/>
                                        </p:tgtEl>
                                      </p:cBhvr>
                                    </p:animEffect>
                                    <p:set>
                                      <p:cBhvr>
                                        <p:cTn id="7" dur="1" fill="hold">
                                          <p:stCondLst>
                                            <p:cond delay="2999"/>
                                          </p:stCondLst>
                                        </p:cTn>
                                        <p:tgtEl>
                                          <p:spTgt spid="27"/>
                                        </p:tgtEl>
                                        <p:attrNameLst>
                                          <p:attrName>style.visibility</p:attrName>
                                        </p:attrNameLst>
                                      </p:cBhvr>
                                      <p:to>
                                        <p:strVal val="hidden"/>
                                      </p:to>
                                    </p:set>
                                  </p:childTnLst>
                                </p:cTn>
                              </p:par>
                              <p:par>
                                <p:cTn id="8" presetID="0" presetClass="path" presetSubtype="0" accel="50000" decel="50000" fill="hold" grpId="0" nodeType="withEffect">
                                  <p:stCondLst>
                                    <p:cond delay="0"/>
                                  </p:stCondLst>
                                  <p:childTnLst>
                                    <p:animMotion origin="layout" path="M 0.0 0.0 L 0.0 0.08194 " pathEditMode="relative" ptsTypes="AA">
                                      <p:cBhvr>
                                        <p:cTn id="9" dur="3000" fill="hold"/>
                                        <p:tgtEl>
                                          <p:spTgt spid="41"/>
                                        </p:tgtEl>
                                        <p:attrNameLst>
                                          <p:attrName>ppt_x</p:attrName>
                                          <p:attrName>ppt_y</p:attrName>
                                        </p:attrNameLst>
                                      </p:cBhvr>
                                    </p:animMotion>
                                  </p:childTnLst>
                                </p:cTn>
                              </p:par>
                              <p:par>
                                <p:cTn id="10" presetID="3" presetClass="emph" presetSubtype="2" fill="hold" grpId="1" nodeType="withEffect">
                                  <p:stCondLst>
                                    <p:cond delay="0"/>
                                  </p:stCondLst>
                                  <p:childTnLst>
                                    <p:animClr clrSpc="rgb" dir="cw">
                                      <p:cBhvr override="childStyle">
                                        <p:cTn id="11" dur="2000" fill="hold"/>
                                        <p:tgtEl>
                                          <p:spTgt spid="41"/>
                                        </p:tgtEl>
                                        <p:attrNameLst>
                                          <p:attrName>style.color</p:attrName>
                                        </p:attrNameLst>
                                      </p:cBhvr>
                                      <p:to>
                                        <a:srgbClr val="FF3300"/>
                                      </p:to>
                                    </p:animClr>
                                  </p:childTnLst>
                                </p:cTn>
                              </p:par>
                              <p:par>
                                <p:cTn id="12" presetID="0" presetClass="path" presetSubtype="0" accel="50000" decel="50000" fill="hold" grpId="0" nodeType="withEffect">
                                  <p:stCondLst>
                                    <p:cond delay="0"/>
                                  </p:stCondLst>
                                  <p:childTnLst>
                                    <p:animMotion origin="layout" path="M 0.0 0.0 L 0.0 0.08194 " pathEditMode="relative" ptsTypes="AA">
                                      <p:cBhvr>
                                        <p:cTn id="13" dur="3000" fill="hold"/>
                                        <p:tgtEl>
                                          <p:spTgt spid="40"/>
                                        </p:tgtEl>
                                        <p:attrNameLst>
                                          <p:attrName>ppt_x</p:attrName>
                                          <p:attrName>ppt_y</p:attrName>
                                        </p:attrNameLst>
                                      </p:cBhvr>
                                    </p:animMotion>
                                  </p:childTnLst>
                                </p:cTn>
                              </p:par>
                              <p:par>
                                <p:cTn id="14" presetID="22" presetClass="exit" presetSubtype="4" fill="hold" nodeType="withEffect">
                                  <p:stCondLst>
                                    <p:cond delay="0"/>
                                  </p:stCondLst>
                                  <p:childTnLst>
                                    <p:animEffect transition="out" filter="wipe(down)">
                                      <p:cBhvr>
                                        <p:cTn id="15" dur="2000"/>
                                        <p:tgtEl>
                                          <p:spTgt spid="14"/>
                                        </p:tgtEl>
                                      </p:cBhvr>
                                    </p:animEffect>
                                    <p:set>
                                      <p:cBhvr>
                                        <p:cTn id="16" dur="1" fill="hold">
                                          <p:stCondLst>
                                            <p:cond delay="1999"/>
                                          </p:stCondLst>
                                        </p:cTn>
                                        <p:tgtEl>
                                          <p:spTgt spid="14"/>
                                        </p:tgtEl>
                                        <p:attrNameLst>
                                          <p:attrName>style.visibility</p:attrName>
                                        </p:attrNameLst>
                                      </p:cBhvr>
                                      <p:to>
                                        <p:strVal val="hidden"/>
                                      </p:to>
                                    </p:set>
                                  </p:childTnLst>
                                </p:cTn>
                              </p:par>
                            </p:childTnLst>
                          </p:cTn>
                        </p:par>
                        <p:par>
                          <p:cTn id="17" fill="hold">
                            <p:stCondLst>
                              <p:cond delay="3000"/>
                            </p:stCondLst>
                            <p:childTnLst>
                              <p:par>
                                <p:cTn id="18" presetID="22" presetClass="exit" presetSubtype="1" fill="hold" grpId="0" nodeType="afterEffect">
                                  <p:stCondLst>
                                    <p:cond delay="1000"/>
                                  </p:stCondLst>
                                  <p:childTnLst>
                                    <p:animEffect transition="out" filter="wipe(up)">
                                      <p:cBhvr>
                                        <p:cTn id="19" dur="2000"/>
                                        <p:tgtEl>
                                          <p:spTgt spid="32"/>
                                        </p:tgtEl>
                                      </p:cBhvr>
                                    </p:animEffect>
                                    <p:set>
                                      <p:cBhvr>
                                        <p:cTn id="20" dur="1" fill="hold">
                                          <p:stCondLst>
                                            <p:cond delay="19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22" presetClass="exit" presetSubtype="1" fill="hold" grpId="0" nodeType="afterEffect">
                                  <p:stCondLst>
                                    <p:cond delay="0"/>
                                  </p:stCondLst>
                                  <p:childTnLst>
                                    <p:animEffect transition="out" filter="wipe(up)">
                                      <p:cBhvr>
                                        <p:cTn id="28" dur="2000"/>
                                        <p:tgtEl>
                                          <p:spTgt spid="35"/>
                                        </p:tgtEl>
                                      </p:cBhvr>
                                    </p:animEffect>
                                    <p:set>
                                      <p:cBhvr>
                                        <p:cTn id="29" dur="1" fill="hold">
                                          <p:stCondLst>
                                            <p:cond delay="1999"/>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xit" presetSubtype="1" fill="hold" grpId="0" nodeType="afterEffect">
                                  <p:stCondLst>
                                    <p:cond delay="0"/>
                                  </p:stCondLst>
                                  <p:childTnLst>
                                    <p:animEffect transition="out" filter="wipe(up)">
                                      <p:cBhvr>
                                        <p:cTn id="37" dur="2000"/>
                                        <p:tgtEl>
                                          <p:spTgt spid="38"/>
                                        </p:tgtEl>
                                      </p:cBhvr>
                                    </p:animEffect>
                                    <p:set>
                                      <p:cBhvr>
                                        <p:cTn id="38"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2" grpId="0" animBg="1"/>
      <p:bldP spid="35" grpId="0" animBg="1"/>
      <p:bldP spid="38" grpId="0" animBg="1"/>
      <p:bldP spid="40" grpId="0" animBg="1"/>
      <p:bldP spid="41" grpId="0"/>
      <p:bldP spid="4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5" name="Rectangle 14"/>
          <p:cNvSpPr txBox="1">
            <a:spLocks noChangeArrowheads="1"/>
          </p:cNvSpPr>
          <p:nvPr/>
        </p:nvSpPr>
        <p:spPr bwMode="auto">
          <a:xfrm>
            <a:off x="147918" y="931725"/>
            <a:ext cx="4381552"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No zašto danas dolazi do pada razine podzemne vode ispod kota gornjih rubova </a:t>
            </a:r>
            <a:r>
              <a:rPr lang="sr-Latn-CS" sz="1900" b="0" i="1" kern="0" dirty="0" err="1" smtClean="0">
                <a:solidFill>
                  <a:srgbClr val="0066FF"/>
                </a:solidFill>
              </a:rPr>
              <a:t>filtra</a:t>
            </a:r>
            <a:r>
              <a:rPr lang="sr-Latn-CS" sz="1900" b="0" i="1" kern="0" dirty="0" smtClean="0">
                <a:solidFill>
                  <a:srgbClr val="0066FF"/>
                </a:solidFill>
              </a:rPr>
              <a:t> u zdencima?</a:t>
            </a:r>
            <a:endParaRPr lang="sr-Latn-CS" sz="1900" b="0" i="1" kern="0" dirty="0">
              <a:solidFill>
                <a:srgbClr val="0066FF"/>
              </a:solidFill>
            </a:endParaRPr>
          </a:p>
        </p:txBody>
      </p:sp>
      <p:pic>
        <p:nvPicPr>
          <p:cNvPr id="9" name="Picture 8"/>
          <p:cNvPicPr>
            <a:picLocks noChangeAspect="1"/>
          </p:cNvPicPr>
          <p:nvPr/>
        </p:nvPicPr>
        <p:blipFill>
          <a:blip r:embed="rId3"/>
          <a:stretch>
            <a:fillRect/>
          </a:stretch>
        </p:blipFill>
        <p:spPr>
          <a:xfrm>
            <a:off x="0" y="2251393"/>
            <a:ext cx="5081612" cy="401683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612" y="1138264"/>
            <a:ext cx="3960000" cy="2448587"/>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606" t="1882" r="1575" b="2481"/>
          <a:stretch/>
        </p:blipFill>
        <p:spPr>
          <a:xfrm>
            <a:off x="5082138" y="3644602"/>
            <a:ext cx="3960000" cy="2623624"/>
          </a:xfrm>
          <a:prstGeom prst="rect">
            <a:avLst/>
          </a:prstGeom>
        </p:spPr>
      </p:pic>
    </p:spTree>
    <p:extLst>
      <p:ext uri="{BB962C8B-B14F-4D97-AF65-F5344CB8AC3E}">
        <p14:creationId xmlns:p14="http://schemas.microsoft.com/office/powerpoint/2010/main" val="2869431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5" name="Rectangle 14"/>
          <p:cNvSpPr txBox="1">
            <a:spLocks noChangeArrowheads="1"/>
          </p:cNvSpPr>
          <p:nvPr/>
        </p:nvSpPr>
        <p:spPr bwMode="auto">
          <a:xfrm>
            <a:off x="147918" y="931725"/>
            <a:ext cx="4381552"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marL="342900" indent="-342900" algn="l">
              <a:buFont typeface="Arial" panose="020B0604020202020204" pitchFamily="34" charset="0"/>
              <a:buChar char="→"/>
            </a:pPr>
            <a:r>
              <a:rPr lang="sr-Latn-CS" sz="1900" b="0" i="1" kern="0" dirty="0" smtClean="0">
                <a:solidFill>
                  <a:srgbClr val="0066FF"/>
                </a:solidFill>
              </a:rPr>
              <a:t>Što se zapravo događa s kapacitetima zdenaca u takvim situacijama?</a:t>
            </a:r>
            <a:endParaRPr lang="sr-Latn-CS" sz="1900" b="0" i="1" kern="0" dirty="0">
              <a:solidFill>
                <a:srgbClr val="0066FF"/>
              </a:solidFill>
            </a:endParaRPr>
          </a:p>
        </p:txBody>
      </p:sp>
      <p:pic>
        <p:nvPicPr>
          <p:cNvPr id="9" name="Picture 8"/>
          <p:cNvPicPr>
            <a:picLocks noChangeAspect="1"/>
          </p:cNvPicPr>
          <p:nvPr/>
        </p:nvPicPr>
        <p:blipFill>
          <a:blip r:embed="rId3"/>
          <a:stretch>
            <a:fillRect/>
          </a:stretch>
        </p:blipFill>
        <p:spPr>
          <a:xfrm>
            <a:off x="0" y="2191508"/>
            <a:ext cx="5081612" cy="4016833"/>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1612" y="1187467"/>
            <a:ext cx="3959860" cy="2540635"/>
          </a:xfrm>
          <a:prstGeom prst="rect">
            <a:avLst/>
          </a:prstGeom>
          <a:noFill/>
          <a:ln>
            <a:no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1612" y="3763190"/>
            <a:ext cx="3959860" cy="2535555"/>
          </a:xfrm>
          <a:prstGeom prst="rect">
            <a:avLst/>
          </a:prstGeom>
          <a:noFill/>
          <a:ln>
            <a:noFill/>
          </a:ln>
        </p:spPr>
      </p:pic>
      <p:sp>
        <p:nvSpPr>
          <p:cNvPr id="10" name="Rectangle 14"/>
          <p:cNvSpPr txBox="1">
            <a:spLocks noChangeArrowheads="1"/>
          </p:cNvSpPr>
          <p:nvPr/>
        </p:nvSpPr>
        <p:spPr bwMode="auto">
          <a:xfrm>
            <a:off x="7061542" y="882862"/>
            <a:ext cx="2082458" cy="2870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algn="l"/>
            <a:r>
              <a:rPr lang="sr-Latn-CS" sz="1500" b="0" i="1" kern="0" dirty="0" smtClean="0">
                <a:solidFill>
                  <a:srgbClr val="0066FF"/>
                </a:solidFill>
                <a:effectLst>
                  <a:glow rad="228600">
                    <a:schemeClr val="accent6">
                      <a:satMod val="175000"/>
                      <a:alpha val="40000"/>
                    </a:schemeClr>
                  </a:glow>
                </a:effectLst>
              </a:rPr>
              <a:t>Hidrološka suša 2003.</a:t>
            </a:r>
            <a:endParaRPr lang="sr-Latn-CS" sz="1500" b="0" i="1" kern="0" dirty="0">
              <a:solidFill>
                <a:srgbClr val="0066FF"/>
              </a:solidFill>
              <a:effectLst>
                <a:glow rad="228600">
                  <a:schemeClr val="accent6">
                    <a:satMod val="175000"/>
                    <a:alpha val="40000"/>
                  </a:schemeClr>
                </a:glow>
              </a:effectLst>
            </a:endParaRPr>
          </a:p>
        </p:txBody>
      </p:sp>
      <p:sp>
        <p:nvSpPr>
          <p:cNvPr id="11" name="Rectangle 14"/>
          <p:cNvSpPr txBox="1">
            <a:spLocks noChangeArrowheads="1"/>
          </p:cNvSpPr>
          <p:nvPr/>
        </p:nvSpPr>
        <p:spPr bwMode="auto">
          <a:xfrm>
            <a:off x="6119896" y="5199639"/>
            <a:ext cx="1883291" cy="429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algn="l"/>
            <a:r>
              <a:rPr lang="sr-Latn-CS" sz="1500" b="0" i="1" kern="0" dirty="0" smtClean="0">
                <a:solidFill>
                  <a:srgbClr val="0066FF"/>
                </a:solidFill>
                <a:effectLst>
                  <a:glow rad="228600">
                    <a:schemeClr val="accent6">
                      <a:satMod val="175000"/>
                      <a:alpha val="40000"/>
                    </a:schemeClr>
                  </a:glow>
                </a:effectLst>
              </a:rPr>
              <a:t>Pad kapaciteta i preko 50%</a:t>
            </a:r>
            <a:endParaRPr lang="sr-Latn-CS" sz="1500" b="0" i="1" kern="0" dirty="0">
              <a:solidFill>
                <a:srgbClr val="0066FF"/>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931338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a:spLocks noGrp="1" noChangeArrowheads="1"/>
          </p:cNvSpPr>
          <p:nvPr>
            <p:ph type="title"/>
          </p:nvPr>
        </p:nvSpPr>
        <p:spPr>
          <a:xfrm>
            <a:off x="0" y="139044"/>
            <a:ext cx="9144000" cy="749598"/>
          </a:xfrm>
        </p:spPr>
        <p:txBody>
          <a:bodyPr/>
          <a:lstStyle/>
          <a:p>
            <a:r>
              <a:rPr lang="sr-Latn-CS" sz="2300" b="0" dirty="0">
                <a:solidFill>
                  <a:srgbClr val="0066FF"/>
                </a:solidFill>
                <a:effectLst>
                  <a:glow rad="63500">
                    <a:schemeClr val="accent5">
                      <a:alpha val="40000"/>
                    </a:schemeClr>
                  </a:glow>
                </a:effectLst>
              </a:rPr>
              <a:t>Hidrološke suše i njihova povezanost s podzemnom vodom zagrebačkog vodonosnika</a:t>
            </a:r>
          </a:p>
        </p:txBody>
      </p:sp>
      <p:sp>
        <p:nvSpPr>
          <p:cNvPr id="5" name="Rectangle 14"/>
          <p:cNvSpPr txBox="1">
            <a:spLocks noChangeArrowheads="1"/>
          </p:cNvSpPr>
          <p:nvPr/>
        </p:nvSpPr>
        <p:spPr bwMode="auto">
          <a:xfrm>
            <a:off x="881349" y="2636893"/>
            <a:ext cx="7425369" cy="10402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tx1"/>
                </a:solidFill>
                <a:latin typeface="+mj-lt"/>
                <a:ea typeface="+mj-ea"/>
                <a:cs typeface="+mj-cs"/>
              </a:defRPr>
            </a:lvl1pPr>
            <a:lvl2pPr algn="ctr" rtl="0" eaLnBrk="1" fontAlgn="base" hangingPunct="1">
              <a:spcBef>
                <a:spcPct val="0"/>
              </a:spcBef>
              <a:spcAft>
                <a:spcPct val="0"/>
              </a:spcAft>
              <a:defRPr sz="2800" b="1">
                <a:solidFill>
                  <a:schemeClr val="tx1"/>
                </a:solidFill>
                <a:latin typeface="Arial" charset="0"/>
              </a:defRPr>
            </a:lvl2pPr>
            <a:lvl3pPr algn="ctr" rtl="0" eaLnBrk="1" fontAlgn="base" hangingPunct="1">
              <a:spcBef>
                <a:spcPct val="0"/>
              </a:spcBef>
              <a:spcAft>
                <a:spcPct val="0"/>
              </a:spcAft>
              <a:defRPr sz="2800" b="1">
                <a:solidFill>
                  <a:schemeClr val="tx1"/>
                </a:solidFill>
                <a:latin typeface="Arial" charset="0"/>
              </a:defRPr>
            </a:lvl3pPr>
            <a:lvl4pPr algn="ctr" rtl="0" eaLnBrk="1" fontAlgn="base" hangingPunct="1">
              <a:spcBef>
                <a:spcPct val="0"/>
              </a:spcBef>
              <a:spcAft>
                <a:spcPct val="0"/>
              </a:spcAft>
              <a:defRPr sz="2800" b="1">
                <a:solidFill>
                  <a:schemeClr val="tx1"/>
                </a:solidFill>
                <a:latin typeface="Arial" charset="0"/>
              </a:defRPr>
            </a:lvl4pPr>
            <a:lvl5pPr algn="ctr" rtl="0" eaLnBrk="1" fontAlgn="base" hangingPunct="1">
              <a:spcBef>
                <a:spcPct val="0"/>
              </a:spcBef>
              <a:spcAft>
                <a:spcPct val="0"/>
              </a:spcAft>
              <a:defRPr sz="2800" b="1">
                <a:solidFill>
                  <a:schemeClr val="tx1"/>
                </a:solidFill>
                <a:latin typeface="Arial" charset="0"/>
              </a:defRPr>
            </a:lvl5pPr>
            <a:lvl6pPr marL="457200" algn="ctr" rtl="0" eaLnBrk="1" fontAlgn="base" hangingPunct="1">
              <a:spcBef>
                <a:spcPct val="0"/>
              </a:spcBef>
              <a:spcAft>
                <a:spcPct val="0"/>
              </a:spcAft>
              <a:defRPr sz="2800" b="1">
                <a:solidFill>
                  <a:schemeClr val="tx1"/>
                </a:solidFill>
                <a:latin typeface="Arial" charset="0"/>
              </a:defRPr>
            </a:lvl6pPr>
            <a:lvl7pPr marL="914400" algn="ctr" rtl="0" eaLnBrk="1" fontAlgn="base" hangingPunct="1">
              <a:spcBef>
                <a:spcPct val="0"/>
              </a:spcBef>
              <a:spcAft>
                <a:spcPct val="0"/>
              </a:spcAft>
              <a:defRPr sz="2800" b="1">
                <a:solidFill>
                  <a:schemeClr val="tx1"/>
                </a:solidFill>
                <a:latin typeface="Arial" charset="0"/>
              </a:defRPr>
            </a:lvl7pPr>
            <a:lvl8pPr marL="1371600" algn="ctr" rtl="0" eaLnBrk="1" fontAlgn="base" hangingPunct="1">
              <a:spcBef>
                <a:spcPct val="0"/>
              </a:spcBef>
              <a:spcAft>
                <a:spcPct val="0"/>
              </a:spcAft>
              <a:defRPr sz="2800" b="1">
                <a:solidFill>
                  <a:schemeClr val="tx1"/>
                </a:solidFill>
                <a:latin typeface="Arial" charset="0"/>
              </a:defRPr>
            </a:lvl8pPr>
            <a:lvl9pPr marL="1828800" algn="ctr" rtl="0" eaLnBrk="1" fontAlgn="base" hangingPunct="1">
              <a:spcBef>
                <a:spcPct val="0"/>
              </a:spcBef>
              <a:spcAft>
                <a:spcPct val="0"/>
              </a:spcAft>
              <a:defRPr sz="2800" b="1">
                <a:solidFill>
                  <a:schemeClr val="tx1"/>
                </a:solidFill>
                <a:latin typeface="Arial" charset="0"/>
              </a:defRPr>
            </a:lvl9pPr>
          </a:lstStyle>
          <a:p>
            <a:pPr algn="l"/>
            <a:r>
              <a:rPr lang="sr-Latn-CS" sz="2300" b="0" i="1" kern="0" dirty="0" smtClean="0">
                <a:solidFill>
                  <a:srgbClr val="0066FF"/>
                </a:solidFill>
              </a:rPr>
              <a:t>... jel to </a:t>
            </a:r>
            <a:r>
              <a:rPr lang="sr-Latn-CS" sz="2300" b="0" i="1" kern="0" dirty="0" smtClean="0">
                <a:solidFill>
                  <a:srgbClr val="0066FF"/>
                </a:solidFill>
              </a:rPr>
              <a:t>znači </a:t>
            </a:r>
            <a:r>
              <a:rPr lang="sr-Latn-CS" sz="2300" b="0" i="1" kern="0" dirty="0" smtClean="0">
                <a:solidFill>
                  <a:srgbClr val="0066FF"/>
                </a:solidFill>
              </a:rPr>
              <a:t>da vode u zagrebačkom vodonosniku za </a:t>
            </a:r>
            <a:r>
              <a:rPr lang="sr-Latn-CS" sz="2300" b="0" i="1" kern="0" dirty="0" err="1" smtClean="0">
                <a:solidFill>
                  <a:srgbClr val="0066FF"/>
                </a:solidFill>
              </a:rPr>
              <a:t>vrijeme</a:t>
            </a:r>
            <a:r>
              <a:rPr lang="sr-Latn-CS" sz="2300" b="0" i="1" kern="0" dirty="0" smtClean="0">
                <a:solidFill>
                  <a:srgbClr val="0066FF"/>
                </a:solidFill>
              </a:rPr>
              <a:t> hidroloških suša </a:t>
            </a:r>
            <a:r>
              <a:rPr lang="sr-Latn-CS" sz="2300" b="0" i="1" kern="0" dirty="0" smtClean="0">
                <a:solidFill>
                  <a:srgbClr val="0066FF"/>
                </a:solidFill>
              </a:rPr>
              <a:t>gotovo da i nema</a:t>
            </a:r>
            <a:r>
              <a:rPr lang="sr-Latn-CS" sz="2300" b="0" i="1" kern="0" dirty="0" smtClean="0">
                <a:solidFill>
                  <a:srgbClr val="0066FF"/>
                </a:solidFill>
              </a:rPr>
              <a:t>?</a:t>
            </a:r>
            <a:endParaRPr lang="sr-Latn-CS" sz="2300" b="0" i="1" kern="0" dirty="0">
              <a:solidFill>
                <a:srgbClr val="0066FF"/>
              </a:solidFill>
            </a:endParaRPr>
          </a:p>
        </p:txBody>
      </p:sp>
    </p:spTree>
    <p:extLst>
      <p:ext uri="{BB962C8B-B14F-4D97-AF65-F5344CB8AC3E}">
        <p14:creationId xmlns:p14="http://schemas.microsoft.com/office/powerpoint/2010/main" val="928992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RGNf_02_Hr">
  <a:themeElements>
    <a:clrScheme name="RGNf_01_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RGNf_01_H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Nf_01_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GNf_01_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GNf_01_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GNf_01_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GNf_01_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GNf_01_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GNf_01_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GNf_01_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GNf_01_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GNf_01_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GNf_01_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GNf_01_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RGNf_02_Hr</Template>
  <TotalTime>4957</TotalTime>
  <Words>3601</Words>
  <Application>Microsoft Office PowerPoint</Application>
  <PresentationFormat>On-screen Show (4:3)</PresentationFormat>
  <Paragraphs>276</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Wingdings</vt:lpstr>
      <vt:lpstr>Arial Narrow</vt:lpstr>
      <vt:lpstr>Arial</vt:lpstr>
      <vt:lpstr>Symbol</vt:lpstr>
      <vt:lpstr>BankGothic Lt BT</vt:lpstr>
      <vt:lpstr>RGNf_02_Hr</vt:lpstr>
      <vt:lpstr>Hidrološka suša – primjer prognoza razina podzemne vode zagrebačkog vodonosnika</vt:lpstr>
      <vt:lpstr>PowerPoint Presentation</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Hidrološke suše i njihova povezanost s podzemnom vodom zagrebačkog vodonosnika</vt:lpstr>
      <vt:lpstr>PowerPoint Presentation</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Prognozni modeli budućeg stanja razina podzemne vode u uvjetima dugotrajnih nepovoljnih (sušnih) hidroloških razdoblja</vt:lpstr>
      <vt:lpstr>PowerPoint Presentation</vt:lpstr>
      <vt:lpstr>Hidrološka suša – primjer prognoza razina podzemne vode zagrebačkog vodonosnika</vt:lpstr>
    </vt:vector>
  </TitlesOfParts>
  <Company>RGN fakultet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Kristijan Posavec</dc:creator>
  <cp:lastModifiedBy>Kristijan Posavec</cp:lastModifiedBy>
  <cp:revision>667</cp:revision>
  <dcterms:created xsi:type="dcterms:W3CDTF">2012-12-03T09:21:19Z</dcterms:created>
  <dcterms:modified xsi:type="dcterms:W3CDTF">2015-12-11T00:06:27Z</dcterms:modified>
</cp:coreProperties>
</file>