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4"/>
  </p:notesMasterIdLst>
  <p:handoutMasterIdLst>
    <p:handoutMasterId r:id="rId25"/>
  </p:handoutMasterIdLst>
  <p:sldIdLst>
    <p:sldId id="319" r:id="rId2"/>
    <p:sldId id="587" r:id="rId3"/>
    <p:sldId id="588" r:id="rId4"/>
    <p:sldId id="591" r:id="rId5"/>
    <p:sldId id="592" r:id="rId6"/>
    <p:sldId id="593" r:id="rId7"/>
    <p:sldId id="594" r:id="rId8"/>
    <p:sldId id="595" r:id="rId9"/>
    <p:sldId id="596" r:id="rId10"/>
    <p:sldId id="597" r:id="rId11"/>
    <p:sldId id="598" r:id="rId12"/>
    <p:sldId id="606" r:id="rId13"/>
    <p:sldId id="599" r:id="rId14"/>
    <p:sldId id="603" r:id="rId15"/>
    <p:sldId id="601" r:id="rId16"/>
    <p:sldId id="604" r:id="rId17"/>
    <p:sldId id="579" r:id="rId18"/>
    <p:sldId id="610" r:id="rId19"/>
    <p:sldId id="609" r:id="rId20"/>
    <p:sldId id="611" r:id="rId21"/>
    <p:sldId id="607" r:id="rId22"/>
    <p:sldId id="563" r:id="rId23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333399"/>
    <a:srgbClr val="3333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6503" autoAdjust="0"/>
    <p:restoredTop sz="99652" autoAdjust="0"/>
  </p:normalViewPr>
  <p:slideViewPr>
    <p:cSldViewPr>
      <p:cViewPr>
        <p:scale>
          <a:sx n="117" d="100"/>
          <a:sy n="117" d="100"/>
        </p:scale>
        <p:origin x="-27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2634" y="666"/>
      </p:cViewPr>
      <p:guideLst>
        <p:guide orient="horz" pos="3110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ava%20hydrologic%20model\rezultati%20okt%202013\CMall_13stations_NEW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ROJEKTI%20SAVSKE%20KOMISIJE\XXX_PRIORITY%20PROJECTS%20LIST\Finansiranje%20projekata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ava%20hydrologic%20model\rezultati%20okt%202013\CMall_13stations_NEW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2041-2070 ANN</a:t>
            </a:r>
          </a:p>
        </c:rich>
      </c:tx>
      <c:layout/>
      <c:overlay val="1"/>
      <c:spPr>
        <a:solidFill>
          <a:schemeClr val="bg1"/>
        </a:solidFill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CM1</c:v>
          </c:tx>
          <c:invertIfNegative val="0"/>
          <c:cat>
            <c:strRef>
              <c:f>clim1!$B$5:$B$17</c:f>
              <c:strCache>
                <c:ptCount val="13"/>
                <c:pt idx="0">
                  <c:v>Sava @ Čatež</c:v>
                </c:pt>
                <c:pt idx="1">
                  <c:v>Sava @ Zagreb</c:v>
                </c:pt>
                <c:pt idx="2">
                  <c:v>Kupa mouth</c:v>
                </c:pt>
                <c:pt idx="3">
                  <c:v>Sava @ Crnac</c:v>
                </c:pt>
                <c:pt idx="4">
                  <c:v>Una mouth</c:v>
                </c:pt>
                <c:pt idx="5">
                  <c:v>Sava @ Mačkovac</c:v>
                </c:pt>
                <c:pt idx="6">
                  <c:v>Vrbas mouth</c:v>
                </c:pt>
                <c:pt idx="7">
                  <c:v>Sava @ Slav. Brod</c:v>
                </c:pt>
                <c:pt idx="8">
                  <c:v>Bosna mouth</c:v>
                </c:pt>
                <c:pt idx="9">
                  <c:v>Sava @ Županja</c:v>
                </c:pt>
                <c:pt idx="10">
                  <c:v>Drina mouth</c:v>
                </c:pt>
                <c:pt idx="11">
                  <c:v>Sava @ S. Mitrovica</c:v>
                </c:pt>
                <c:pt idx="12">
                  <c:v>Sava @ Beograd</c:v>
                </c:pt>
              </c:strCache>
            </c:strRef>
          </c:cat>
          <c:val>
            <c:numRef>
              <c:f>clim1!$L$5:$L$17</c:f>
              <c:numCache>
                <c:formatCode>0.0%</c:formatCode>
                <c:ptCount val="13"/>
                <c:pt idx="0">
                  <c:v>6.6265707810391886E-2</c:v>
                </c:pt>
                <c:pt idx="1">
                  <c:v>8.3392689155148636E-2</c:v>
                </c:pt>
                <c:pt idx="2">
                  <c:v>-2.0754971325415155E-3</c:v>
                </c:pt>
                <c:pt idx="3">
                  <c:v>4.8454352231720225E-2</c:v>
                </c:pt>
                <c:pt idx="4">
                  <c:v>-2.1428833478783445E-2</c:v>
                </c:pt>
                <c:pt idx="5">
                  <c:v>3.832774047088261E-2</c:v>
                </c:pt>
                <c:pt idx="6">
                  <c:v>-3.4565504995591405E-2</c:v>
                </c:pt>
                <c:pt idx="7">
                  <c:v>2.5734915954886754E-2</c:v>
                </c:pt>
                <c:pt idx="8">
                  <c:v>-2.2230848789901458E-2</c:v>
                </c:pt>
                <c:pt idx="9">
                  <c:v>1.6728442776089647E-2</c:v>
                </c:pt>
                <c:pt idx="10">
                  <c:v>2.265470736409015E-2</c:v>
                </c:pt>
                <c:pt idx="11">
                  <c:v>1.7166676993874752E-2</c:v>
                </c:pt>
                <c:pt idx="12">
                  <c:v>1.4031726184477789E-2</c:v>
                </c:pt>
              </c:numCache>
            </c:numRef>
          </c:val>
        </c:ser>
        <c:ser>
          <c:idx val="1"/>
          <c:order val="1"/>
          <c:tx>
            <c:v>CM2</c:v>
          </c:tx>
          <c:invertIfNegative val="0"/>
          <c:cat>
            <c:strRef>
              <c:f>clim1!$B$5:$B$17</c:f>
              <c:strCache>
                <c:ptCount val="13"/>
                <c:pt idx="0">
                  <c:v>Sava @ Čatež</c:v>
                </c:pt>
                <c:pt idx="1">
                  <c:v>Sava @ Zagreb</c:v>
                </c:pt>
                <c:pt idx="2">
                  <c:v>Kupa mouth</c:v>
                </c:pt>
                <c:pt idx="3">
                  <c:v>Sava @ Crnac</c:v>
                </c:pt>
                <c:pt idx="4">
                  <c:v>Una mouth</c:v>
                </c:pt>
                <c:pt idx="5">
                  <c:v>Sava @ Mačkovac</c:v>
                </c:pt>
                <c:pt idx="6">
                  <c:v>Vrbas mouth</c:v>
                </c:pt>
                <c:pt idx="7">
                  <c:v>Sava @ Slav. Brod</c:v>
                </c:pt>
                <c:pt idx="8">
                  <c:v>Bosna mouth</c:v>
                </c:pt>
                <c:pt idx="9">
                  <c:v>Sava @ Županja</c:v>
                </c:pt>
                <c:pt idx="10">
                  <c:v>Drina mouth</c:v>
                </c:pt>
                <c:pt idx="11">
                  <c:v>Sava @ S. Mitrovica</c:v>
                </c:pt>
                <c:pt idx="12">
                  <c:v>Sava @ Beograd</c:v>
                </c:pt>
              </c:strCache>
            </c:strRef>
          </c:cat>
          <c:val>
            <c:numRef>
              <c:f>clim2!$L$5:$L$17</c:f>
              <c:numCache>
                <c:formatCode>0.0%</c:formatCode>
                <c:ptCount val="13"/>
                <c:pt idx="0">
                  <c:v>2.4198458076370551E-2</c:v>
                </c:pt>
                <c:pt idx="1">
                  <c:v>-5.8005047801050766E-3</c:v>
                </c:pt>
                <c:pt idx="2">
                  <c:v>-0.1465098676729876</c:v>
                </c:pt>
                <c:pt idx="3">
                  <c:v>-7.0099921494501297E-2</c:v>
                </c:pt>
                <c:pt idx="4">
                  <c:v>-8.3662875113651253E-2</c:v>
                </c:pt>
                <c:pt idx="5">
                  <c:v>-8.2771153283948767E-2</c:v>
                </c:pt>
                <c:pt idx="6">
                  <c:v>-8.9012494179837157E-2</c:v>
                </c:pt>
                <c:pt idx="7">
                  <c:v>-8.265200800102393E-2</c:v>
                </c:pt>
                <c:pt idx="8">
                  <c:v>-0.15838336768768146</c:v>
                </c:pt>
                <c:pt idx="9">
                  <c:v>-9.5255268936364518E-2</c:v>
                </c:pt>
                <c:pt idx="10">
                  <c:v>-2.4227903875482789E-2</c:v>
                </c:pt>
                <c:pt idx="11">
                  <c:v>-7.8530654142670589E-2</c:v>
                </c:pt>
                <c:pt idx="12">
                  <c:v>-8.2707694990989747E-2</c:v>
                </c:pt>
              </c:numCache>
            </c:numRef>
          </c:val>
        </c:ser>
        <c:ser>
          <c:idx val="2"/>
          <c:order val="2"/>
          <c:tx>
            <c:v>CM3</c:v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clim1!$B$5:$B$17</c:f>
              <c:strCache>
                <c:ptCount val="13"/>
                <c:pt idx="0">
                  <c:v>Sava @ Čatež</c:v>
                </c:pt>
                <c:pt idx="1">
                  <c:v>Sava @ Zagreb</c:v>
                </c:pt>
                <c:pt idx="2">
                  <c:v>Kupa mouth</c:v>
                </c:pt>
                <c:pt idx="3">
                  <c:v>Sava @ Crnac</c:v>
                </c:pt>
                <c:pt idx="4">
                  <c:v>Una mouth</c:v>
                </c:pt>
                <c:pt idx="5">
                  <c:v>Sava @ Mačkovac</c:v>
                </c:pt>
                <c:pt idx="6">
                  <c:v>Vrbas mouth</c:v>
                </c:pt>
                <c:pt idx="7">
                  <c:v>Sava @ Slav. Brod</c:v>
                </c:pt>
                <c:pt idx="8">
                  <c:v>Bosna mouth</c:v>
                </c:pt>
                <c:pt idx="9">
                  <c:v>Sava @ Županja</c:v>
                </c:pt>
                <c:pt idx="10">
                  <c:v>Drina mouth</c:v>
                </c:pt>
                <c:pt idx="11">
                  <c:v>Sava @ S. Mitrovica</c:v>
                </c:pt>
                <c:pt idx="12">
                  <c:v>Sava @ Beograd</c:v>
                </c:pt>
              </c:strCache>
            </c:strRef>
          </c:cat>
          <c:val>
            <c:numRef>
              <c:f>clim3!$L$5:$L$17</c:f>
              <c:numCache>
                <c:formatCode>0.0%</c:formatCode>
                <c:ptCount val="13"/>
                <c:pt idx="0">
                  <c:v>-1.6988240693889271E-2</c:v>
                </c:pt>
                <c:pt idx="1">
                  <c:v>-7.0920337096078709E-3</c:v>
                </c:pt>
                <c:pt idx="2">
                  <c:v>-8.6256317184992964E-2</c:v>
                </c:pt>
                <c:pt idx="3">
                  <c:v>-4.011542665987345E-2</c:v>
                </c:pt>
                <c:pt idx="4">
                  <c:v>-0.11472611665910405</c:v>
                </c:pt>
                <c:pt idx="5">
                  <c:v>-7.5138725564973474E-2</c:v>
                </c:pt>
                <c:pt idx="6">
                  <c:v>-0.10120764381689852</c:v>
                </c:pt>
                <c:pt idx="7">
                  <c:v>-8.9256510261254821E-2</c:v>
                </c:pt>
                <c:pt idx="8">
                  <c:v>-0.19112369801521512</c:v>
                </c:pt>
                <c:pt idx="9">
                  <c:v>-0.10833833065325339</c:v>
                </c:pt>
                <c:pt idx="10">
                  <c:v>3.5029030032482922E-2</c:v>
                </c:pt>
                <c:pt idx="11">
                  <c:v>-7.5548671292317029E-2</c:v>
                </c:pt>
                <c:pt idx="12">
                  <c:v>-8.1807392805561388E-2</c:v>
                </c:pt>
              </c:numCache>
            </c:numRef>
          </c:val>
        </c:ser>
        <c:ser>
          <c:idx val="3"/>
          <c:order val="3"/>
          <c:tx>
            <c:v>CM4</c:v>
          </c:tx>
          <c:invertIfNegative val="0"/>
          <c:cat>
            <c:strRef>
              <c:f>clim1!$B$5:$B$17</c:f>
              <c:strCache>
                <c:ptCount val="13"/>
                <c:pt idx="0">
                  <c:v>Sava @ Čatež</c:v>
                </c:pt>
                <c:pt idx="1">
                  <c:v>Sava @ Zagreb</c:v>
                </c:pt>
                <c:pt idx="2">
                  <c:v>Kupa mouth</c:v>
                </c:pt>
                <c:pt idx="3">
                  <c:v>Sava @ Crnac</c:v>
                </c:pt>
                <c:pt idx="4">
                  <c:v>Una mouth</c:v>
                </c:pt>
                <c:pt idx="5">
                  <c:v>Sava @ Mačkovac</c:v>
                </c:pt>
                <c:pt idx="6">
                  <c:v>Vrbas mouth</c:v>
                </c:pt>
                <c:pt idx="7">
                  <c:v>Sava @ Slav. Brod</c:v>
                </c:pt>
                <c:pt idx="8">
                  <c:v>Bosna mouth</c:v>
                </c:pt>
                <c:pt idx="9">
                  <c:v>Sava @ Županja</c:v>
                </c:pt>
                <c:pt idx="10">
                  <c:v>Drina mouth</c:v>
                </c:pt>
                <c:pt idx="11">
                  <c:v>Sava @ S. Mitrovica</c:v>
                </c:pt>
                <c:pt idx="12">
                  <c:v>Sava @ Beograd</c:v>
                </c:pt>
              </c:strCache>
            </c:strRef>
          </c:cat>
          <c:val>
            <c:numRef>
              <c:f>clim4!$L$5:$L$17</c:f>
              <c:numCache>
                <c:formatCode>0.0%</c:formatCode>
                <c:ptCount val="13"/>
                <c:pt idx="0">
                  <c:v>-6.0391962010495362E-2</c:v>
                </c:pt>
                <c:pt idx="1">
                  <c:v>-7.490795999999246E-2</c:v>
                </c:pt>
                <c:pt idx="2">
                  <c:v>-0.18840825961298227</c:v>
                </c:pt>
                <c:pt idx="3">
                  <c:v>-0.12657109936112867</c:v>
                </c:pt>
                <c:pt idx="4">
                  <c:v>-0.11428445592131865</c:v>
                </c:pt>
                <c:pt idx="5">
                  <c:v>-0.13252053211205495</c:v>
                </c:pt>
                <c:pt idx="6">
                  <c:v>-7.5667093323231877E-2</c:v>
                </c:pt>
                <c:pt idx="7">
                  <c:v>-0.12392704948312608</c:v>
                </c:pt>
                <c:pt idx="8">
                  <c:v>-0.13576849818369369</c:v>
                </c:pt>
                <c:pt idx="9">
                  <c:v>-0.12528483691161685</c:v>
                </c:pt>
                <c:pt idx="10">
                  <c:v>-3.8390154505691938E-3</c:v>
                </c:pt>
                <c:pt idx="11">
                  <c:v>-9.5445072035100664E-2</c:v>
                </c:pt>
                <c:pt idx="12">
                  <c:v>-9.2298322346786171E-2</c:v>
                </c:pt>
              </c:numCache>
            </c:numRef>
          </c:val>
        </c:ser>
        <c:ser>
          <c:idx val="4"/>
          <c:order val="4"/>
          <c:tx>
            <c:v>CM5</c:v>
          </c:tx>
          <c:invertIfNegative val="0"/>
          <c:cat>
            <c:strRef>
              <c:f>clim1!$B$5:$B$17</c:f>
              <c:strCache>
                <c:ptCount val="13"/>
                <c:pt idx="0">
                  <c:v>Sava @ Čatež</c:v>
                </c:pt>
                <c:pt idx="1">
                  <c:v>Sava @ Zagreb</c:v>
                </c:pt>
                <c:pt idx="2">
                  <c:v>Kupa mouth</c:v>
                </c:pt>
                <c:pt idx="3">
                  <c:v>Sava @ Crnac</c:v>
                </c:pt>
                <c:pt idx="4">
                  <c:v>Una mouth</c:v>
                </c:pt>
                <c:pt idx="5">
                  <c:v>Sava @ Mačkovac</c:v>
                </c:pt>
                <c:pt idx="6">
                  <c:v>Vrbas mouth</c:v>
                </c:pt>
                <c:pt idx="7">
                  <c:v>Sava @ Slav. Brod</c:v>
                </c:pt>
                <c:pt idx="8">
                  <c:v>Bosna mouth</c:v>
                </c:pt>
                <c:pt idx="9">
                  <c:v>Sava @ Županja</c:v>
                </c:pt>
                <c:pt idx="10">
                  <c:v>Drina mouth</c:v>
                </c:pt>
                <c:pt idx="11">
                  <c:v>Sava @ S. Mitrovica</c:v>
                </c:pt>
                <c:pt idx="12">
                  <c:v>Sava @ Beograd</c:v>
                </c:pt>
              </c:strCache>
            </c:strRef>
          </c:cat>
          <c:val>
            <c:numRef>
              <c:f>clim5!$L$5:$L$17</c:f>
              <c:numCache>
                <c:formatCode>0.0%</c:formatCode>
                <c:ptCount val="13"/>
                <c:pt idx="0">
                  <c:v>5.335290088331314E-2</c:v>
                </c:pt>
                <c:pt idx="1">
                  <c:v>6.3788305755269281E-2</c:v>
                </c:pt>
                <c:pt idx="2">
                  <c:v>-1.2897698612900023E-2</c:v>
                </c:pt>
                <c:pt idx="3">
                  <c:v>3.2105115971963874E-2</c:v>
                </c:pt>
                <c:pt idx="4">
                  <c:v>3.1709888390663472E-2</c:v>
                </c:pt>
                <c:pt idx="5">
                  <c:v>3.6059531955775055E-2</c:v>
                </c:pt>
                <c:pt idx="6">
                  <c:v>1.3587992326076659E-2</c:v>
                </c:pt>
                <c:pt idx="7">
                  <c:v>3.236840864717605E-2</c:v>
                </c:pt>
                <c:pt idx="8">
                  <c:v>-0.10919690163580734</c:v>
                </c:pt>
                <c:pt idx="9">
                  <c:v>8.6557693766229401E-3</c:v>
                </c:pt>
                <c:pt idx="10">
                  <c:v>-1.8580117637666874E-2</c:v>
                </c:pt>
                <c:pt idx="11">
                  <c:v>1.3621086360640082E-3</c:v>
                </c:pt>
                <c:pt idx="12">
                  <c:v>-7.9786834901440817E-4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382208"/>
        <c:axId val="84738048"/>
      </c:barChart>
      <c:catAx>
        <c:axId val="80382208"/>
        <c:scaling>
          <c:orientation val="minMax"/>
        </c:scaling>
        <c:delete val="0"/>
        <c:axPos val="b"/>
        <c:majorGridlines/>
        <c:majorTickMark val="out"/>
        <c:minorTickMark val="none"/>
        <c:tickLblPos val="low"/>
        <c:crossAx val="84738048"/>
        <c:crosses val="autoZero"/>
        <c:auto val="1"/>
        <c:lblAlgn val="ctr"/>
        <c:lblOffset val="100"/>
        <c:noMultiLvlLbl val="0"/>
      </c:catAx>
      <c:valAx>
        <c:axId val="84738048"/>
        <c:scaling>
          <c:orientation val="minMax"/>
          <c:max val="0.2"/>
          <c:min val="-0.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change in mean flow (%)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80382208"/>
        <c:crosses val="autoZero"/>
        <c:crossBetween val="between"/>
        <c:majorUnit val="0.1"/>
      </c:valAx>
    </c:plotArea>
    <c:legend>
      <c:legendPos val="b"/>
      <c:layout/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800"/>
      </a:pPr>
      <a:endParaRPr lang="sr-Latn-R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hr-HR" dirty="0" smtClean="0"/>
              <a:t>Udio </a:t>
            </a:r>
            <a:r>
              <a:rPr lang="hr-HR" dirty="0"/>
              <a:t>projekata 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hr-HR" dirty="0" smtClean="0"/>
              <a:t>financiranih</a:t>
            </a:r>
            <a:r>
              <a:rPr lang="hr-HR" baseline="0" dirty="0" smtClean="0"/>
              <a:t> </a:t>
            </a:r>
            <a:r>
              <a:rPr lang="hr-HR" baseline="0" dirty="0"/>
              <a:t>iz </a:t>
            </a:r>
            <a:r>
              <a:rPr lang="hr-HR" baseline="0" dirty="0" smtClean="0"/>
              <a:t>vanjskih </a:t>
            </a:r>
            <a:r>
              <a:rPr lang="hr-HR" baseline="0" dirty="0"/>
              <a:t>izvora</a:t>
            </a:r>
            <a:endParaRPr lang="hr-HR" dirty="0"/>
          </a:p>
        </c:rich>
      </c:tx>
      <c:layout>
        <c:manualLayout>
          <c:xMode val="edge"/>
          <c:yMode val="edge"/>
          <c:x val="0.2264034077945079"/>
          <c:y val="3.54609613256224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18691588785046"/>
          <c:y val="0.25441740009627611"/>
          <c:w val="0.79439252336448596"/>
          <c:h val="0.54417055020592386"/>
        </c:manualLayout>
      </c:layout>
      <c:scatterChart>
        <c:scatterStyle val="smoothMarker"/>
        <c:varyColors val="0"/>
        <c:ser>
          <c:idx val="0"/>
          <c:order val="0"/>
          <c:tx>
            <c:v>1</c:v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'Dejan graf'!$B$9:$I$9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xVal>
          <c:yVal>
            <c:numRef>
              <c:f>'Dejan graf'!$B$10:$I$10</c:f>
              <c:numCache>
                <c:formatCode>0</c:formatCode>
                <c:ptCount val="8"/>
                <c:pt idx="0">
                  <c:v>50</c:v>
                </c:pt>
                <c:pt idx="1">
                  <c:v>50</c:v>
                </c:pt>
                <c:pt idx="2">
                  <c:v>55.555555555555557</c:v>
                </c:pt>
                <c:pt idx="3">
                  <c:v>69.230769230769226</c:v>
                </c:pt>
                <c:pt idx="4">
                  <c:v>72.222222222222214</c:v>
                </c:pt>
                <c:pt idx="5">
                  <c:v>76.19047619047619</c:v>
                </c:pt>
                <c:pt idx="6">
                  <c:v>81.481481481481481</c:v>
                </c:pt>
                <c:pt idx="7">
                  <c:v>82.758620689655174</c:v>
                </c:pt>
              </c:numCache>
            </c:numRef>
          </c:yVal>
          <c:smooth val="0"/>
        </c:ser>
        <c:ser>
          <c:idx val="1"/>
          <c:order val="1"/>
          <c:tx>
            <c:v>2</c:v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'Dejan graf'!$B$9:$I$9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xVal>
          <c:yVal>
            <c:numRef>
              <c:f>'Dejan graf'!$B$11:$I$11</c:f>
              <c:numCache>
                <c:formatCode>0</c:formatCode>
                <c:ptCount val="8"/>
                <c:pt idx="0">
                  <c:v>3.0450669914738127</c:v>
                </c:pt>
                <c:pt idx="1">
                  <c:v>24.451097804391217</c:v>
                </c:pt>
                <c:pt idx="2">
                  <c:v>14.021067925899017</c:v>
                </c:pt>
                <c:pt idx="3">
                  <c:v>52.580063535674412</c:v>
                </c:pt>
                <c:pt idx="4">
                  <c:v>50.422413170626037</c:v>
                </c:pt>
                <c:pt idx="5">
                  <c:v>51.666040923596768</c:v>
                </c:pt>
                <c:pt idx="6">
                  <c:v>88.815525124072849</c:v>
                </c:pt>
                <c:pt idx="7">
                  <c:v>90.493201517543127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945152"/>
        <c:axId val="84992768"/>
      </c:scatterChart>
      <c:valAx>
        <c:axId val="84945152"/>
        <c:scaling>
          <c:orientation val="minMax"/>
          <c:max val="2013"/>
          <c:min val="2006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hr-HR"/>
                  <a:t>Godina</a:t>
                </a:r>
              </a:p>
            </c:rich>
          </c:tx>
          <c:layout>
            <c:manualLayout>
              <c:xMode val="edge"/>
              <c:yMode val="edge"/>
              <c:x val="0.43305690666782998"/>
              <c:y val="0.8938775585913951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sr-Latn-RS"/>
          </a:p>
        </c:txPr>
        <c:crossAx val="84992768"/>
        <c:crosses val="autoZero"/>
        <c:crossBetween val="midCat"/>
        <c:majorUnit val="1"/>
        <c:minorUnit val="1"/>
      </c:valAx>
      <c:valAx>
        <c:axId val="8499276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hr-HR" dirty="0" smtClean="0"/>
                  <a:t>Udio </a:t>
                </a:r>
                <a:r>
                  <a:rPr lang="hr-HR" dirty="0"/>
                  <a:t>(%)</a:t>
                </a:r>
              </a:p>
            </c:rich>
          </c:tx>
          <c:layout>
            <c:manualLayout>
              <c:xMode val="edge"/>
              <c:yMode val="edge"/>
              <c:x val="1.7543846738783821E-2"/>
              <c:y val="0.3914311417786557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sr-Latn-RS"/>
          </a:p>
        </c:txPr>
        <c:crossAx val="84945152"/>
        <c:crosses val="autoZero"/>
        <c:crossBetween val="midCat"/>
        <c:majorUnit val="20"/>
        <c:minorUnit val="10"/>
      </c:valAx>
      <c:spPr>
        <a:solidFill>
          <a:schemeClr val="accent4">
            <a:lumMod val="20000"/>
            <a:lumOff val="80000"/>
          </a:schemeClr>
        </a:solidFill>
        <a:ln w="12700">
          <a:solidFill>
            <a:srgbClr val="000000"/>
          </a:solidFill>
          <a:prstDash val="solid"/>
        </a:ln>
        <a:effectLst>
          <a:outerShdw blurRad="63500" dist="38100" dir="2700000" algn="tl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76017216684479538"/>
          <c:y val="0.62544280904816218"/>
          <c:w val="0.13235122617983003"/>
          <c:h val="0.1413431271621082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317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2041-2070</a:t>
            </a:r>
            <a:endParaRPr lang="en-US" dirty="0"/>
          </a:p>
        </c:rich>
      </c:tx>
      <c:layout>
        <c:manualLayout>
          <c:xMode val="edge"/>
          <c:yMode val="edge"/>
          <c:x val="0.44328428252243884"/>
          <c:y val="3.3444434398434697E-2"/>
        </c:manualLayout>
      </c:layout>
      <c:overlay val="1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21699597315700359"/>
          <c:y val="3.3444434398434697E-2"/>
          <c:w val="0.7371900381958143"/>
          <c:h val="0.56931688206579512"/>
        </c:manualLayout>
      </c:layout>
      <c:barChart>
        <c:barDir val="col"/>
        <c:grouping val="clustered"/>
        <c:varyColors val="0"/>
        <c:ser>
          <c:idx val="0"/>
          <c:order val="0"/>
          <c:tx>
            <c:v>CM1</c:v>
          </c:tx>
          <c:invertIfNegative val="0"/>
          <c:cat>
            <c:strRef>
              <c:f>clim1!$B$5:$B$17</c:f>
              <c:strCache>
                <c:ptCount val="13"/>
                <c:pt idx="0">
                  <c:v>Sava @ Čatež</c:v>
                </c:pt>
                <c:pt idx="1">
                  <c:v>Sava @ Zagreb</c:v>
                </c:pt>
                <c:pt idx="2">
                  <c:v>Kupa mouth</c:v>
                </c:pt>
                <c:pt idx="3">
                  <c:v>Sava @ Crnac</c:v>
                </c:pt>
                <c:pt idx="4">
                  <c:v>Una mouth</c:v>
                </c:pt>
                <c:pt idx="5">
                  <c:v>Sava @ Mačkovac</c:v>
                </c:pt>
                <c:pt idx="6">
                  <c:v>Vrbas mouth</c:v>
                </c:pt>
                <c:pt idx="7">
                  <c:v>Sava @ Slav. Brod</c:v>
                </c:pt>
                <c:pt idx="8">
                  <c:v>Bosna mouth</c:v>
                </c:pt>
                <c:pt idx="9">
                  <c:v>Sava @ Županja</c:v>
                </c:pt>
                <c:pt idx="10">
                  <c:v>Drina mouth</c:v>
                </c:pt>
                <c:pt idx="11">
                  <c:v>Sava @ S. Mitrovica</c:v>
                </c:pt>
                <c:pt idx="12">
                  <c:v>Sava @ Beograd</c:v>
                </c:pt>
              </c:strCache>
            </c:strRef>
          </c:cat>
          <c:val>
            <c:numRef>
              <c:f>clim1!$L$5:$L$17</c:f>
              <c:numCache>
                <c:formatCode>0.0%</c:formatCode>
                <c:ptCount val="13"/>
                <c:pt idx="0">
                  <c:v>6.6265707810391886E-2</c:v>
                </c:pt>
                <c:pt idx="1">
                  <c:v>8.3392689155148636E-2</c:v>
                </c:pt>
                <c:pt idx="2">
                  <c:v>-2.0754971325415155E-3</c:v>
                </c:pt>
                <c:pt idx="3">
                  <c:v>4.8454352231720225E-2</c:v>
                </c:pt>
                <c:pt idx="4">
                  <c:v>-2.1428833478783445E-2</c:v>
                </c:pt>
                <c:pt idx="5">
                  <c:v>3.832774047088261E-2</c:v>
                </c:pt>
                <c:pt idx="6">
                  <c:v>-3.4565504995591405E-2</c:v>
                </c:pt>
                <c:pt idx="7">
                  <c:v>2.5734915954886754E-2</c:v>
                </c:pt>
                <c:pt idx="8">
                  <c:v>-2.2230848789901458E-2</c:v>
                </c:pt>
                <c:pt idx="9">
                  <c:v>1.6728442776089647E-2</c:v>
                </c:pt>
                <c:pt idx="10">
                  <c:v>2.265470736409015E-2</c:v>
                </c:pt>
                <c:pt idx="11">
                  <c:v>1.7166676993874752E-2</c:v>
                </c:pt>
                <c:pt idx="12">
                  <c:v>1.4031726184477789E-2</c:v>
                </c:pt>
              </c:numCache>
            </c:numRef>
          </c:val>
        </c:ser>
        <c:ser>
          <c:idx val="1"/>
          <c:order val="1"/>
          <c:tx>
            <c:v>CM2</c:v>
          </c:tx>
          <c:invertIfNegative val="0"/>
          <c:cat>
            <c:strRef>
              <c:f>clim1!$B$5:$B$17</c:f>
              <c:strCache>
                <c:ptCount val="13"/>
                <c:pt idx="0">
                  <c:v>Sava @ Čatež</c:v>
                </c:pt>
                <c:pt idx="1">
                  <c:v>Sava @ Zagreb</c:v>
                </c:pt>
                <c:pt idx="2">
                  <c:v>Kupa mouth</c:v>
                </c:pt>
                <c:pt idx="3">
                  <c:v>Sava @ Crnac</c:v>
                </c:pt>
                <c:pt idx="4">
                  <c:v>Una mouth</c:v>
                </c:pt>
                <c:pt idx="5">
                  <c:v>Sava @ Mačkovac</c:v>
                </c:pt>
                <c:pt idx="6">
                  <c:v>Vrbas mouth</c:v>
                </c:pt>
                <c:pt idx="7">
                  <c:v>Sava @ Slav. Brod</c:v>
                </c:pt>
                <c:pt idx="8">
                  <c:v>Bosna mouth</c:v>
                </c:pt>
                <c:pt idx="9">
                  <c:v>Sava @ Županja</c:v>
                </c:pt>
                <c:pt idx="10">
                  <c:v>Drina mouth</c:v>
                </c:pt>
                <c:pt idx="11">
                  <c:v>Sava @ S. Mitrovica</c:v>
                </c:pt>
                <c:pt idx="12">
                  <c:v>Sava @ Beograd</c:v>
                </c:pt>
              </c:strCache>
            </c:strRef>
          </c:cat>
          <c:val>
            <c:numRef>
              <c:f>clim2!$L$5:$L$17</c:f>
              <c:numCache>
                <c:formatCode>0.0%</c:formatCode>
                <c:ptCount val="13"/>
                <c:pt idx="0">
                  <c:v>2.4198458076370551E-2</c:v>
                </c:pt>
                <c:pt idx="1">
                  <c:v>-5.8005047801050766E-3</c:v>
                </c:pt>
                <c:pt idx="2">
                  <c:v>-0.1465098676729876</c:v>
                </c:pt>
                <c:pt idx="3">
                  <c:v>-7.0099921494501297E-2</c:v>
                </c:pt>
                <c:pt idx="4">
                  <c:v>-8.3662875113651253E-2</c:v>
                </c:pt>
                <c:pt idx="5">
                  <c:v>-8.2771153283948767E-2</c:v>
                </c:pt>
                <c:pt idx="6">
                  <c:v>-8.9012494179837157E-2</c:v>
                </c:pt>
                <c:pt idx="7">
                  <c:v>-8.265200800102393E-2</c:v>
                </c:pt>
                <c:pt idx="8">
                  <c:v>-0.15838336768768146</c:v>
                </c:pt>
                <c:pt idx="9">
                  <c:v>-9.5255268936364518E-2</c:v>
                </c:pt>
                <c:pt idx="10">
                  <c:v>-2.4227903875482789E-2</c:v>
                </c:pt>
                <c:pt idx="11">
                  <c:v>-7.8530654142670589E-2</c:v>
                </c:pt>
                <c:pt idx="12">
                  <c:v>-8.2707694990989747E-2</c:v>
                </c:pt>
              </c:numCache>
            </c:numRef>
          </c:val>
        </c:ser>
        <c:ser>
          <c:idx val="2"/>
          <c:order val="2"/>
          <c:tx>
            <c:v>CM3</c:v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clim1!$B$5:$B$17</c:f>
              <c:strCache>
                <c:ptCount val="13"/>
                <c:pt idx="0">
                  <c:v>Sava @ Čatež</c:v>
                </c:pt>
                <c:pt idx="1">
                  <c:v>Sava @ Zagreb</c:v>
                </c:pt>
                <c:pt idx="2">
                  <c:v>Kupa mouth</c:v>
                </c:pt>
                <c:pt idx="3">
                  <c:v>Sava @ Crnac</c:v>
                </c:pt>
                <c:pt idx="4">
                  <c:v>Una mouth</c:v>
                </c:pt>
                <c:pt idx="5">
                  <c:v>Sava @ Mačkovac</c:v>
                </c:pt>
                <c:pt idx="6">
                  <c:v>Vrbas mouth</c:v>
                </c:pt>
                <c:pt idx="7">
                  <c:v>Sava @ Slav. Brod</c:v>
                </c:pt>
                <c:pt idx="8">
                  <c:v>Bosna mouth</c:v>
                </c:pt>
                <c:pt idx="9">
                  <c:v>Sava @ Županja</c:v>
                </c:pt>
                <c:pt idx="10">
                  <c:v>Drina mouth</c:v>
                </c:pt>
                <c:pt idx="11">
                  <c:v>Sava @ S. Mitrovica</c:v>
                </c:pt>
                <c:pt idx="12">
                  <c:v>Sava @ Beograd</c:v>
                </c:pt>
              </c:strCache>
            </c:strRef>
          </c:cat>
          <c:val>
            <c:numRef>
              <c:f>clim3!$L$5:$L$17</c:f>
              <c:numCache>
                <c:formatCode>0.0%</c:formatCode>
                <c:ptCount val="13"/>
                <c:pt idx="0">
                  <c:v>-1.6988240693889271E-2</c:v>
                </c:pt>
                <c:pt idx="1">
                  <c:v>-7.0920337096078709E-3</c:v>
                </c:pt>
                <c:pt idx="2">
                  <c:v>-8.6256317184992964E-2</c:v>
                </c:pt>
                <c:pt idx="3">
                  <c:v>-4.011542665987345E-2</c:v>
                </c:pt>
                <c:pt idx="4">
                  <c:v>-0.11472611665910405</c:v>
                </c:pt>
                <c:pt idx="5">
                  <c:v>-7.5138725564973474E-2</c:v>
                </c:pt>
                <c:pt idx="6">
                  <c:v>-0.10120764381689852</c:v>
                </c:pt>
                <c:pt idx="7">
                  <c:v>-8.9256510261254821E-2</c:v>
                </c:pt>
                <c:pt idx="8">
                  <c:v>-0.19112369801521512</c:v>
                </c:pt>
                <c:pt idx="9">
                  <c:v>-0.10833833065325339</c:v>
                </c:pt>
                <c:pt idx="10">
                  <c:v>3.5029030032482922E-2</c:v>
                </c:pt>
                <c:pt idx="11">
                  <c:v>-7.5548671292317029E-2</c:v>
                </c:pt>
                <c:pt idx="12">
                  <c:v>-8.1807392805561388E-2</c:v>
                </c:pt>
              </c:numCache>
            </c:numRef>
          </c:val>
        </c:ser>
        <c:ser>
          <c:idx val="3"/>
          <c:order val="3"/>
          <c:tx>
            <c:v>CM4</c:v>
          </c:tx>
          <c:invertIfNegative val="0"/>
          <c:cat>
            <c:strRef>
              <c:f>clim1!$B$5:$B$17</c:f>
              <c:strCache>
                <c:ptCount val="13"/>
                <c:pt idx="0">
                  <c:v>Sava @ Čatež</c:v>
                </c:pt>
                <c:pt idx="1">
                  <c:v>Sava @ Zagreb</c:v>
                </c:pt>
                <c:pt idx="2">
                  <c:v>Kupa mouth</c:v>
                </c:pt>
                <c:pt idx="3">
                  <c:v>Sava @ Crnac</c:v>
                </c:pt>
                <c:pt idx="4">
                  <c:v>Una mouth</c:v>
                </c:pt>
                <c:pt idx="5">
                  <c:v>Sava @ Mačkovac</c:v>
                </c:pt>
                <c:pt idx="6">
                  <c:v>Vrbas mouth</c:v>
                </c:pt>
                <c:pt idx="7">
                  <c:v>Sava @ Slav. Brod</c:v>
                </c:pt>
                <c:pt idx="8">
                  <c:v>Bosna mouth</c:v>
                </c:pt>
                <c:pt idx="9">
                  <c:v>Sava @ Županja</c:v>
                </c:pt>
                <c:pt idx="10">
                  <c:v>Drina mouth</c:v>
                </c:pt>
                <c:pt idx="11">
                  <c:v>Sava @ S. Mitrovica</c:v>
                </c:pt>
                <c:pt idx="12">
                  <c:v>Sava @ Beograd</c:v>
                </c:pt>
              </c:strCache>
            </c:strRef>
          </c:cat>
          <c:val>
            <c:numRef>
              <c:f>clim4!$L$5:$L$17</c:f>
              <c:numCache>
                <c:formatCode>0.0%</c:formatCode>
                <c:ptCount val="13"/>
                <c:pt idx="0">
                  <c:v>-6.0391962010495362E-2</c:v>
                </c:pt>
                <c:pt idx="1">
                  <c:v>-7.490795999999246E-2</c:v>
                </c:pt>
                <c:pt idx="2">
                  <c:v>-0.18840825961298227</c:v>
                </c:pt>
                <c:pt idx="3">
                  <c:v>-0.12657109936112867</c:v>
                </c:pt>
                <c:pt idx="4">
                  <c:v>-0.11428445592131865</c:v>
                </c:pt>
                <c:pt idx="5">
                  <c:v>-0.13252053211205495</c:v>
                </c:pt>
                <c:pt idx="6">
                  <c:v>-7.5667093323231877E-2</c:v>
                </c:pt>
                <c:pt idx="7">
                  <c:v>-0.12392704948312608</c:v>
                </c:pt>
                <c:pt idx="8">
                  <c:v>-0.13576849818369369</c:v>
                </c:pt>
                <c:pt idx="9">
                  <c:v>-0.12528483691161685</c:v>
                </c:pt>
                <c:pt idx="10">
                  <c:v>-3.8390154505691938E-3</c:v>
                </c:pt>
                <c:pt idx="11">
                  <c:v>-9.5445072035100664E-2</c:v>
                </c:pt>
                <c:pt idx="12">
                  <c:v>-9.2298322346786171E-2</c:v>
                </c:pt>
              </c:numCache>
            </c:numRef>
          </c:val>
        </c:ser>
        <c:ser>
          <c:idx val="4"/>
          <c:order val="4"/>
          <c:tx>
            <c:v>CM5</c:v>
          </c:tx>
          <c:invertIfNegative val="0"/>
          <c:cat>
            <c:strRef>
              <c:f>clim1!$B$5:$B$17</c:f>
              <c:strCache>
                <c:ptCount val="13"/>
                <c:pt idx="0">
                  <c:v>Sava @ Čatež</c:v>
                </c:pt>
                <c:pt idx="1">
                  <c:v>Sava @ Zagreb</c:v>
                </c:pt>
                <c:pt idx="2">
                  <c:v>Kupa mouth</c:v>
                </c:pt>
                <c:pt idx="3">
                  <c:v>Sava @ Crnac</c:v>
                </c:pt>
                <c:pt idx="4">
                  <c:v>Una mouth</c:v>
                </c:pt>
                <c:pt idx="5">
                  <c:v>Sava @ Mačkovac</c:v>
                </c:pt>
                <c:pt idx="6">
                  <c:v>Vrbas mouth</c:v>
                </c:pt>
                <c:pt idx="7">
                  <c:v>Sava @ Slav. Brod</c:v>
                </c:pt>
                <c:pt idx="8">
                  <c:v>Bosna mouth</c:v>
                </c:pt>
                <c:pt idx="9">
                  <c:v>Sava @ Županja</c:v>
                </c:pt>
                <c:pt idx="10">
                  <c:v>Drina mouth</c:v>
                </c:pt>
                <c:pt idx="11">
                  <c:v>Sava @ S. Mitrovica</c:v>
                </c:pt>
                <c:pt idx="12">
                  <c:v>Sava @ Beograd</c:v>
                </c:pt>
              </c:strCache>
            </c:strRef>
          </c:cat>
          <c:val>
            <c:numRef>
              <c:f>clim5!$L$5:$L$17</c:f>
              <c:numCache>
                <c:formatCode>0.0%</c:formatCode>
                <c:ptCount val="13"/>
                <c:pt idx="0">
                  <c:v>5.335290088331314E-2</c:v>
                </c:pt>
                <c:pt idx="1">
                  <c:v>6.3788305755269281E-2</c:v>
                </c:pt>
                <c:pt idx="2">
                  <c:v>-1.2897698612900023E-2</c:v>
                </c:pt>
                <c:pt idx="3">
                  <c:v>3.2105115971963874E-2</c:v>
                </c:pt>
                <c:pt idx="4">
                  <c:v>3.1709888390663472E-2</c:v>
                </c:pt>
                <c:pt idx="5">
                  <c:v>3.6059531955775055E-2</c:v>
                </c:pt>
                <c:pt idx="6">
                  <c:v>1.3587992326076659E-2</c:v>
                </c:pt>
                <c:pt idx="7">
                  <c:v>3.236840864717605E-2</c:v>
                </c:pt>
                <c:pt idx="8">
                  <c:v>-0.10919690163580734</c:v>
                </c:pt>
                <c:pt idx="9">
                  <c:v>8.6557693766229401E-3</c:v>
                </c:pt>
                <c:pt idx="10">
                  <c:v>-1.8580117637666874E-2</c:v>
                </c:pt>
                <c:pt idx="11">
                  <c:v>1.3621086360640082E-3</c:v>
                </c:pt>
                <c:pt idx="12">
                  <c:v>-7.9786834901440817E-4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665408"/>
        <c:axId val="97666944"/>
      </c:barChart>
      <c:catAx>
        <c:axId val="97665408"/>
        <c:scaling>
          <c:orientation val="minMax"/>
        </c:scaling>
        <c:delete val="0"/>
        <c:axPos val="b"/>
        <c:majorGridlines/>
        <c:majorTickMark val="out"/>
        <c:minorTickMark val="none"/>
        <c:tickLblPos val="low"/>
        <c:txPr>
          <a:bodyPr/>
          <a:lstStyle/>
          <a:p>
            <a:pPr>
              <a:defRPr sz="700"/>
            </a:pPr>
            <a:endParaRPr lang="sr-Latn-RS"/>
          </a:p>
        </c:txPr>
        <c:crossAx val="97666944"/>
        <c:crosses val="autoZero"/>
        <c:auto val="1"/>
        <c:lblAlgn val="ctr"/>
        <c:lblOffset val="100"/>
        <c:noMultiLvlLbl val="0"/>
      </c:catAx>
      <c:valAx>
        <c:axId val="97666944"/>
        <c:scaling>
          <c:orientation val="minMax"/>
          <c:max val="0.2"/>
          <c:min val="-0.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change in mean flow (%)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97665408"/>
        <c:crosses val="autoZero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0.20814833106886954"/>
          <c:y val="0.90212806672735224"/>
          <c:w val="0.60036264215208346"/>
          <c:h val="8.6723788473169403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800"/>
      </a:pPr>
      <a:endParaRPr lang="sr-Latn-R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1078" y="164938"/>
            <a:ext cx="4358091" cy="41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7" tIns="45674" rIns="91347" bIns="45674" numCol="1" anchor="t" anchorCtr="0" compatLnSpc="1">
            <a:prstTxWarp prst="textNoShape">
              <a:avLst/>
            </a:prstTxWarp>
          </a:bodyPr>
          <a:lstStyle>
            <a:lvl1pPr algn="ctr" defTabSz="913384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3160" y="9593073"/>
            <a:ext cx="1282163" cy="24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7" tIns="0" rIns="91347" bIns="0" numCol="1" anchor="t" anchorCtr="0" compatLnSpc="1">
            <a:prstTxWarp prst="textNoShape">
              <a:avLst/>
            </a:prstTxWarp>
          </a:bodyPr>
          <a:lstStyle>
            <a:lvl1pPr defTabSz="913384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888507" y="9593073"/>
            <a:ext cx="2946448" cy="24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7" tIns="0" rIns="91347" bIns="0" numCol="1" anchor="b" anchorCtr="0" compatLnSpc="1">
            <a:prstTxWarp prst="textNoShape">
              <a:avLst/>
            </a:prstTxWarp>
          </a:bodyPr>
          <a:lstStyle>
            <a:lvl1pPr algn="ctr" defTabSz="913384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09732" y="9593073"/>
            <a:ext cx="1054784" cy="24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7" tIns="0" rIns="91347" bIns="0" numCol="1" anchor="b" anchorCtr="0" compatLnSpc="1">
            <a:prstTxWarp prst="textNoShape">
              <a:avLst/>
            </a:prstTxWarp>
          </a:bodyPr>
          <a:lstStyle>
            <a:lvl1pPr algn="r" defTabSz="913384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16E92691-3844-40B1-BE5E-5C19997C0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62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0075" y="1008063"/>
            <a:ext cx="5676900" cy="4257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0564" y="5513620"/>
            <a:ext cx="5212341" cy="37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7" tIns="45674" rIns="91347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62721" y="164938"/>
            <a:ext cx="2946448" cy="41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7" tIns="45674" rIns="91347" bIns="45674" numCol="1" anchor="t" anchorCtr="0" compatLnSpc="1">
            <a:prstTxWarp prst="textNoShape">
              <a:avLst/>
            </a:prstTxWarp>
          </a:bodyPr>
          <a:lstStyle>
            <a:lvl1pPr algn="ctr" defTabSz="913384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3160" y="9593073"/>
            <a:ext cx="1282163" cy="24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7" tIns="0" rIns="91347" bIns="0" numCol="1" anchor="t" anchorCtr="0" compatLnSpc="1">
            <a:prstTxWarp prst="textNoShape">
              <a:avLst/>
            </a:prstTxWarp>
          </a:bodyPr>
          <a:lstStyle>
            <a:lvl1pPr defTabSz="913384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12"/>
          <p:cNvSpPr>
            <a:spLocks noChangeArrowheads="1"/>
          </p:cNvSpPr>
          <p:nvPr/>
        </p:nvSpPr>
        <p:spPr bwMode="auto">
          <a:xfrm>
            <a:off x="1888507" y="9593073"/>
            <a:ext cx="2946448" cy="24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7" tIns="0" rIns="91347" bIns="0" anchor="b"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sr-Latn-RS" altLang="sr-Latn-RS" sz="1200" smtClean="0">
              <a:latin typeface="Tahoma" pitchFamily="34" charset="0"/>
            </a:endParaRPr>
          </a:p>
        </p:txBody>
      </p:sp>
      <p:sp>
        <p:nvSpPr>
          <p:cNvPr id="30727" name="Rectangle 13"/>
          <p:cNvSpPr>
            <a:spLocks noChangeArrowheads="1"/>
          </p:cNvSpPr>
          <p:nvPr/>
        </p:nvSpPr>
        <p:spPr bwMode="auto">
          <a:xfrm>
            <a:off x="5709732" y="9593073"/>
            <a:ext cx="1054784" cy="24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7" tIns="0" rIns="91347" bIns="0" anchor="b"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394832E6-4835-4940-92CA-65FE3D88F22C}" type="slidenum">
              <a:rPr lang="en-US" altLang="sr-Latn-RS" sz="1200" smtClean="0">
                <a:latin typeface="Tahoma" pitchFamily="34" charset="0"/>
              </a:rPr>
              <a:pPr algn="r" eaLnBrk="1" hangingPunct="1">
                <a:defRPr/>
              </a:pPr>
              <a:t>‹#›</a:t>
            </a:fld>
            <a:endParaRPr lang="en-US" altLang="sr-Latn-RS" sz="1200" smtClean="0">
              <a:latin typeface="Tahoma" pitchFamily="34" charset="0"/>
            </a:endParaRPr>
          </a:p>
        </p:txBody>
      </p:sp>
      <p:pic>
        <p:nvPicPr>
          <p:cNvPr id="29704" name="Picture 17" descr="GWP%20Med-%20new%20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47" y="246621"/>
            <a:ext cx="1283743" cy="40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50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344488" indent="-11588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574675" indent="-11588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804863" indent="-11588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035050" indent="-11588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795338"/>
            <a:ext cx="6223000" cy="466725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59" y="5892192"/>
            <a:ext cx="5663940" cy="3719730"/>
          </a:xfrm>
          <a:noFill/>
        </p:spPr>
        <p:txBody>
          <a:bodyPr lIns="86533" tIns="43267" rIns="86533" bIns="43267"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44" tIns="45673" rIns="91344" bIns="45673"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44" tIns="45673" rIns="91344" bIns="45673"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44" tIns="45673" rIns="91344" bIns="45673"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hr-HR" altLang="sr-Latn-RS" smtClean="0"/>
          </a:p>
        </p:txBody>
      </p:sp>
      <p:sp>
        <p:nvSpPr>
          <p:cNvPr id="3" name="Rectangle 69"/>
          <p:cNvSpPr>
            <a:spLocks noChangeArrowheads="1"/>
          </p:cNvSpPr>
          <p:nvPr userDrawn="1"/>
        </p:nvSpPr>
        <p:spPr bwMode="auto">
          <a:xfrm>
            <a:off x="71438" y="276225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sr-Latn-RS" sz="110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altLang="sr-Latn-RS" smtClean="0">
              <a:ea typeface="Times New Roman" pitchFamily="18" charset="0"/>
              <a:cs typeface="Arial" charset="0"/>
            </a:endParaRPr>
          </a:p>
        </p:txBody>
      </p:sp>
      <p:sp>
        <p:nvSpPr>
          <p:cNvPr id="4" name="Rectangle 70"/>
          <p:cNvSpPr>
            <a:spLocks noChangeArrowheads="1"/>
          </p:cNvSpPr>
          <p:nvPr userDrawn="1"/>
        </p:nvSpPr>
        <p:spPr bwMode="auto">
          <a:xfrm>
            <a:off x="71438" y="77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hr-HR" altLang="sr-Latn-RS" smtClean="0"/>
          </a:p>
        </p:txBody>
      </p:sp>
      <p:sp>
        <p:nvSpPr>
          <p:cNvPr id="5" name="Rectangle 71"/>
          <p:cNvSpPr>
            <a:spLocks noChangeArrowheads="1"/>
          </p:cNvSpPr>
          <p:nvPr userDrawn="1"/>
        </p:nvSpPr>
        <p:spPr bwMode="auto">
          <a:xfrm>
            <a:off x="71438" y="1098550"/>
            <a:ext cx="298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sr-Latn-RS" sz="1200" smtClean="0">
                <a:cs typeface="Times New Roman" pitchFamily="18" charset="0"/>
              </a:rPr>
              <a:t>   </a:t>
            </a:r>
            <a:endParaRPr lang="en-US" altLang="sr-Latn-RS" smtClean="0"/>
          </a:p>
        </p:txBody>
      </p:sp>
      <p:sp>
        <p:nvSpPr>
          <p:cNvPr id="6" name="Rectangle 72"/>
          <p:cNvSpPr>
            <a:spLocks noChangeArrowheads="1"/>
          </p:cNvSpPr>
          <p:nvPr userDrawn="1"/>
        </p:nvSpPr>
        <p:spPr bwMode="auto">
          <a:xfrm>
            <a:off x="71438" y="1763713"/>
            <a:ext cx="298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sr-Latn-RS" sz="1200" smtClean="0">
                <a:cs typeface="Times New Roman" pitchFamily="18" charset="0"/>
              </a:rPr>
              <a:t>   </a:t>
            </a:r>
            <a:endParaRPr lang="en-US" altLang="sr-Latn-RS" smtClean="0"/>
          </a:p>
        </p:txBody>
      </p:sp>
      <p:sp>
        <p:nvSpPr>
          <p:cNvPr id="7" name="Rectangle 73"/>
          <p:cNvSpPr>
            <a:spLocks noChangeArrowheads="1"/>
          </p:cNvSpPr>
          <p:nvPr userDrawn="1"/>
        </p:nvSpPr>
        <p:spPr bwMode="auto">
          <a:xfrm>
            <a:off x="71438" y="2428875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sr-Latn-RS" sz="1200" smtClean="0">
                <a:cs typeface="Times New Roman" pitchFamily="18" charset="0"/>
              </a:rPr>
              <a:t> </a:t>
            </a:r>
            <a:endParaRPr lang="en-US" altLang="sr-Latn-RS" smtClean="0"/>
          </a:p>
        </p:txBody>
      </p:sp>
      <p:sp>
        <p:nvSpPr>
          <p:cNvPr id="8" name="Rectangle 74"/>
          <p:cNvSpPr>
            <a:spLocks noChangeArrowheads="1"/>
          </p:cNvSpPr>
          <p:nvPr userDrawn="1"/>
        </p:nvSpPr>
        <p:spPr bwMode="auto">
          <a:xfrm>
            <a:off x="71438" y="3198813"/>
            <a:ext cx="298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sr-Latn-RS" sz="1200" smtClean="0">
                <a:cs typeface="Times New Roman" pitchFamily="18" charset="0"/>
              </a:rPr>
              <a:t>   </a:t>
            </a:r>
            <a:endParaRPr lang="en-US" altLang="sr-Latn-RS" smtClean="0"/>
          </a:p>
        </p:txBody>
      </p:sp>
      <p:sp>
        <p:nvSpPr>
          <p:cNvPr id="9" name="Rectangle 75"/>
          <p:cNvSpPr>
            <a:spLocks noChangeArrowheads="1"/>
          </p:cNvSpPr>
          <p:nvPr userDrawn="1"/>
        </p:nvSpPr>
        <p:spPr bwMode="auto">
          <a:xfrm>
            <a:off x="71438" y="3844925"/>
            <a:ext cx="298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sr-Latn-RS" sz="1200" smtClean="0">
                <a:cs typeface="Times New Roman" pitchFamily="18" charset="0"/>
              </a:rPr>
              <a:t>   </a:t>
            </a:r>
            <a:endParaRPr lang="en-US" altLang="sr-Latn-RS" smtClean="0"/>
          </a:p>
        </p:txBody>
      </p:sp>
      <p:sp>
        <p:nvSpPr>
          <p:cNvPr id="10" name="Rectangle 76"/>
          <p:cNvSpPr>
            <a:spLocks noChangeArrowheads="1"/>
          </p:cNvSpPr>
          <p:nvPr userDrawn="1"/>
        </p:nvSpPr>
        <p:spPr bwMode="auto">
          <a:xfrm>
            <a:off x="71438" y="4395788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sr-Latn-RS" sz="1200" smtClean="0">
                <a:cs typeface="Times New Roman" pitchFamily="18" charset="0"/>
              </a:rPr>
              <a:t>    </a:t>
            </a:r>
            <a:endParaRPr lang="en-US" altLang="sr-Latn-RS" smtClean="0"/>
          </a:p>
        </p:txBody>
      </p:sp>
    </p:spTree>
    <p:extLst>
      <p:ext uri="{BB962C8B-B14F-4D97-AF65-F5344CB8AC3E}">
        <p14:creationId xmlns:p14="http://schemas.microsoft.com/office/powerpoint/2010/main" val="293803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Stručni skup o Savi, Brčko, 28.6.2013.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8C726-F143-46AE-987F-1EE9263CC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8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600075"/>
            <a:ext cx="2157412" cy="5838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3538" y="600075"/>
            <a:ext cx="6324600" cy="5838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Stručni skup o Savi, Brčko, 28.6.2013.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4A0E9-624D-44F9-A24B-791BCC207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93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00075"/>
            <a:ext cx="6983412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1475" y="1701800"/>
            <a:ext cx="4237038" cy="473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701800"/>
            <a:ext cx="4237037" cy="473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Stručni skup o Savi, Brčko, 28.6.2013.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68C9B-F6A9-4C96-A26C-1C5242EBC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0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Stručni skup o Savi, Brčko, 28.6.2013.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A9738-C54A-454D-92A9-FECA5D3D4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1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Stručni skup o Savi, Brčko, 28.6.2013.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89CD5-B31C-48E9-84AF-E42749CCB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2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1701800"/>
            <a:ext cx="4237038" cy="473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701800"/>
            <a:ext cx="4237037" cy="473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Stručni skup o Savi, Brčko, 28.6.2013.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A8C3A-8117-4236-87BA-2924C7DFD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3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Stručni skup o Savi, Brčko, 28.6.2013.</a:t>
            </a: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85C7D-2A09-4C66-968B-6E1892549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8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Stručni skup o Savi, Brčko, 28.6.2013.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890C5-7CF2-4409-985A-5593BF9F6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1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Stručni skup o Savi, Brčko, 28.6.2013.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2517B-1F5C-495B-9329-934D9D09E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Stručni skup o Savi, Brčko, 28.6.2013.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C17C4-46D0-4438-AE18-7128B1EF6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3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Stručni skup o Savi, Brčko, 28.6.2013.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15370-0CFF-4DFA-B026-797E25631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2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600075"/>
            <a:ext cx="6983412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</a:t>
            </a:r>
            <a:br>
              <a:rPr lang="en-US" altLang="sr-Latn-RS" smtClean="0"/>
            </a:br>
            <a:r>
              <a:rPr lang="en-US" altLang="sr-Latn-RS" smtClean="0"/>
              <a:t>Master title style</a:t>
            </a:r>
          </a:p>
        </p:txBody>
      </p:sp>
      <p:sp>
        <p:nvSpPr>
          <p:cNvPr id="1027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701800"/>
            <a:ext cx="8626475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063" y="6567488"/>
            <a:ext cx="72850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Stručni skup o Savi, Brčko, 28.6.2013.</a:t>
            </a:r>
          </a:p>
        </p:txBody>
      </p:sp>
      <p:sp>
        <p:nvSpPr>
          <p:cNvPr id="327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88C2A3-2D99-45D5-9AA7-544836B3C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4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88900"/>
            <a:ext cx="308133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Ras_2009-2010_most%20Zagreb.avi" TargetMode="External"/><Relationship Id="rId7" Type="http://schemas.openxmlformats.org/officeDocument/2006/relationships/hyperlink" Target="Ras_2009_2010_final.av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2895600"/>
            <a:ext cx="8382000" cy="1066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70000"/>
              </a:spcBef>
            </a:pPr>
            <a:r>
              <a:rPr lang="hr-HR" altLang="sr-Latn-RS" sz="2800" b="1" dirty="0" smtClean="0">
                <a:solidFill>
                  <a:schemeClr val="tx1"/>
                </a:solidFill>
              </a:rPr>
              <a:t>Prekogranična suradnja </a:t>
            </a:r>
            <a:r>
              <a:rPr lang="sr-Latn-RS" altLang="sr-Latn-RS" sz="2800" b="1" dirty="0" smtClean="0">
                <a:solidFill>
                  <a:schemeClr val="tx1"/>
                </a:solidFill>
              </a:rPr>
              <a:t>u slivu Save</a:t>
            </a:r>
            <a:r>
              <a:rPr lang="hr-HR" altLang="sr-Latn-RS" sz="2800" b="1" dirty="0" smtClean="0">
                <a:solidFill>
                  <a:schemeClr val="tx1"/>
                </a:solidFill>
              </a:rPr>
              <a:t> </a:t>
            </a:r>
            <a:br>
              <a:rPr lang="hr-HR" altLang="sr-Latn-RS" sz="2800" b="1" dirty="0" smtClean="0">
                <a:solidFill>
                  <a:schemeClr val="tx1"/>
                </a:solidFill>
              </a:rPr>
            </a:br>
            <a:r>
              <a:rPr lang="hr-HR" altLang="sr-Latn-RS" sz="2800" b="1" dirty="0" smtClean="0">
                <a:solidFill>
                  <a:schemeClr val="tx1"/>
                </a:solidFill>
              </a:rPr>
              <a:t>na zaštiti od štetnog djelovanja velikih voda</a:t>
            </a:r>
            <a:endParaRPr lang="en-US" altLang="sr-Latn-RS" sz="2800" b="1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6032500"/>
            <a:ext cx="7239000" cy="6731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hr-HR" altLang="sr-Latn-RS" sz="1800" dirty="0" smtClean="0">
                <a:cs typeface="Times New Roman" pitchFamily="18" charset="0"/>
              </a:rPr>
              <a:t>Dr. s</a:t>
            </a:r>
            <a:r>
              <a:rPr lang="sr-Latn-RS" altLang="sr-Latn-RS" sz="1800" dirty="0" smtClean="0">
                <a:cs typeface="Times New Roman" pitchFamily="18" charset="0"/>
              </a:rPr>
              <a:t>c. Dejan Komatina</a:t>
            </a:r>
            <a:endParaRPr lang="hr-HR" altLang="sr-Latn-RS" sz="1800" dirty="0" smtClean="0"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hr-HR" altLang="sr-Latn-RS" sz="1800" dirty="0" smtClean="0">
                <a:cs typeface="Times New Roman" pitchFamily="18" charset="0"/>
              </a:rPr>
              <a:t>Tajnik Savske komisije</a:t>
            </a:r>
            <a:endParaRPr lang="en-US" altLang="sr-Latn-RS" sz="1800" dirty="0" smtClean="0">
              <a:cs typeface="Times New Roman" pitchFamily="18" charset="0"/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5100"/>
            <a:ext cx="37671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2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4C31C4C-9C02-4F16-8F90-1BFBCF1BDCEA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sr-Latn-RS" sz="1400">
              <a:latin typeface="Times New Roman" pitchFamily="18" charset="0"/>
            </a:endParaRPr>
          </a:p>
        </p:txBody>
      </p:sp>
      <p:sp>
        <p:nvSpPr>
          <p:cNvPr id="101379" name="Slide Number Placeholder 2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7F53BDD-93B8-4F17-B7F6-688A5FC85C65}" type="slidenum">
              <a:rPr lang="en-US" altLang="sr-Latn-RS" sz="1400">
                <a:latin typeface="Times New Roman" pitchFamily="18" charset="0"/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sr-Latn-RS" sz="1400">
              <a:latin typeface="Times New Roman" pitchFamily="18" charset="0"/>
              <a:cs typeface="Arial" charset="0"/>
            </a:endParaRPr>
          </a:p>
        </p:txBody>
      </p:sp>
      <p:sp>
        <p:nvSpPr>
          <p:cNvPr id="101380" name="Slide Number Placeholder 4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876CCE-870A-40BB-BE5C-6289B99F02DB}" type="slidenum">
              <a:rPr lang="en-US" altLang="sr-Latn-RS" sz="1400">
                <a:latin typeface="Times New Roman" pitchFamily="18" charset="0"/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sr-Latn-RS" sz="1400">
              <a:latin typeface="Times New Roman" pitchFamily="18" charset="0"/>
              <a:cs typeface="Arial" charset="0"/>
            </a:endParaRPr>
          </a:p>
        </p:txBody>
      </p:sp>
      <p:sp>
        <p:nvSpPr>
          <p:cNvPr id="1013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r-Latn-RS" altLang="sr-Latn-RS" smtClean="0"/>
              <a:t>P</a:t>
            </a:r>
            <a:r>
              <a:rPr lang="hr-HR" altLang="sr-Latn-RS" smtClean="0"/>
              <a:t>rojekti</a:t>
            </a:r>
            <a:endParaRPr lang="en-US" altLang="sr-Latn-RS" smtClean="0"/>
          </a:p>
        </p:txBody>
      </p:sp>
      <p:sp>
        <p:nvSpPr>
          <p:cNvPr id="1013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2222500"/>
            <a:ext cx="4886325" cy="4025900"/>
          </a:xfrm>
        </p:spPr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hr-HR" altLang="zh-CN" sz="2000" b="1" dirty="0" smtClean="0"/>
              <a:t>Financiranje</a:t>
            </a:r>
          </a:p>
          <a:p>
            <a:pPr lvl="1" eaLnBrk="1" hangingPunct="1">
              <a:spcBef>
                <a:spcPct val="50000"/>
              </a:spcBef>
            </a:pPr>
            <a:r>
              <a:rPr lang="hr-HR" altLang="zh-CN" sz="1800" b="1" dirty="0" smtClean="0"/>
              <a:t>Države:</a:t>
            </a:r>
            <a:r>
              <a:rPr lang="hr-HR" altLang="zh-CN" sz="1800" dirty="0" smtClean="0"/>
              <a:t> 13% (3.2 M€)</a:t>
            </a:r>
          </a:p>
          <a:p>
            <a:pPr lvl="1" eaLnBrk="1" hangingPunct="1">
              <a:spcBef>
                <a:spcPct val="50000"/>
              </a:spcBef>
            </a:pPr>
            <a:r>
              <a:rPr lang="hr-HR" altLang="zh-CN" sz="1800" b="1" dirty="0" smtClean="0"/>
              <a:t>Vanjski izvori:</a:t>
            </a:r>
            <a:r>
              <a:rPr lang="hr-HR" altLang="zh-CN" sz="1800" dirty="0" smtClean="0"/>
              <a:t> 87% (20.8 M€) </a:t>
            </a:r>
          </a:p>
          <a:p>
            <a:pPr lvl="2" eaLnBrk="1" hangingPunct="1"/>
            <a:r>
              <a:rPr lang="hr-HR" altLang="zh-CN" sz="1600" dirty="0" smtClean="0"/>
              <a:t>Europska unija</a:t>
            </a:r>
          </a:p>
          <a:p>
            <a:pPr lvl="2" eaLnBrk="1" hangingPunct="1"/>
            <a:r>
              <a:rPr lang="hr-HR" altLang="zh-CN" sz="1600" dirty="0" smtClean="0"/>
              <a:t>Vlada SAD</a:t>
            </a:r>
          </a:p>
          <a:p>
            <a:pPr lvl="2" eaLnBrk="1" hangingPunct="1"/>
            <a:r>
              <a:rPr lang="hr-HR" altLang="zh-CN" sz="1600" dirty="0" smtClean="0"/>
              <a:t>UNECE</a:t>
            </a:r>
          </a:p>
          <a:p>
            <a:pPr lvl="2" eaLnBrk="1" hangingPunct="1"/>
            <a:r>
              <a:rPr lang="hr-HR" altLang="zh-CN" sz="1600" dirty="0" smtClean="0"/>
              <a:t>UNESCO</a:t>
            </a:r>
          </a:p>
          <a:p>
            <a:pPr lvl="2" eaLnBrk="1" hangingPunct="1"/>
            <a:r>
              <a:rPr lang="hr-HR" altLang="zh-CN" sz="1600" dirty="0" smtClean="0"/>
              <a:t>Svjetska banka</a:t>
            </a:r>
            <a:endParaRPr lang="en-GB" altLang="zh-CN" sz="1600" dirty="0" smtClean="0">
              <a:ea typeface="SimSun" pitchFamily="2" charset="-122"/>
            </a:endParaRPr>
          </a:p>
        </p:txBody>
      </p:sp>
      <p:grpSp>
        <p:nvGrpSpPr>
          <p:cNvPr id="101383" name="Group 1"/>
          <p:cNvGrpSpPr>
            <a:grpSpLocks/>
          </p:cNvGrpSpPr>
          <p:nvPr/>
        </p:nvGrpSpPr>
        <p:grpSpPr bwMode="auto">
          <a:xfrm>
            <a:off x="5629275" y="5856288"/>
            <a:ext cx="3438525" cy="669925"/>
            <a:chOff x="5630067" y="5762500"/>
            <a:chExt cx="3437733" cy="670300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5630067" y="5762500"/>
              <a:ext cx="3437733" cy="4066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ct val="80000"/>
                </a:spcBef>
                <a:buFontTx/>
                <a:buNone/>
                <a:defRPr/>
              </a:pPr>
              <a:r>
                <a:rPr lang="hr-HR" altLang="zh-CN" sz="1400" kern="0" dirty="0" smtClean="0"/>
                <a:t>1 – Udio u ukupnom broju projekata</a:t>
              </a:r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5630067" y="6026173"/>
              <a:ext cx="3437733" cy="4066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ct val="80000"/>
                </a:spcBef>
                <a:buFontTx/>
                <a:buNone/>
                <a:defRPr/>
              </a:pPr>
              <a:r>
                <a:rPr lang="hr-HR" altLang="zh-CN" sz="1400" kern="0" dirty="0" smtClean="0"/>
                <a:t>2 – Udio u ukupnom budžetu projekata</a:t>
              </a:r>
            </a:p>
          </p:txBody>
        </p:sp>
      </p:grpSp>
      <p:sp>
        <p:nvSpPr>
          <p:cNvPr id="101386" name="Rectangle 3"/>
          <p:cNvSpPr>
            <a:spLocks noChangeArrowheads="1"/>
          </p:cNvSpPr>
          <p:nvPr/>
        </p:nvSpPr>
        <p:spPr bwMode="auto">
          <a:xfrm>
            <a:off x="368300" y="1701800"/>
            <a:ext cx="83947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80000"/>
              </a:spcBef>
            </a:pPr>
            <a:r>
              <a:rPr lang="hr-HR" altLang="zh-CN" sz="2000" b="1" dirty="0"/>
              <a:t>Ukupno: </a:t>
            </a:r>
            <a:r>
              <a:rPr lang="hr-HR" altLang="zh-CN" sz="2000" dirty="0"/>
              <a:t>30 </a:t>
            </a:r>
            <a:r>
              <a:rPr lang="hr-HR" altLang="zh-CN" sz="2000" dirty="0" smtClean="0"/>
              <a:t>realiziranih </a:t>
            </a:r>
            <a:r>
              <a:rPr lang="hr-HR" altLang="zh-CN" sz="2000" dirty="0"/>
              <a:t>ili tekućih (~ 24 M€)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108218"/>
              </p:ext>
            </p:extLst>
          </p:nvPr>
        </p:nvGraphicFramePr>
        <p:xfrm>
          <a:off x="5410200" y="2933700"/>
          <a:ext cx="3685903" cy="291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Footer Placeholder 1"/>
          <p:cNvSpPr txBox="1">
            <a:spLocks noGrp="1"/>
          </p:cNvSpPr>
          <p:nvPr/>
        </p:nvSpPr>
        <p:spPr bwMode="auto">
          <a:xfrm>
            <a:off x="373063" y="6567488"/>
            <a:ext cx="72850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 smtClean="0"/>
              <a:t>Konferencija „Lokalna uprava u sustavu zaštite od poplava”</a:t>
            </a:r>
            <a:r>
              <a:rPr lang="vi-VN" altLang="sr-Latn-RS" sz="1400" dirty="0" smtClean="0"/>
              <a:t>, </a:t>
            </a:r>
            <a:r>
              <a:rPr lang="vi-VN" altLang="sr-Latn-RS" sz="1400" dirty="0"/>
              <a:t>Zagreb, 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.11.201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</a:t>
            </a:r>
            <a:endParaRPr lang="en-US" altLang="sr-Latn-RS" sz="1400" dirty="0"/>
          </a:p>
        </p:txBody>
      </p:sp>
    </p:spTree>
    <p:extLst>
      <p:ext uri="{BB962C8B-B14F-4D97-AF65-F5344CB8AC3E}">
        <p14:creationId xmlns:p14="http://schemas.microsoft.com/office/powerpoint/2010/main" val="10694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49800"/>
            <a:ext cx="23034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7" descr="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4749800"/>
            <a:ext cx="26019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3" name="Picture 9" descr="suziv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4751388"/>
            <a:ext cx="27749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Slide Number Placeholder 2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33437D0-AEAC-4262-B73D-801305437A4C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sr-Latn-RS" sz="1400">
              <a:latin typeface="Times New Roman" pitchFamily="18" charset="0"/>
            </a:endParaRPr>
          </a:p>
        </p:txBody>
      </p:sp>
      <p:sp>
        <p:nvSpPr>
          <p:cNvPr id="109575" name="Slide Number Placeholder 4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6E94B3D-2013-43FF-AE45-015725E19F01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sr-Latn-RS" sz="1400">
              <a:latin typeface="Times New Roman" pitchFamily="18" charset="0"/>
            </a:endParaRPr>
          </a:p>
        </p:txBody>
      </p:sp>
      <p:sp>
        <p:nvSpPr>
          <p:cNvPr id="1095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Projekti</a:t>
            </a:r>
            <a:endParaRPr lang="en-US" altLang="sr-Latn-RS" smtClean="0"/>
          </a:p>
        </p:txBody>
      </p:sp>
      <p:sp>
        <p:nvSpPr>
          <p:cNvPr id="1095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8299" y="1701800"/>
            <a:ext cx="7978775" cy="1295400"/>
          </a:xfrm>
        </p:spPr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hr-HR" altLang="zh-CN" sz="2000" dirty="0" smtClean="0"/>
              <a:t>Nova lista </a:t>
            </a:r>
            <a:r>
              <a:rPr lang="hr-HR" altLang="zh-CN" sz="2000" b="1" dirty="0" smtClean="0"/>
              <a:t>prioritetnih regionalnih projekata</a:t>
            </a:r>
            <a:r>
              <a:rPr lang="hr-HR" altLang="zh-CN" sz="2000" dirty="0" smtClean="0"/>
              <a:t> (23)</a:t>
            </a:r>
          </a:p>
          <a:p>
            <a:pPr eaLnBrk="1" hangingPunct="1">
              <a:spcBef>
                <a:spcPts val="1920"/>
              </a:spcBef>
            </a:pPr>
            <a:r>
              <a:rPr lang="hr-HR" altLang="zh-CN" sz="2000" dirty="0" smtClean="0"/>
              <a:t>Cilj: </a:t>
            </a:r>
            <a:r>
              <a:rPr lang="hr-HR" altLang="zh-CN" sz="2000" b="1" dirty="0" smtClean="0"/>
              <a:t>plasman projekata</a:t>
            </a:r>
            <a:r>
              <a:rPr lang="hr-HR" altLang="zh-CN" sz="2000" dirty="0" smtClean="0"/>
              <a:t> u financijskom ciklusu EU 2014 – 2020</a:t>
            </a:r>
          </a:p>
        </p:txBody>
      </p:sp>
      <p:pic>
        <p:nvPicPr>
          <p:cNvPr id="109578" name="Picture 6" descr="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13100"/>
            <a:ext cx="25844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9" name="Picture 9" descr="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13100"/>
            <a:ext cx="2590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0" name="Picture 5" descr="Croat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213100"/>
            <a:ext cx="258762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"/>
          <p:cNvSpPr txBox="1">
            <a:spLocks noGrp="1"/>
          </p:cNvSpPr>
          <p:nvPr/>
        </p:nvSpPr>
        <p:spPr bwMode="auto">
          <a:xfrm>
            <a:off x="373063" y="6567488"/>
            <a:ext cx="72850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 smtClean="0"/>
              <a:t>Konferencija „Lokalna uprava u sustavu zaštite od poplava”</a:t>
            </a:r>
            <a:r>
              <a:rPr lang="vi-VN" altLang="sr-Latn-RS" sz="1400" dirty="0" smtClean="0"/>
              <a:t>, </a:t>
            </a:r>
            <a:r>
              <a:rPr lang="vi-VN" altLang="sr-Latn-RS" sz="1400" dirty="0"/>
              <a:t>Zagreb, 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.11.201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</a:t>
            </a:r>
            <a:endParaRPr lang="en-US" altLang="sr-Latn-RS" sz="1400" dirty="0"/>
          </a:p>
        </p:txBody>
      </p:sp>
    </p:spTree>
    <p:extLst>
      <p:ext uri="{BB962C8B-B14F-4D97-AF65-F5344CB8AC3E}">
        <p14:creationId xmlns:p14="http://schemas.microsoft.com/office/powerpoint/2010/main" val="22842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69" y="4831800"/>
            <a:ext cx="2482031" cy="16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Slide Number Placeholder 4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5F95460-B563-46AE-AE98-803BD0501AD5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sr-Latn-RS" sz="1400">
              <a:latin typeface="Times New Roman" pitchFamily="18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Upravljanje poplavama</a:t>
            </a:r>
            <a:endParaRPr lang="en-US" altLang="sr-Latn-RS" dirty="0" smtClean="0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701800"/>
            <a:ext cx="8391525" cy="1498600"/>
          </a:xfrm>
        </p:spPr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hr-HR" altLang="sr-Latn-RS" sz="2000" b="1" dirty="0" smtClean="0"/>
              <a:t>Osnovni cilj:</a:t>
            </a:r>
            <a:endParaRPr lang="en-US" altLang="sr-Latn-RS" sz="2000" b="1" dirty="0" smtClean="0"/>
          </a:p>
          <a:p>
            <a:pPr algn="ctr" eaLnBrk="1" hangingPunct="1">
              <a:spcBef>
                <a:spcPct val="80000"/>
              </a:spcBef>
              <a:buFontTx/>
              <a:buNone/>
            </a:pPr>
            <a:r>
              <a:rPr lang="hr-HR" altLang="sr-Latn-RS" sz="2000" b="1" dirty="0" smtClean="0"/>
              <a:t>S</a:t>
            </a:r>
            <a:r>
              <a:rPr lang="sr-Latn-RS" altLang="sr-Latn-RS" sz="2000" b="1" dirty="0" smtClean="0"/>
              <a:t>prječavanje ili ograničavanje opasnosti</a:t>
            </a:r>
            <a:r>
              <a:rPr lang="sr-Latn-RS" altLang="sr-Latn-RS" sz="2000" dirty="0" smtClean="0"/>
              <a:t> od poplava</a:t>
            </a:r>
            <a:endParaRPr lang="en-US" altLang="sr-Latn-RS" sz="2000" dirty="0" smtClean="0"/>
          </a:p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sr-Latn-RS" altLang="sr-Latn-RS" sz="2000" dirty="0" smtClean="0"/>
              <a:t>i </a:t>
            </a:r>
            <a:r>
              <a:rPr lang="sr-Latn-RS" altLang="sr-Latn-RS" sz="2000" b="1" dirty="0" smtClean="0"/>
              <a:t>smanjenje</a:t>
            </a:r>
            <a:r>
              <a:rPr lang="sr-Latn-RS" altLang="sr-Latn-RS" sz="2000" dirty="0" smtClean="0"/>
              <a:t> njihovih </a:t>
            </a:r>
            <a:r>
              <a:rPr lang="sr-Latn-RS" altLang="sr-Latn-RS" sz="2000" b="1" dirty="0" smtClean="0"/>
              <a:t>štetnih posljedica</a:t>
            </a:r>
            <a:endParaRPr lang="en-US" altLang="sr-Latn-RS" sz="2000" b="1" dirty="0" smtClean="0"/>
          </a:p>
        </p:txBody>
      </p:sp>
      <p:sp>
        <p:nvSpPr>
          <p:cNvPr id="74757" name="Rectangle 7"/>
          <p:cNvSpPr>
            <a:spLocks noChangeArrowheads="1"/>
          </p:cNvSpPr>
          <p:nvPr/>
        </p:nvSpPr>
        <p:spPr bwMode="auto">
          <a:xfrm>
            <a:off x="762000" y="2197100"/>
            <a:ext cx="7696200" cy="871538"/>
          </a:xfrm>
          <a:prstGeom prst="rect">
            <a:avLst/>
          </a:prstGeom>
          <a:solidFill>
            <a:srgbClr val="FFCCFF">
              <a:alpha val="34901"/>
            </a:srgbClr>
          </a:solidFill>
          <a:ln w="50800">
            <a:solidFill>
              <a:srgbClr val="D6009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hr-HR" altLang="sr-Latn-RS">
              <a:latin typeface="Times New Roman" pitchFamily="18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0750"/>
            <a:ext cx="2467545" cy="16446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070" y="3460200"/>
            <a:ext cx="2656930" cy="16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90" y="4831800"/>
            <a:ext cx="2740101" cy="16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1"/>
          <p:cNvSpPr txBox="1">
            <a:spLocks noGrp="1"/>
          </p:cNvSpPr>
          <p:nvPr/>
        </p:nvSpPr>
        <p:spPr bwMode="auto">
          <a:xfrm>
            <a:off x="373063" y="6567488"/>
            <a:ext cx="72850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 smtClean="0"/>
              <a:t>Konferencija „Lokalna uprava u sustavu zaštite od poplava”</a:t>
            </a:r>
            <a:r>
              <a:rPr lang="vi-VN" altLang="sr-Latn-RS" sz="1400" dirty="0" smtClean="0"/>
              <a:t>, </a:t>
            </a:r>
            <a:r>
              <a:rPr lang="vi-VN" altLang="sr-Latn-RS" sz="1400" dirty="0"/>
              <a:t>Zagreb, 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.11.201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</a:t>
            </a:r>
            <a:endParaRPr lang="en-US" altLang="sr-Latn-RS" sz="1400" dirty="0"/>
          </a:p>
        </p:txBody>
      </p:sp>
    </p:spTree>
    <p:extLst>
      <p:ext uri="{BB962C8B-B14F-4D97-AF65-F5344CB8AC3E}">
        <p14:creationId xmlns:p14="http://schemas.microsoft.com/office/powerpoint/2010/main" val="4747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Slide Number Placeholder 4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31B31C8-C206-4B1C-9406-B92D001D0F79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sr-Latn-RS" sz="1400">
              <a:latin typeface="Times New Roman" pitchFamily="18" charset="0"/>
            </a:endParaRPr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Protokol o zaštiti od poplava</a:t>
            </a:r>
            <a:r>
              <a:rPr lang="hr-HR" altLang="sr-Latn-RS" sz="2800" dirty="0" smtClean="0"/>
              <a:t> (2010)</a:t>
            </a:r>
            <a:endParaRPr lang="en-US" altLang="sr-Latn-RS" sz="2800" dirty="0" smtClean="0"/>
          </a:p>
        </p:txBody>
      </p:sp>
      <p:sp>
        <p:nvSpPr>
          <p:cNvPr id="1382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1476" y="1701800"/>
            <a:ext cx="7975600" cy="2413000"/>
          </a:xfrm>
        </p:spPr>
        <p:txBody>
          <a:bodyPr/>
          <a:lstStyle/>
          <a:p>
            <a:pPr eaLnBrk="1" hangingPunct="1"/>
            <a:r>
              <a:rPr lang="hr-HR" altLang="sr-Latn-RS" sz="2000" b="1" dirty="0" smtClean="0"/>
              <a:t>Plan upravljanja </a:t>
            </a:r>
            <a:r>
              <a:rPr lang="hr-HR" altLang="sr-Latn-RS" sz="2000" dirty="0" smtClean="0"/>
              <a:t>rizikom od poplava</a:t>
            </a:r>
            <a:r>
              <a:rPr lang="hr-HR" altLang="sr-Latn-RS" sz="1800" dirty="0" smtClean="0"/>
              <a:t> (Direktiva o poplavama)</a:t>
            </a:r>
          </a:p>
          <a:p>
            <a:pPr eaLnBrk="1" hangingPunct="1">
              <a:spcBef>
                <a:spcPts val="1920"/>
              </a:spcBef>
            </a:pPr>
            <a:r>
              <a:rPr lang="hr-HR" altLang="sr-Latn-RS" sz="2000" b="1" dirty="0" smtClean="0"/>
              <a:t>Sustav </a:t>
            </a:r>
            <a:r>
              <a:rPr lang="hr-HR" altLang="sr-Latn-RS" sz="2000" dirty="0" smtClean="0"/>
              <a:t>pro</a:t>
            </a:r>
            <a:r>
              <a:rPr lang="sr-Latn-RS" altLang="sr-Latn-RS" sz="2000" dirty="0" smtClean="0"/>
              <a:t>gnoze, upozoravanja i uzbunjivanja</a:t>
            </a:r>
          </a:p>
          <a:p>
            <a:pPr eaLnBrk="1" hangingPunct="1">
              <a:spcBef>
                <a:spcPts val="1920"/>
              </a:spcBef>
            </a:pPr>
            <a:r>
              <a:rPr lang="hr-HR" altLang="sr-Latn-RS" sz="2000" b="1" dirty="0" smtClean="0"/>
              <a:t>Raz</a:t>
            </a:r>
            <a:r>
              <a:rPr lang="sr-Latn-RS" altLang="sr-Latn-RS" sz="2000" b="1" dirty="0" smtClean="0"/>
              <a:t>mjena</a:t>
            </a:r>
            <a:r>
              <a:rPr lang="hr-HR" altLang="sr-Latn-RS" sz="2000" b="1" dirty="0" smtClean="0"/>
              <a:t> </a:t>
            </a:r>
            <a:r>
              <a:rPr lang="hr-HR" altLang="sr-Latn-RS" sz="2000" dirty="0" smtClean="0"/>
              <a:t>informacija</a:t>
            </a:r>
            <a:endParaRPr lang="hr-HR" altLang="sr-Latn-RS" sz="1800" b="1" dirty="0"/>
          </a:p>
          <a:p>
            <a:pPr eaLnBrk="1" hangingPunct="1">
              <a:spcBef>
                <a:spcPts val="1920"/>
              </a:spcBef>
            </a:pPr>
            <a:r>
              <a:rPr lang="hr-HR" altLang="sr-Latn-RS" sz="2000" b="1" dirty="0" smtClean="0"/>
              <a:t>Postupanje </a:t>
            </a:r>
            <a:r>
              <a:rPr lang="hr-HR" altLang="sr-Latn-RS" sz="2000" dirty="0" smtClean="0"/>
              <a:t>u </a:t>
            </a:r>
            <a:r>
              <a:rPr lang="sr-Latn-RS" altLang="sr-Latn-RS" sz="2000" dirty="0" smtClean="0"/>
              <a:t>slučaju izvanredne obrane od poplava </a:t>
            </a:r>
            <a:r>
              <a:rPr lang="hr-HR" altLang="sr-Latn-RS" sz="2000" dirty="0" smtClean="0"/>
              <a:t>i </a:t>
            </a:r>
            <a:r>
              <a:rPr lang="hr-HR" altLang="sr-Latn-RS" sz="2000" b="1" dirty="0" smtClean="0"/>
              <a:t>međusobna pomoć </a:t>
            </a:r>
            <a:r>
              <a:rPr lang="hr-HR" altLang="sr-Latn-RS" sz="2000" dirty="0" smtClean="0"/>
              <a:t>država</a:t>
            </a:r>
          </a:p>
        </p:txBody>
      </p:sp>
      <p:pic>
        <p:nvPicPr>
          <p:cNvPr id="138246" name="Picture 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80" y="4236476"/>
            <a:ext cx="4899819" cy="2234084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1"/>
          <p:cNvSpPr txBox="1">
            <a:spLocks noGrp="1"/>
          </p:cNvSpPr>
          <p:nvPr/>
        </p:nvSpPr>
        <p:spPr bwMode="auto">
          <a:xfrm>
            <a:off x="373063" y="6567488"/>
            <a:ext cx="72850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 smtClean="0"/>
              <a:t>Konferencija „Lokalna uprava u sustavu zaštite od poplava”</a:t>
            </a:r>
            <a:r>
              <a:rPr lang="vi-VN" altLang="sr-Latn-RS" sz="1400" dirty="0" smtClean="0"/>
              <a:t>, </a:t>
            </a:r>
            <a:r>
              <a:rPr lang="vi-VN" altLang="sr-Latn-RS" sz="1400" dirty="0"/>
              <a:t>Zagreb, 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.11.201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</a:t>
            </a:r>
            <a:endParaRPr lang="en-US" altLang="sr-Latn-RS" sz="1400" dirty="0"/>
          </a:p>
        </p:txBody>
      </p:sp>
    </p:spTree>
    <p:extLst>
      <p:ext uri="{BB962C8B-B14F-4D97-AF65-F5344CB8AC3E}">
        <p14:creationId xmlns:p14="http://schemas.microsoft.com/office/powerpoint/2010/main" val="27055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4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33FEBF0-DAC3-4CFE-B675-3A639FC66B60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sr-Latn-RS" sz="1400">
              <a:latin typeface="Times New Roman" pitchFamily="18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Plan upravljanja rizikom od poplava</a:t>
            </a:r>
            <a:endParaRPr lang="en-US" altLang="sr-Latn-RS" dirty="0" smtClean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701800"/>
            <a:ext cx="7858125" cy="2184400"/>
          </a:xfrm>
        </p:spPr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hr-HR" altLang="sr-Latn-RS" sz="2000" b="1" dirty="0" smtClean="0"/>
              <a:t>Nacrt P</a:t>
            </a:r>
            <a:r>
              <a:rPr lang="sr-Latn-RS" altLang="sr-Latn-RS" sz="2000" b="1" dirty="0" smtClean="0"/>
              <a:t>rograma </a:t>
            </a:r>
            <a:r>
              <a:rPr lang="sr-Latn-RS" altLang="sr-Latn-RS" sz="2000" dirty="0" smtClean="0"/>
              <a:t>za izradu Plana upravljanja</a:t>
            </a:r>
          </a:p>
          <a:p>
            <a:pPr eaLnBrk="1" hangingPunct="1">
              <a:spcBef>
                <a:spcPct val="80000"/>
              </a:spcBef>
            </a:pPr>
            <a:r>
              <a:rPr lang="sr-Latn-RS" altLang="sr-Latn-RS" sz="2000" b="1" dirty="0" smtClean="0"/>
              <a:t>Inicijalna ocjena </a:t>
            </a:r>
            <a:r>
              <a:rPr lang="sr-Latn-RS" altLang="sr-Latn-RS" sz="2000" dirty="0" smtClean="0"/>
              <a:t>’ranjivosti’ na poplave</a:t>
            </a:r>
          </a:p>
          <a:p>
            <a:pPr eaLnBrk="1" hangingPunct="1">
              <a:spcBef>
                <a:spcPct val="80000"/>
              </a:spcBef>
            </a:pPr>
            <a:r>
              <a:rPr lang="sr-Latn-RS" altLang="sr-Latn-RS" sz="2000" dirty="0" smtClean="0"/>
              <a:t>Zajednički izvještaj o</a:t>
            </a:r>
            <a:r>
              <a:rPr lang="sr-Latn-RS" altLang="sr-Latn-RS" sz="2000" b="1" dirty="0" smtClean="0"/>
              <a:t> preliminarnoj ocjeni rizika od poplava</a:t>
            </a:r>
            <a:endParaRPr lang="sr-Latn-RS" altLang="sr-Latn-RS" sz="1800" dirty="0"/>
          </a:p>
          <a:p>
            <a:pPr eaLnBrk="1" hangingPunct="1">
              <a:spcBef>
                <a:spcPct val="80000"/>
              </a:spcBef>
            </a:pPr>
            <a:r>
              <a:rPr lang="sr-Latn-RS" altLang="sr-Latn-RS" sz="2000" b="1" dirty="0" smtClean="0"/>
              <a:t>Odobrena sredstva </a:t>
            </a:r>
            <a:r>
              <a:rPr lang="sr-Latn-RS" altLang="sr-Latn-RS" sz="2000" dirty="0" smtClean="0"/>
              <a:t>za dalje aktivnosti (WBIF)</a:t>
            </a:r>
          </a:p>
        </p:txBody>
      </p:sp>
      <p:pic>
        <p:nvPicPr>
          <p:cNvPr id="16" name="Picture 15" descr="karta5_2"/>
          <p:cNvPicPr>
            <a:picLocks noChangeAspect="1"/>
          </p:cNvPicPr>
          <p:nvPr/>
        </p:nvPicPr>
        <p:blipFill rotWithShape="1">
          <a:blip r:embed="rId3"/>
          <a:srcRect l="20111" t="13746" r="3032" b="12433"/>
          <a:stretch/>
        </p:blipFill>
        <p:spPr bwMode="auto">
          <a:xfrm>
            <a:off x="88900" y="4149725"/>
            <a:ext cx="3402013" cy="2149475"/>
          </a:xfrm>
          <a:prstGeom prst="rect">
            <a:avLst/>
          </a:prstGeom>
          <a:noFill/>
          <a:ln w="15875">
            <a:solidFill>
              <a:schemeClr val="bg1">
                <a:lumMod val="75000"/>
              </a:schemeClr>
            </a:solidFill>
          </a:ln>
        </p:spPr>
      </p:pic>
      <p:sp>
        <p:nvSpPr>
          <p:cNvPr id="89097" name="TextBox 20"/>
          <p:cNvSpPr txBox="1">
            <a:spLocks noChangeArrowheads="1"/>
          </p:cNvSpPr>
          <p:nvPr/>
        </p:nvSpPr>
        <p:spPr bwMode="auto">
          <a:xfrm>
            <a:off x="823186" y="4179843"/>
            <a:ext cx="1470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r-HR" altLang="sr-Latn-RS" sz="1600" b="1" dirty="0">
                <a:solidFill>
                  <a:schemeClr val="bg1"/>
                </a:solidFill>
                <a:cs typeface="Tahoma" pitchFamily="34" charset="0"/>
              </a:rPr>
              <a:t>Zagreb </a:t>
            </a:r>
          </a:p>
        </p:txBody>
      </p:sp>
      <p:sp>
        <p:nvSpPr>
          <p:cNvPr id="89098" name="Rectangle 24"/>
          <p:cNvSpPr>
            <a:spLocks noChangeArrowheads="1"/>
          </p:cNvSpPr>
          <p:nvPr/>
        </p:nvSpPr>
        <p:spPr bwMode="auto">
          <a:xfrm>
            <a:off x="2370138" y="6043613"/>
            <a:ext cx="72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r-HR" altLang="sr-Latn-RS" sz="1600" b="1">
                <a:solidFill>
                  <a:schemeClr val="bg1"/>
                </a:solidFill>
                <a:cs typeface="Tahoma" pitchFamily="34" charset="0"/>
              </a:rPr>
              <a:t>Sisak</a:t>
            </a:r>
          </a:p>
        </p:txBody>
      </p:sp>
      <p:pic>
        <p:nvPicPr>
          <p:cNvPr id="17" name="Picture 16" descr="karta5_3"/>
          <p:cNvPicPr>
            <a:picLocks noChangeAspect="1"/>
          </p:cNvPicPr>
          <p:nvPr/>
        </p:nvPicPr>
        <p:blipFill rotWithShape="1">
          <a:blip r:embed="rId4"/>
          <a:srcRect l="25797" t="5655" r="8929" b="3652"/>
          <a:stretch/>
        </p:blipFill>
        <p:spPr bwMode="auto">
          <a:xfrm>
            <a:off x="3616325" y="4154488"/>
            <a:ext cx="2352675" cy="2149475"/>
          </a:xfrm>
          <a:prstGeom prst="rect">
            <a:avLst/>
          </a:prstGeom>
          <a:noFill/>
          <a:ln w="15875">
            <a:solidFill>
              <a:schemeClr val="bg1">
                <a:lumMod val="75000"/>
              </a:schemeClr>
            </a:solidFill>
          </a:ln>
        </p:spPr>
      </p:pic>
      <p:sp>
        <p:nvSpPr>
          <p:cNvPr id="89100" name="TextBox 21"/>
          <p:cNvSpPr txBox="1">
            <a:spLocks noChangeArrowheads="1"/>
          </p:cNvSpPr>
          <p:nvPr/>
        </p:nvSpPr>
        <p:spPr bwMode="auto">
          <a:xfrm>
            <a:off x="4132218" y="5466579"/>
            <a:ext cx="16970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hr-HR" altLang="sr-Latn-RS" sz="1600" b="1" dirty="0" smtClean="0">
                <a:solidFill>
                  <a:schemeClr val="bg1"/>
                </a:solidFill>
                <a:cs typeface="Tahoma" pitchFamily="34" charset="0"/>
              </a:rPr>
              <a:t>Bosanski Brod</a:t>
            </a:r>
            <a:endParaRPr lang="hr-HR" altLang="sr-Latn-RS" sz="16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89101" name="Rectangle 23"/>
          <p:cNvSpPr>
            <a:spLocks noChangeArrowheads="1"/>
          </p:cNvSpPr>
          <p:nvPr/>
        </p:nvSpPr>
        <p:spPr bwMode="auto">
          <a:xfrm>
            <a:off x="3741011" y="4496616"/>
            <a:ext cx="170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hr-HR" altLang="sr-Latn-RS" sz="1600" b="1" dirty="0">
                <a:solidFill>
                  <a:schemeClr val="bg1"/>
                </a:solidFill>
                <a:cs typeface="Tahoma" pitchFamily="34" charset="0"/>
              </a:rPr>
              <a:t>Slavonski Brod</a:t>
            </a:r>
          </a:p>
        </p:txBody>
      </p:sp>
      <p:pic>
        <p:nvPicPr>
          <p:cNvPr id="18" name="Picture 17" descr="karta5_4"/>
          <p:cNvPicPr>
            <a:picLocks noChangeAspect="1"/>
          </p:cNvPicPr>
          <p:nvPr/>
        </p:nvPicPr>
        <p:blipFill rotWithShape="1">
          <a:blip r:embed="rId5"/>
          <a:srcRect l="20296" t="8430" r="2866" b="6658"/>
          <a:stretch/>
        </p:blipFill>
        <p:spPr bwMode="auto">
          <a:xfrm>
            <a:off x="6096000" y="4154488"/>
            <a:ext cx="2957513" cy="2149475"/>
          </a:xfrm>
          <a:prstGeom prst="rect">
            <a:avLst/>
          </a:prstGeom>
          <a:noFill/>
          <a:ln w="15875">
            <a:solidFill>
              <a:schemeClr val="bg1">
                <a:lumMod val="75000"/>
              </a:schemeClr>
            </a:solidFill>
          </a:ln>
        </p:spPr>
      </p:pic>
      <p:sp>
        <p:nvSpPr>
          <p:cNvPr id="89103" name="TextBox 22"/>
          <p:cNvSpPr txBox="1">
            <a:spLocks noChangeArrowheads="1"/>
          </p:cNvSpPr>
          <p:nvPr/>
        </p:nvSpPr>
        <p:spPr bwMode="auto">
          <a:xfrm>
            <a:off x="7852635" y="4088673"/>
            <a:ext cx="12652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hr-HR" altLang="sr-Latn-RS" sz="1600" b="1" dirty="0">
                <a:solidFill>
                  <a:schemeClr val="bg1"/>
                </a:solidFill>
                <a:cs typeface="Tahoma" pitchFamily="34" charset="0"/>
              </a:rPr>
              <a:t>Sremska Mitrovica</a:t>
            </a:r>
          </a:p>
        </p:txBody>
      </p:sp>
      <p:sp>
        <p:nvSpPr>
          <p:cNvPr id="14" name="Footer Placeholder 1"/>
          <p:cNvSpPr txBox="1">
            <a:spLocks noGrp="1"/>
          </p:cNvSpPr>
          <p:nvPr/>
        </p:nvSpPr>
        <p:spPr bwMode="auto">
          <a:xfrm>
            <a:off x="373063" y="6567488"/>
            <a:ext cx="72850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 smtClean="0"/>
              <a:t>Konferencija „Lokalna uprava u sustavu zaštite od poplava”</a:t>
            </a:r>
            <a:r>
              <a:rPr lang="vi-VN" altLang="sr-Latn-RS" sz="1400" dirty="0" smtClean="0"/>
              <a:t>, </a:t>
            </a:r>
            <a:r>
              <a:rPr lang="vi-VN" altLang="sr-Latn-RS" sz="1400" dirty="0"/>
              <a:t>Zagreb, 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.11.201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</a:t>
            </a:r>
            <a:endParaRPr lang="en-US" altLang="sr-Latn-RS" sz="1400" dirty="0"/>
          </a:p>
        </p:txBody>
      </p:sp>
    </p:spTree>
    <p:extLst>
      <p:ext uri="{BB962C8B-B14F-4D97-AF65-F5344CB8AC3E}">
        <p14:creationId xmlns:p14="http://schemas.microsoft.com/office/powerpoint/2010/main" val="6202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Number Placeholder 2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81D78B0-0F5A-4369-8E3F-9BA80A66DDA8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sr-Latn-RS" sz="1400">
              <a:latin typeface="Times New Roman" pitchFamily="18" charset="0"/>
            </a:endParaRPr>
          </a:p>
        </p:txBody>
      </p:sp>
      <p:pic>
        <p:nvPicPr>
          <p:cNvPr id="14233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057400"/>
            <a:ext cx="6691312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Plan upravljanja rizikom od poplava</a:t>
            </a:r>
            <a:endParaRPr lang="en-US" altLang="sr-Latn-RS" dirty="0" smtClean="0"/>
          </a:p>
        </p:txBody>
      </p:sp>
      <p:sp>
        <p:nvSpPr>
          <p:cNvPr id="14234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701800"/>
            <a:ext cx="8314531" cy="508000"/>
          </a:xfrm>
        </p:spPr>
        <p:txBody>
          <a:bodyPr/>
          <a:lstStyle/>
          <a:p>
            <a:pPr eaLnBrk="1" hangingPunct="1"/>
            <a:r>
              <a:rPr lang="hr-HR" altLang="sr-Latn-RS" sz="2000" b="1" dirty="0" smtClean="0"/>
              <a:t>Preliminarna ocjena rizika od poplava</a:t>
            </a:r>
            <a:endParaRPr lang="hr-HR" altLang="sr-Latn-RS" sz="2000" dirty="0" smtClean="0"/>
          </a:p>
        </p:txBody>
      </p:sp>
      <p:sp>
        <p:nvSpPr>
          <p:cNvPr id="142342" name="Slide Number Placeholder 2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3173E4E-F3B9-4C94-914E-9BA0634EBBC6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sr-Latn-R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4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555EC1A-FC73-4B74-8566-C4FFBFE04235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sr-Latn-RS" sz="1400">
              <a:latin typeface="Times New Roman" pitchFamily="18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Sustav prognoze i upozoravanja</a:t>
            </a:r>
            <a:endParaRPr lang="en-US" altLang="sr-Latn-RS" dirty="0" smtClean="0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701800"/>
            <a:ext cx="8162925" cy="1117600"/>
          </a:xfrm>
        </p:spPr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hr-HR" altLang="sr-Latn-RS" sz="2000" b="1" dirty="0" smtClean="0"/>
              <a:t>Hidrološki model </a:t>
            </a:r>
            <a:r>
              <a:rPr lang="hr-HR" altLang="sr-Latn-RS" sz="2000" dirty="0" smtClean="0"/>
              <a:t>i </a:t>
            </a:r>
            <a:r>
              <a:rPr lang="hr-HR" altLang="sr-Latn-RS" sz="2000" b="1" dirty="0" smtClean="0"/>
              <a:t>hidraulički </a:t>
            </a:r>
            <a:r>
              <a:rPr lang="sr-Latn-RS" altLang="sr-Latn-RS" sz="2000" b="1" dirty="0" smtClean="0"/>
              <a:t>model</a:t>
            </a:r>
            <a:endParaRPr lang="sr-Latn-RS" altLang="sr-Latn-RS" sz="1800" dirty="0"/>
          </a:p>
          <a:p>
            <a:pPr eaLnBrk="1" hangingPunct="1">
              <a:spcBef>
                <a:spcPct val="80000"/>
              </a:spcBef>
            </a:pPr>
            <a:r>
              <a:rPr lang="sr-Latn-RS" altLang="sr-Latn-RS" sz="2000" b="1" dirty="0" smtClean="0"/>
              <a:t>Odobrena sredstva</a:t>
            </a:r>
            <a:r>
              <a:rPr lang="sr-Latn-RS" altLang="sr-Latn-RS" sz="2000" dirty="0" smtClean="0"/>
              <a:t> za prvu fazu implementacije sustava (WBIF)</a:t>
            </a:r>
            <a:endParaRPr lang="hr-HR" altLang="sr-Latn-RS" sz="2000" dirty="0" smtClean="0"/>
          </a:p>
        </p:txBody>
      </p:sp>
      <p:sp>
        <p:nvSpPr>
          <p:cNvPr id="105480" name="Action Button: Forward or Next 1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8648700" y="3124200"/>
            <a:ext cx="381000" cy="393700"/>
          </a:xfrm>
          <a:prstGeom prst="actionButtonForwardNex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hr-HR" altLang="sr-Latn-RS"/>
          </a:p>
        </p:txBody>
      </p:sp>
      <p:pic>
        <p:nvPicPr>
          <p:cNvPr id="10548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267200"/>
            <a:ext cx="3581400" cy="22098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270206"/>
            <a:ext cx="32004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5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3759927"/>
            <a:ext cx="3200400" cy="22733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6" name="Action Button: Forward or Next 1">
            <a:hlinkClick r:id="rId7" action="ppaction://program" highlightClick="1"/>
          </p:cNvPr>
          <p:cNvSpPr>
            <a:spLocks noChangeArrowheads="1"/>
          </p:cNvSpPr>
          <p:nvPr/>
        </p:nvSpPr>
        <p:spPr bwMode="auto">
          <a:xfrm>
            <a:off x="8077200" y="3124200"/>
            <a:ext cx="381000" cy="393700"/>
          </a:xfrm>
          <a:prstGeom prst="actionButtonForwardNex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11" name="Rectangle 10"/>
          <p:cNvSpPr/>
          <p:nvPr/>
        </p:nvSpPr>
        <p:spPr bwMode="auto">
          <a:xfrm>
            <a:off x="126273" y="2971800"/>
            <a:ext cx="3190015" cy="30480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sr-Latn-RS" sz="14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hr-HR" altLang="sr-Latn-RS" sz="1400" b="1" dirty="0">
                <a:latin typeface="Tahoma" pitchFamily="34" charset="0"/>
                <a:cs typeface="Tahoma" pitchFamily="34" charset="0"/>
              </a:rPr>
              <a:t>i</a:t>
            </a:r>
            <a:r>
              <a:rPr lang="en-US" altLang="sr-Latn-RS" sz="1400" b="1" dirty="0" err="1">
                <a:latin typeface="Tahoma" pitchFamily="34" charset="0"/>
                <a:cs typeface="Tahoma" pitchFamily="34" charset="0"/>
              </a:rPr>
              <a:t>drolo</a:t>
            </a:r>
            <a:r>
              <a:rPr lang="hr-HR" altLang="sr-Latn-RS" sz="1400" b="1" dirty="0">
                <a:latin typeface="Tahoma" pitchFamily="34" charset="0"/>
                <a:cs typeface="Tahoma" pitchFamily="34" charset="0"/>
              </a:rPr>
              <a:t>ški</a:t>
            </a:r>
            <a:r>
              <a:rPr lang="en-US" altLang="sr-Latn-RS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hr-HR" altLang="sr-Latn-RS" sz="1400" b="1" dirty="0">
                <a:latin typeface="Tahoma" pitchFamily="34" charset="0"/>
                <a:cs typeface="Tahoma" pitchFamily="34" charset="0"/>
              </a:rPr>
              <a:t>m</a:t>
            </a:r>
            <a:r>
              <a:rPr lang="en-US" altLang="sr-Latn-RS" sz="1400" b="1" dirty="0" err="1">
                <a:latin typeface="Tahoma" pitchFamily="34" charset="0"/>
                <a:cs typeface="Tahoma" pitchFamily="34" charset="0"/>
              </a:rPr>
              <a:t>odel</a:t>
            </a:r>
            <a:endParaRPr lang="hr-HR" altLang="sr-Latn-R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69473" y="3446418"/>
            <a:ext cx="3190015" cy="30480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sr-Latn-RS" sz="14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hr-HR" altLang="sr-Latn-RS" sz="1400" b="1" dirty="0">
                <a:latin typeface="Tahoma" pitchFamily="34" charset="0"/>
                <a:cs typeface="Tahoma" pitchFamily="34" charset="0"/>
              </a:rPr>
              <a:t>i</a:t>
            </a:r>
            <a:r>
              <a:rPr lang="en-US" altLang="sr-Latn-RS" sz="1400" b="1" dirty="0" err="1" smtClean="0">
                <a:latin typeface="Tahoma" pitchFamily="34" charset="0"/>
                <a:cs typeface="Tahoma" pitchFamily="34" charset="0"/>
              </a:rPr>
              <a:t>dr</a:t>
            </a:r>
            <a:r>
              <a:rPr lang="hr-HR" altLang="sr-Latn-RS" sz="1400" b="1" dirty="0" smtClean="0">
                <a:latin typeface="Tahoma" pitchFamily="34" charset="0"/>
                <a:cs typeface="Tahoma" pitchFamily="34" charset="0"/>
              </a:rPr>
              <a:t>au</a:t>
            </a:r>
            <a:r>
              <a:rPr lang="en-US" altLang="sr-Latn-RS" sz="1400" b="1" dirty="0" smtClean="0">
                <a:latin typeface="Tahoma" pitchFamily="34" charset="0"/>
                <a:cs typeface="Tahoma" pitchFamily="34" charset="0"/>
              </a:rPr>
              <a:t>l</a:t>
            </a:r>
            <a:r>
              <a:rPr lang="hr-HR" altLang="sr-Latn-RS" sz="1400" b="1" dirty="0" smtClean="0">
                <a:latin typeface="Tahoma" pitchFamily="34" charset="0"/>
                <a:cs typeface="Tahoma" pitchFamily="34" charset="0"/>
              </a:rPr>
              <a:t>ički</a:t>
            </a:r>
            <a:r>
              <a:rPr lang="en-US" altLang="sr-Latn-RS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hr-HR" altLang="sr-Latn-RS" sz="1400" b="1" dirty="0">
                <a:latin typeface="Tahoma" pitchFamily="34" charset="0"/>
                <a:cs typeface="Tahoma" pitchFamily="34" charset="0"/>
              </a:rPr>
              <a:t>m</a:t>
            </a:r>
            <a:r>
              <a:rPr lang="en-US" altLang="sr-Latn-RS" sz="1400" b="1" dirty="0" err="1">
                <a:latin typeface="Tahoma" pitchFamily="34" charset="0"/>
                <a:cs typeface="Tahoma" pitchFamily="34" charset="0"/>
              </a:rPr>
              <a:t>odel</a:t>
            </a:r>
            <a:endParaRPr lang="hr-HR" altLang="sr-Latn-R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827712" y="3953691"/>
            <a:ext cx="3190015" cy="30480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r-HR" altLang="sr-Latn-RS" sz="1400" b="1" dirty="0" smtClean="0">
                <a:latin typeface="+mn-lt"/>
                <a:cs typeface="Tahoma" pitchFamily="34" charset="0"/>
              </a:rPr>
              <a:t>Ocjena šteta</a:t>
            </a:r>
            <a:endParaRPr lang="hr-HR" altLang="sr-Latn-RS" sz="1400" dirty="0">
              <a:latin typeface="+mn-lt"/>
              <a:cs typeface="Tahoma" pitchFamily="34" charset="0"/>
            </a:endParaRPr>
          </a:p>
        </p:txBody>
      </p:sp>
      <p:sp>
        <p:nvSpPr>
          <p:cNvPr id="14" name="Footer Placeholder 1"/>
          <p:cNvSpPr txBox="1">
            <a:spLocks noGrp="1"/>
          </p:cNvSpPr>
          <p:nvPr/>
        </p:nvSpPr>
        <p:spPr bwMode="auto">
          <a:xfrm>
            <a:off x="373063" y="6567488"/>
            <a:ext cx="72850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 smtClean="0"/>
              <a:t>Konferencija „Lokalna uprava u sustavu zaštite od poplava”</a:t>
            </a:r>
            <a:r>
              <a:rPr lang="vi-VN" altLang="sr-Latn-RS" sz="1400" dirty="0" smtClean="0"/>
              <a:t>, </a:t>
            </a:r>
            <a:r>
              <a:rPr lang="vi-VN" altLang="sr-Latn-RS" sz="1400" dirty="0"/>
              <a:t>Zagreb, 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.11.201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</a:t>
            </a:r>
            <a:endParaRPr lang="en-US" altLang="sr-Latn-RS" sz="1400" dirty="0"/>
          </a:p>
        </p:txBody>
      </p:sp>
    </p:spTree>
    <p:extLst>
      <p:ext uri="{BB962C8B-B14F-4D97-AF65-F5344CB8AC3E}">
        <p14:creationId xmlns:p14="http://schemas.microsoft.com/office/powerpoint/2010/main" val="14195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4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1E052B-922D-4881-A36C-1BAB2CCA6923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sr-Latn-RS" sz="1400">
              <a:latin typeface="Times New Roman" pitchFamily="18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Razmjena informacija</a:t>
            </a:r>
            <a:endParaRPr lang="en-US" altLang="sr-Latn-RS" dirty="0" smtClean="0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6757" y="1701799"/>
            <a:ext cx="4814843" cy="1422401"/>
          </a:xfrm>
        </p:spPr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hr-HR" altLang="sr-Latn-RS" sz="2000" b="1" dirty="0" smtClean="0"/>
              <a:t>Smjernice za razmjenu </a:t>
            </a:r>
            <a:r>
              <a:rPr lang="hr-HR" altLang="sr-Latn-RS" sz="2000" dirty="0" smtClean="0"/>
              <a:t>‘standardni</a:t>
            </a:r>
            <a:r>
              <a:rPr lang="sr-Latn-RS" altLang="sr-Latn-RS" sz="2000" dirty="0" smtClean="0"/>
              <a:t>h’</a:t>
            </a:r>
            <a:r>
              <a:rPr lang="sr-Latn-RS" altLang="sr-Latn-RS" sz="2000" b="1" dirty="0" smtClean="0"/>
              <a:t> </a:t>
            </a:r>
            <a:r>
              <a:rPr lang="hr-HR" altLang="sr-Latn-RS" sz="2000" dirty="0" smtClean="0"/>
              <a:t>podataka i informa</a:t>
            </a:r>
            <a:r>
              <a:rPr lang="sr-Latn-RS" altLang="sr-Latn-RS" sz="2000" dirty="0" smtClean="0"/>
              <a:t>cija</a:t>
            </a:r>
            <a:endParaRPr lang="hr-HR" altLang="sr-Latn-RS" sz="2000" b="1" dirty="0" smtClean="0"/>
          </a:p>
          <a:p>
            <a:pPr eaLnBrk="1" hangingPunct="1">
              <a:spcBef>
                <a:spcPct val="80000"/>
              </a:spcBef>
            </a:pPr>
            <a:r>
              <a:rPr lang="sr-Latn-RS" altLang="sr-Latn-RS" sz="2000" b="1" dirty="0" smtClean="0"/>
              <a:t>Hidrološki godišnjak</a:t>
            </a:r>
          </a:p>
        </p:txBody>
      </p:sp>
      <p:sp>
        <p:nvSpPr>
          <p:cNvPr id="7" name="Footer Placeholder 1"/>
          <p:cNvSpPr txBox="1">
            <a:spLocks noGrp="1"/>
          </p:cNvSpPr>
          <p:nvPr/>
        </p:nvSpPr>
        <p:spPr bwMode="auto">
          <a:xfrm>
            <a:off x="373063" y="6567488"/>
            <a:ext cx="72850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 smtClean="0"/>
              <a:t>Konferencija „Lokalna uprava u sustavu zaštite od poplava”</a:t>
            </a:r>
            <a:r>
              <a:rPr lang="vi-VN" altLang="sr-Latn-RS" sz="1400" dirty="0" smtClean="0"/>
              <a:t>, </a:t>
            </a:r>
            <a:r>
              <a:rPr lang="vi-VN" altLang="sr-Latn-RS" sz="1400" dirty="0"/>
              <a:t>Zagreb, 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.11.201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</a:t>
            </a:r>
            <a:endParaRPr lang="en-US" altLang="sr-Latn-RS" sz="1400" dirty="0"/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761999" y="3581400"/>
            <a:ext cx="3923483" cy="2630488"/>
            <a:chOff x="4764" y="1298"/>
            <a:chExt cx="7454" cy="4983"/>
          </a:xfrm>
        </p:grpSpPr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8543" y="1526"/>
              <a:ext cx="3675" cy="4755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3" y="1298"/>
              <a:ext cx="3675" cy="4755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97561">
              <a:off x="4764" y="1526"/>
              <a:ext cx="3674" cy="4755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1798638"/>
            <a:ext cx="3281363" cy="4640262"/>
          </a:xfrm>
          <a:prstGeom prst="rect">
            <a:avLst/>
          </a:prstGeom>
          <a:noFill/>
          <a:ln w="9525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4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1E052B-922D-4881-A36C-1BAB2CCA6923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sr-Latn-RS" sz="1400">
              <a:latin typeface="Times New Roman" pitchFamily="18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Razmjena informacija</a:t>
            </a:r>
            <a:endParaRPr lang="en-US" altLang="sr-Latn-RS" dirty="0" smtClean="0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6757" y="1701800"/>
            <a:ext cx="8319249" cy="1955800"/>
          </a:xfrm>
        </p:spPr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hr-HR" altLang="sr-Latn-RS" sz="2000" b="1" dirty="0" smtClean="0"/>
              <a:t>Sustav za pregled </a:t>
            </a:r>
            <a:r>
              <a:rPr lang="hr-HR" altLang="sr-Latn-RS" sz="2000" dirty="0" smtClean="0"/>
              <a:t>hidromet</a:t>
            </a:r>
            <a:r>
              <a:rPr lang="sr-Latn-RS" altLang="sr-Latn-RS" sz="2000" dirty="0" smtClean="0"/>
              <a:t>eoroloških podataka</a:t>
            </a:r>
          </a:p>
          <a:p>
            <a:pPr eaLnBrk="1" hangingPunct="1">
              <a:spcBef>
                <a:spcPct val="80000"/>
              </a:spcBef>
            </a:pPr>
            <a:r>
              <a:rPr lang="sr-Latn-RS" altLang="sr-Latn-RS" sz="2000" b="1" dirty="0" smtClean="0"/>
              <a:t>Planirane aktivnosti</a:t>
            </a:r>
            <a:endParaRPr lang="hr-HR" altLang="sr-Latn-RS" sz="2000" b="1" dirty="0" smtClean="0"/>
          </a:p>
          <a:p>
            <a:pPr lvl="1" eaLnBrk="1" hangingPunct="1">
              <a:spcBef>
                <a:spcPct val="50000"/>
              </a:spcBef>
            </a:pPr>
            <a:r>
              <a:rPr lang="sr-Latn-RS" altLang="sr-Latn-RS" sz="1800" dirty="0" smtClean="0"/>
              <a:t>Nadgradnja Smjernica (velike vode)</a:t>
            </a:r>
            <a:endParaRPr lang="sr-Latn-RS" altLang="sr-Latn-RS" sz="1800" b="1" dirty="0"/>
          </a:p>
          <a:p>
            <a:pPr lvl="1" eaLnBrk="1" hangingPunct="1">
              <a:spcBef>
                <a:spcPct val="50000"/>
              </a:spcBef>
            </a:pPr>
            <a:r>
              <a:rPr lang="sr-Latn-RS" altLang="sr-Latn-RS" sz="1800" dirty="0" smtClean="0"/>
              <a:t>Hidrološki informacijski sustav</a:t>
            </a:r>
            <a:endParaRPr lang="sr-Latn-RS" altLang="sr-Latn-RS" sz="1800" b="1" dirty="0" smtClean="0"/>
          </a:p>
        </p:txBody>
      </p:sp>
      <p:sp>
        <p:nvSpPr>
          <p:cNvPr id="7" name="Footer Placeholder 1"/>
          <p:cNvSpPr txBox="1">
            <a:spLocks noGrp="1"/>
          </p:cNvSpPr>
          <p:nvPr/>
        </p:nvSpPr>
        <p:spPr bwMode="auto">
          <a:xfrm>
            <a:off x="373063" y="6567488"/>
            <a:ext cx="72850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 smtClean="0"/>
              <a:t>Konferencija „Lokalna uprava u sustavu zaštite od poplava”</a:t>
            </a:r>
            <a:r>
              <a:rPr lang="vi-VN" altLang="sr-Latn-RS" sz="1400" dirty="0" smtClean="0"/>
              <a:t>, </a:t>
            </a:r>
            <a:r>
              <a:rPr lang="vi-VN" altLang="sr-Latn-RS" sz="1400" dirty="0"/>
              <a:t>Zagreb, 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.11.201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</a:t>
            </a:r>
            <a:endParaRPr lang="en-US" altLang="sr-Latn-RS" sz="1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09" y="2278370"/>
            <a:ext cx="2824163" cy="420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37" y="3733800"/>
            <a:ext cx="3655423" cy="274156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58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4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1E052B-922D-4881-A36C-1BAB2CCA6923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sr-Latn-RS" sz="1400">
              <a:latin typeface="Times New Roman" pitchFamily="18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Klimatske promjene</a:t>
            </a:r>
            <a:endParaRPr lang="en-US" altLang="sr-Latn-RS" dirty="0" smtClean="0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6757" y="1701800"/>
            <a:ext cx="5195843" cy="4318000"/>
          </a:xfrm>
        </p:spPr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hr-HR" altLang="sr-Latn-RS" sz="2000" b="1" dirty="0" smtClean="0">
                <a:latin typeface="Tahoma" pitchFamily="34" charset="0"/>
              </a:rPr>
              <a:t>Analiza trendova</a:t>
            </a:r>
            <a:r>
              <a:rPr lang="hr-HR" altLang="sr-Latn-RS" sz="2000" dirty="0" smtClean="0">
                <a:latin typeface="Tahoma" pitchFamily="34" charset="0"/>
              </a:rPr>
              <a:t> i </a:t>
            </a:r>
            <a:r>
              <a:rPr lang="hr-HR" altLang="sr-Latn-RS" sz="2000" b="1" dirty="0" smtClean="0">
                <a:latin typeface="Tahoma" pitchFamily="34" charset="0"/>
              </a:rPr>
              <a:t>modeliranje</a:t>
            </a:r>
            <a:r>
              <a:rPr lang="hr-HR" altLang="sr-Latn-RS" sz="2000" dirty="0" smtClean="0">
                <a:latin typeface="Tahoma" pitchFamily="34" charset="0"/>
              </a:rPr>
              <a:t> (klimatsko, hidrološko)</a:t>
            </a:r>
            <a:endParaRPr lang="hr-HR" altLang="sr-Latn-RS" sz="2000" dirty="0" smtClean="0"/>
          </a:p>
          <a:p>
            <a:pPr eaLnBrk="1" hangingPunct="1">
              <a:spcBef>
                <a:spcPct val="80000"/>
              </a:spcBef>
            </a:pPr>
            <a:r>
              <a:rPr lang="hr-HR" altLang="sr-Latn-RS" sz="2000" b="1" dirty="0" smtClean="0"/>
              <a:t>Smjernice </a:t>
            </a:r>
            <a:r>
              <a:rPr lang="hr-HR" altLang="sr-Latn-RS" sz="2000" dirty="0" smtClean="0"/>
              <a:t>za prilagodbu</a:t>
            </a:r>
            <a:endParaRPr lang="sr-Latn-RS" altLang="sr-Latn-RS" sz="2000" dirty="0" smtClean="0"/>
          </a:p>
          <a:p>
            <a:pPr lvl="1" eaLnBrk="1" hangingPunct="1">
              <a:spcBef>
                <a:spcPct val="50000"/>
              </a:spcBef>
            </a:pPr>
            <a:r>
              <a:rPr lang="sr-Latn-RS" altLang="sr-Latn-RS" sz="1800" dirty="0" smtClean="0"/>
              <a:t>Zaštita od poplava</a:t>
            </a:r>
            <a:endParaRPr lang="sr-Latn-RS" altLang="sr-Latn-RS" sz="1800" b="1" dirty="0"/>
          </a:p>
          <a:p>
            <a:pPr lvl="1" eaLnBrk="1" hangingPunct="1">
              <a:spcBef>
                <a:spcPct val="50000"/>
              </a:spcBef>
            </a:pPr>
            <a:r>
              <a:rPr lang="sr-Latn-RS" altLang="sr-Latn-RS" sz="1800" dirty="0" smtClean="0"/>
              <a:t>Plovidba</a:t>
            </a:r>
          </a:p>
          <a:p>
            <a:pPr lvl="1" eaLnBrk="1" hangingPunct="1">
              <a:spcBef>
                <a:spcPct val="50000"/>
              </a:spcBef>
            </a:pPr>
            <a:r>
              <a:rPr lang="sr-Latn-RS" altLang="sr-Latn-RS" sz="1800" dirty="0" smtClean="0"/>
              <a:t>Hidroenergetika</a:t>
            </a:r>
          </a:p>
          <a:p>
            <a:pPr lvl="1" eaLnBrk="1" hangingPunct="1">
              <a:spcBef>
                <a:spcPct val="50000"/>
              </a:spcBef>
            </a:pPr>
            <a:r>
              <a:rPr lang="sr-Latn-RS" altLang="sr-Latn-RS" sz="1800" dirty="0" smtClean="0"/>
              <a:t>Poljoprivreda</a:t>
            </a:r>
          </a:p>
          <a:p>
            <a:pPr lvl="1" eaLnBrk="1" hangingPunct="1">
              <a:spcBef>
                <a:spcPct val="50000"/>
              </a:spcBef>
            </a:pPr>
            <a:r>
              <a:rPr lang="sr-Latn-RS" altLang="sr-Latn-RS" sz="1800" dirty="0" smtClean="0"/>
              <a:t>Ekonomska analiza utjecaja promjena</a:t>
            </a:r>
          </a:p>
          <a:p>
            <a:pPr eaLnBrk="1" hangingPunct="1">
              <a:spcBef>
                <a:spcPct val="80000"/>
              </a:spcBef>
            </a:pPr>
            <a:r>
              <a:rPr lang="hr-HR" altLang="sr-Latn-RS" sz="2000" b="1" dirty="0" smtClean="0"/>
              <a:t>Mjere prilagodbe, preporuke</a:t>
            </a:r>
            <a:endParaRPr lang="sr-Latn-RS" altLang="sr-Latn-RS" sz="2000" dirty="0" smtClean="0"/>
          </a:p>
          <a:p>
            <a:pPr lvl="1" eaLnBrk="1" hangingPunct="1">
              <a:spcBef>
                <a:spcPct val="50000"/>
              </a:spcBef>
            </a:pPr>
            <a:endParaRPr lang="sr-Latn-RS" altLang="sr-Latn-RS" sz="1800" b="1" dirty="0" smtClean="0"/>
          </a:p>
        </p:txBody>
      </p:sp>
      <p:sp>
        <p:nvSpPr>
          <p:cNvPr id="7" name="Footer Placeholder 1"/>
          <p:cNvSpPr txBox="1">
            <a:spLocks noGrp="1"/>
          </p:cNvSpPr>
          <p:nvPr/>
        </p:nvSpPr>
        <p:spPr bwMode="auto">
          <a:xfrm>
            <a:off x="373063" y="6567488"/>
            <a:ext cx="72850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 smtClean="0"/>
              <a:t>Konferencija „Lokalna uprava u sustavu zaštite od poplava”</a:t>
            </a:r>
            <a:r>
              <a:rPr lang="vi-VN" altLang="sr-Latn-RS" sz="1400" dirty="0" smtClean="0"/>
              <a:t>, </a:t>
            </a:r>
            <a:r>
              <a:rPr lang="vi-VN" altLang="sr-Latn-RS" sz="1400" dirty="0"/>
              <a:t>Zagreb, 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.11.201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</a:t>
            </a:r>
            <a:endParaRPr lang="en-US" altLang="sr-Latn-RS" sz="1400" dirty="0"/>
          </a:p>
        </p:txBody>
      </p:sp>
      <p:pic>
        <p:nvPicPr>
          <p:cNvPr id="6" name="Chart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"/>
          <a:stretch>
            <a:fillRect/>
          </a:stretch>
        </p:blipFill>
        <p:spPr bwMode="auto">
          <a:xfrm>
            <a:off x="5943600" y="1600200"/>
            <a:ext cx="3073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71353"/>
              </p:ext>
            </p:extLst>
          </p:nvPr>
        </p:nvGraphicFramePr>
        <p:xfrm>
          <a:off x="5963359" y="4265269"/>
          <a:ext cx="3049287" cy="227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89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5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BEF5277-7469-48F1-8CC2-404D40BBE8E1}" type="slidenum">
              <a:rPr lang="en-US" altLang="sr-Latn-RS" sz="1400"/>
              <a:pPr algn="r" eaLnBrk="1" hangingPunct="1"/>
              <a:t>2</a:t>
            </a:fld>
            <a:endParaRPr lang="en-US" altLang="sr-Latn-RS" sz="140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sr-Latn-RS" smtClean="0"/>
              <a:t>Sliv rijeke Save</a:t>
            </a:r>
            <a:endParaRPr lang="en-US" altLang="sr-Latn-RS" smtClean="0"/>
          </a:p>
        </p:txBody>
      </p:sp>
      <p:pic>
        <p:nvPicPr>
          <p:cNvPr id="123908" name="Picture 1" descr="Sava_Fig1_Final_ETRS_89_Va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6050"/>
            <a:ext cx="7315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Footer Placeholder 1"/>
          <p:cNvSpPr txBox="1">
            <a:spLocks noGrp="1"/>
          </p:cNvSpPr>
          <p:nvPr/>
        </p:nvSpPr>
        <p:spPr bwMode="auto">
          <a:xfrm>
            <a:off x="373063" y="6567488"/>
            <a:ext cx="72850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 smtClean="0"/>
              <a:t>Konferencija „Lokalna uprava u sustavu zaštite od poplava”</a:t>
            </a:r>
            <a:r>
              <a:rPr lang="vi-VN" altLang="sr-Latn-RS" sz="1400" dirty="0" smtClean="0"/>
              <a:t>, </a:t>
            </a:r>
            <a:r>
              <a:rPr lang="vi-VN" altLang="sr-Latn-RS" sz="1400" dirty="0"/>
              <a:t>Zagreb, 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.11.201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</a:t>
            </a:r>
            <a:endParaRPr lang="en-US" altLang="sr-Latn-RS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2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1A21345-355B-49DD-A188-D5425151A975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sr-Latn-RS" sz="1400">
              <a:latin typeface="Times New Roman" pitchFamily="18" charset="0"/>
            </a:endParaRPr>
          </a:p>
        </p:txBody>
      </p:sp>
      <p:sp>
        <p:nvSpPr>
          <p:cNvPr id="111619" name="Slide Number Placeholder 2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5B7B309-C38E-40D9-932F-30B2C4A4391A}" type="slidenum">
              <a:rPr lang="en-US" altLang="sr-Latn-RS" sz="1400">
                <a:latin typeface="Times New Roman" pitchFamily="18" charset="0"/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sr-Latn-RS" sz="1400">
              <a:latin typeface="Times New Roman" pitchFamily="18" charset="0"/>
              <a:cs typeface="Arial" charset="0"/>
            </a:endParaRPr>
          </a:p>
        </p:txBody>
      </p:sp>
      <p:sp>
        <p:nvSpPr>
          <p:cNvPr id="111620" name="Slide Number Placeholder 4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09772E7-795B-4643-B871-0D09ABD6B7E5}" type="slidenum">
              <a:rPr lang="en-US" altLang="sr-Latn-RS" sz="1400">
                <a:latin typeface="Times New Roman" pitchFamily="18" charset="0"/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sr-Latn-RS" sz="1400">
              <a:latin typeface="Times New Roman" pitchFamily="18" charset="0"/>
              <a:cs typeface="Arial" charset="0"/>
            </a:endParaRPr>
          </a:p>
        </p:txBody>
      </p:sp>
      <p:sp>
        <p:nvSpPr>
          <p:cNvPr id="1116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r-Latn-RS" altLang="sr-Latn-RS" dirty="0" smtClean="0"/>
              <a:t>Predstojeći skupovi</a:t>
            </a:r>
            <a:endParaRPr lang="en-US" altLang="sr-Latn-RS" dirty="0" smtClean="0"/>
          </a:p>
        </p:txBody>
      </p:sp>
      <p:sp>
        <p:nvSpPr>
          <p:cNvPr id="1116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701800"/>
            <a:ext cx="8467725" cy="2794000"/>
          </a:xfrm>
        </p:spPr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hr-HR" altLang="zh-CN" sz="2000" b="1" dirty="0"/>
              <a:t>Radionica</a:t>
            </a:r>
            <a:r>
              <a:rPr lang="hr-HR" altLang="zh-CN" sz="2000" dirty="0"/>
              <a:t> o Planu prilagodbe klimatskim promjenama </a:t>
            </a:r>
            <a:r>
              <a:rPr lang="hr-HR" altLang="zh-CN" sz="1800" dirty="0"/>
              <a:t>(11.11</a:t>
            </a:r>
            <a:r>
              <a:rPr lang="hr-HR" altLang="zh-CN" sz="1800" dirty="0" smtClean="0"/>
              <a:t>.)</a:t>
            </a:r>
          </a:p>
          <a:p>
            <a:pPr eaLnBrk="1" hangingPunct="1">
              <a:spcBef>
                <a:spcPct val="80000"/>
              </a:spcBef>
            </a:pPr>
            <a:r>
              <a:rPr lang="hr-HR" altLang="zh-CN" sz="2000" b="1" dirty="0"/>
              <a:t>Obuka </a:t>
            </a:r>
            <a:r>
              <a:rPr lang="hr-HR" altLang="zh-CN" sz="2000" dirty="0"/>
              <a:t>u korištenju hidrološkog modela sliva Save </a:t>
            </a:r>
            <a:r>
              <a:rPr lang="hr-HR" altLang="zh-CN" sz="1800" dirty="0"/>
              <a:t>(</a:t>
            </a:r>
            <a:r>
              <a:rPr lang="hr-HR" altLang="zh-CN" sz="1800" dirty="0" smtClean="0"/>
              <a:t>12.-</a:t>
            </a:r>
            <a:r>
              <a:rPr lang="hr-HR" altLang="zh-CN" sz="1800" dirty="0"/>
              <a:t>13.11</a:t>
            </a:r>
            <a:r>
              <a:rPr lang="hr-HR" altLang="zh-CN" sz="1800" dirty="0" smtClean="0"/>
              <a:t>.)</a:t>
            </a:r>
          </a:p>
          <a:p>
            <a:pPr eaLnBrk="1" hangingPunct="1">
              <a:spcBef>
                <a:spcPct val="80000"/>
              </a:spcBef>
            </a:pPr>
            <a:r>
              <a:rPr lang="hr-HR" altLang="zh-CN" sz="2000" b="1" dirty="0"/>
              <a:t>Peti sastanak stranaka </a:t>
            </a:r>
            <a:r>
              <a:rPr lang="hr-HR" altLang="zh-CN" sz="2000" dirty="0"/>
              <a:t>Okvirnog sporazuma </a:t>
            </a:r>
            <a:r>
              <a:rPr lang="hr-HR" altLang="zh-CN" sz="1800" dirty="0"/>
              <a:t>(2.12</a:t>
            </a:r>
            <a:r>
              <a:rPr lang="hr-HR" altLang="zh-CN" sz="1800" dirty="0" smtClean="0"/>
              <a:t>.)</a:t>
            </a:r>
          </a:p>
          <a:p>
            <a:pPr eaLnBrk="1" hangingPunct="1">
              <a:spcBef>
                <a:spcPct val="80000"/>
              </a:spcBef>
            </a:pPr>
            <a:r>
              <a:rPr lang="hr-HR" altLang="zh-CN" sz="2000" b="1" dirty="0" smtClean="0"/>
              <a:t>4. savjetovanje</a:t>
            </a:r>
            <a:r>
              <a:rPr lang="hr-HR" altLang="zh-CN" sz="2000" dirty="0" smtClean="0"/>
              <a:t> o uređenju i višenamjenskom korištenju Save </a:t>
            </a:r>
            <a:r>
              <a:rPr lang="hr-HR" altLang="zh-CN" sz="1800" dirty="0" smtClean="0"/>
              <a:t>(4.12.)</a:t>
            </a:r>
          </a:p>
          <a:p>
            <a:pPr eaLnBrk="1" hangingPunct="1">
              <a:spcBef>
                <a:spcPct val="80000"/>
              </a:spcBef>
            </a:pPr>
            <a:r>
              <a:rPr lang="hr-HR" altLang="zh-CN" sz="2000" b="1" dirty="0"/>
              <a:t>Završni pregovori </a:t>
            </a:r>
            <a:r>
              <a:rPr lang="hr-HR" altLang="zh-CN" sz="2000" dirty="0"/>
              <a:t>o Protokolu o upravljanju nanosom </a:t>
            </a:r>
            <a:r>
              <a:rPr lang="hr-HR" altLang="zh-CN" sz="1800" dirty="0" smtClean="0"/>
              <a:t>(12.12.)</a:t>
            </a:r>
            <a:endParaRPr lang="hr-HR" altLang="zh-CN" sz="1800" dirty="0"/>
          </a:p>
        </p:txBody>
      </p:sp>
      <p:pic>
        <p:nvPicPr>
          <p:cNvPr id="1116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731132"/>
            <a:ext cx="3632200" cy="173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1"/>
          <p:cNvSpPr txBox="1">
            <a:spLocks noGrp="1"/>
          </p:cNvSpPr>
          <p:nvPr/>
        </p:nvSpPr>
        <p:spPr bwMode="auto">
          <a:xfrm>
            <a:off x="373063" y="6567488"/>
            <a:ext cx="72850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 smtClean="0"/>
              <a:t>Konferencija „Lokalna uprava u sustavu zaštite od poplava”</a:t>
            </a:r>
            <a:r>
              <a:rPr lang="vi-VN" altLang="sr-Latn-RS" sz="1400" dirty="0" smtClean="0"/>
              <a:t>, </a:t>
            </a:r>
            <a:r>
              <a:rPr lang="vi-VN" altLang="sr-Latn-RS" sz="1400" dirty="0"/>
              <a:t>Zagreb, 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.11.201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</a:t>
            </a:r>
            <a:endParaRPr lang="en-US" altLang="sr-Latn-RS" sz="1400" dirty="0"/>
          </a:p>
        </p:txBody>
      </p:sp>
      <p:pic>
        <p:nvPicPr>
          <p:cNvPr id="11" name="Picture 10" descr="IMG_71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00" y="4730263"/>
            <a:ext cx="2608200" cy="17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4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4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3400F06-7A8B-4EEC-B182-CA8E9129C84D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sr-Latn-RS" sz="1400">
              <a:latin typeface="Times New Roman" pitchFamily="18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Zaključci</a:t>
            </a:r>
            <a:endParaRPr lang="en-US" altLang="sr-Latn-RS" dirty="0" smtClean="0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701800"/>
            <a:ext cx="7477125" cy="4165600"/>
          </a:xfrm>
        </p:spPr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hr-HR" altLang="sr-Latn-RS" sz="2000" b="1" dirty="0" smtClean="0"/>
              <a:t>Pravni okvir</a:t>
            </a:r>
            <a:endParaRPr lang="hr-HR" altLang="sr-Latn-RS" sz="1800" dirty="0" smtClean="0"/>
          </a:p>
          <a:p>
            <a:pPr lvl="1" eaLnBrk="1" hangingPunct="1">
              <a:spcBef>
                <a:spcPct val="50000"/>
              </a:spcBef>
            </a:pPr>
            <a:r>
              <a:rPr lang="hr-HR" altLang="sr-Latn-RS" sz="1800" b="1" dirty="0" smtClean="0"/>
              <a:t>Okvirni sporazum o slivu rijeke Save</a:t>
            </a:r>
          </a:p>
          <a:p>
            <a:pPr lvl="1" eaLnBrk="1" hangingPunct="1">
              <a:spcBef>
                <a:spcPct val="50000"/>
              </a:spcBef>
            </a:pPr>
            <a:r>
              <a:rPr lang="hr-HR" altLang="sr-Latn-RS" sz="1800" b="1" dirty="0" smtClean="0"/>
              <a:t>Protokol o zaštiti od poplava </a:t>
            </a:r>
            <a:r>
              <a:rPr lang="hr-HR" altLang="sr-Latn-RS" sz="1800" dirty="0" smtClean="0"/>
              <a:t>uz Okvirni sporazum</a:t>
            </a:r>
          </a:p>
          <a:p>
            <a:pPr eaLnBrk="1" hangingPunct="1">
              <a:spcBef>
                <a:spcPts val="1920"/>
              </a:spcBef>
            </a:pPr>
            <a:r>
              <a:rPr lang="hr-HR" altLang="sr-Latn-RS" sz="2000" b="1" dirty="0" smtClean="0"/>
              <a:t>Rezultati</a:t>
            </a:r>
            <a:r>
              <a:rPr lang="hr-HR" altLang="sr-Latn-RS" sz="2000" dirty="0" smtClean="0"/>
              <a:t> na provedbi Protokola</a:t>
            </a:r>
          </a:p>
          <a:p>
            <a:pPr eaLnBrk="1" hangingPunct="1">
              <a:spcBef>
                <a:spcPts val="1920"/>
              </a:spcBef>
            </a:pPr>
            <a:r>
              <a:rPr lang="hr-HR" altLang="sr-Latn-RS" sz="2000" b="1" dirty="0" smtClean="0"/>
              <a:t>Platforma</a:t>
            </a:r>
            <a:r>
              <a:rPr lang="hr-HR" altLang="sr-Latn-RS" sz="2000" dirty="0" smtClean="0"/>
              <a:t> </a:t>
            </a:r>
            <a:r>
              <a:rPr lang="sr-Latn-RS" altLang="sr-Latn-RS" sz="2000" dirty="0" smtClean="0"/>
              <a:t>za regionalnu suradnju</a:t>
            </a:r>
            <a:endParaRPr lang="en-US" altLang="sr-Latn-RS" sz="2000" b="1" dirty="0" smtClean="0"/>
          </a:p>
          <a:p>
            <a:pPr lvl="1" eaLnBrk="1" hangingPunct="1">
              <a:spcBef>
                <a:spcPct val="50000"/>
              </a:spcBef>
            </a:pPr>
            <a:r>
              <a:rPr lang="hr-HR" altLang="sr-Latn-RS" sz="1800" b="1" dirty="0" smtClean="0"/>
              <a:t>Na političkoj razini </a:t>
            </a:r>
            <a:r>
              <a:rPr lang="hr-HR" altLang="sr-Latn-RS" sz="1800" dirty="0" smtClean="0"/>
              <a:t>(članovi Savske k</a:t>
            </a:r>
            <a:r>
              <a:rPr lang="sr-Latn-RS" altLang="sr-Latn-RS" sz="1800" dirty="0" smtClean="0"/>
              <a:t>omisije i predstavnici nadležnih tijela u državama)</a:t>
            </a:r>
            <a:endParaRPr lang="hr-HR" altLang="sr-Latn-RS" sz="1800" b="1" dirty="0" smtClean="0"/>
          </a:p>
          <a:p>
            <a:pPr lvl="1" eaLnBrk="1" hangingPunct="1">
              <a:spcBef>
                <a:spcPct val="50000"/>
              </a:spcBef>
            </a:pPr>
            <a:r>
              <a:rPr lang="sr-Latn-RS" altLang="sr-Latn-RS" sz="1800" b="1" dirty="0" smtClean="0"/>
              <a:t>Na stručnoj razini</a:t>
            </a:r>
            <a:r>
              <a:rPr lang="sr-Latn-RS" altLang="sr-Latn-RS" sz="1800" dirty="0" smtClean="0"/>
              <a:t> (članovi stručnih skupina Savske komisije)</a:t>
            </a:r>
            <a:endParaRPr lang="hr-HR" altLang="sr-Latn-RS" sz="1800" b="1" dirty="0" smtClean="0"/>
          </a:p>
          <a:p>
            <a:pPr eaLnBrk="1" hangingPunct="1">
              <a:spcBef>
                <a:spcPts val="1920"/>
              </a:spcBef>
            </a:pPr>
            <a:r>
              <a:rPr lang="hr-HR" altLang="sr-Latn-RS" sz="2000" b="1" dirty="0" smtClean="0"/>
              <a:t>M</a:t>
            </a:r>
            <a:r>
              <a:rPr lang="sr-Latn-RS" altLang="sr-Latn-RS" sz="2000" b="1" dirty="0" smtClean="0"/>
              <a:t>ehanizam</a:t>
            </a:r>
            <a:r>
              <a:rPr lang="sr-Latn-RS" altLang="sr-Latn-RS" sz="2000" dirty="0" smtClean="0"/>
              <a:t> za pripremu i provedbu regionalnih projekata</a:t>
            </a:r>
            <a:endParaRPr lang="en-US" altLang="sr-Latn-RS" sz="2000" b="1" dirty="0" smtClean="0"/>
          </a:p>
        </p:txBody>
      </p:sp>
      <p:sp>
        <p:nvSpPr>
          <p:cNvPr id="6" name="Footer Placeholder 1"/>
          <p:cNvSpPr txBox="1">
            <a:spLocks noGrp="1"/>
          </p:cNvSpPr>
          <p:nvPr/>
        </p:nvSpPr>
        <p:spPr bwMode="auto">
          <a:xfrm>
            <a:off x="373063" y="6567488"/>
            <a:ext cx="72850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 smtClean="0"/>
              <a:t>Konferencija „Lokalna uprava u sustavu zaštite od poplava”</a:t>
            </a:r>
            <a:r>
              <a:rPr lang="vi-VN" altLang="sr-Latn-RS" sz="1400" dirty="0" smtClean="0"/>
              <a:t>, </a:t>
            </a:r>
            <a:r>
              <a:rPr lang="vi-VN" altLang="sr-Latn-RS" sz="1400" dirty="0"/>
              <a:t>Zagreb, 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.11.201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</a:t>
            </a:r>
            <a:endParaRPr lang="en-US" altLang="sr-Latn-RS" sz="1400" dirty="0"/>
          </a:p>
        </p:txBody>
      </p:sp>
    </p:spTree>
    <p:extLst>
      <p:ext uri="{BB962C8B-B14F-4D97-AF65-F5344CB8AC3E}">
        <p14:creationId xmlns:p14="http://schemas.microsoft.com/office/powerpoint/2010/main" val="15772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B6FF13-49A0-48FA-B164-2419BC93D00F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sr-Latn-RS" sz="14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Kontakt podaci</a:t>
            </a:r>
            <a:endParaRPr lang="en-US" altLang="sr-Latn-RS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701800"/>
            <a:ext cx="3667125" cy="47371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1800" b="1" smtClean="0"/>
              <a:t>Međunarodna komisija za sliv rijeke Save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1800" b="1" smtClean="0"/>
              <a:t>Kneza Branimira 29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1800" b="1" smtClean="0"/>
              <a:t>10000 Zagreb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1800" b="1" smtClean="0"/>
              <a:t>Hrvatska</a:t>
            </a:r>
            <a:endParaRPr lang="en-US" altLang="sr-Latn-RS" sz="1800" b="1" smtClean="0"/>
          </a:p>
        </p:txBody>
      </p:sp>
      <p:sp>
        <p:nvSpPr>
          <p:cNvPr id="28677" name="Rectangle 6"/>
          <p:cNvSpPr>
            <a:spLocks noRot="1" noChangeArrowheads="1"/>
          </p:cNvSpPr>
          <p:nvPr/>
        </p:nvSpPr>
        <p:spPr bwMode="auto">
          <a:xfrm>
            <a:off x="839788" y="5105400"/>
            <a:ext cx="39608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80000"/>
              </a:spcBef>
              <a:buClr>
                <a:srgbClr val="800080"/>
              </a:buClr>
              <a:buSzPct val="70000"/>
              <a:buFont typeface="Wingdings" pitchFamily="2" charset="2"/>
              <a:buNone/>
            </a:pPr>
            <a:r>
              <a:rPr lang="en-GB" altLang="sr-Latn-RS" sz="1800" b="1" u="sng">
                <a:solidFill>
                  <a:srgbClr val="990099"/>
                </a:solidFill>
              </a:rPr>
              <a:t>www.savacommission.org</a:t>
            </a:r>
          </a:p>
        </p:txBody>
      </p:sp>
      <p:pic>
        <p:nvPicPr>
          <p:cNvPr id="2867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1439863"/>
            <a:ext cx="396716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 noGrp="1"/>
          </p:cNvSpPr>
          <p:nvPr/>
        </p:nvSpPr>
        <p:spPr bwMode="auto">
          <a:xfrm>
            <a:off x="373063" y="6567488"/>
            <a:ext cx="72850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 smtClean="0"/>
              <a:t>Konferencija „Lokalna uprava u sustavu zaštite od poplava”</a:t>
            </a:r>
            <a:r>
              <a:rPr lang="vi-VN" altLang="sr-Latn-RS" sz="1400" dirty="0" smtClean="0"/>
              <a:t>, </a:t>
            </a:r>
            <a:r>
              <a:rPr lang="vi-VN" altLang="sr-Latn-RS" sz="1400" dirty="0"/>
              <a:t>Zagreb, 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.11.201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</a:t>
            </a:r>
            <a:endParaRPr lang="en-US" altLang="sr-Latn-R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5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6E3A726-FAFD-454D-8A62-41E5872CECB1}" type="slidenum">
              <a:rPr lang="en-US" altLang="sr-Latn-RS" sz="1400"/>
              <a:pPr algn="r" eaLnBrk="1" hangingPunct="1"/>
              <a:t>3</a:t>
            </a:fld>
            <a:endParaRPr lang="en-US" altLang="sr-Latn-RS" sz="1400"/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Sliv rijeke Save</a:t>
            </a:r>
            <a:endParaRPr lang="en-US" altLang="sr-Latn-RS" smtClean="0"/>
          </a:p>
        </p:txBody>
      </p:sp>
      <p:sp>
        <p:nvSpPr>
          <p:cNvPr id="1259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1475" y="1701800"/>
            <a:ext cx="8467725" cy="1803400"/>
          </a:xfrm>
        </p:spPr>
        <p:txBody>
          <a:bodyPr/>
          <a:lstStyle/>
          <a:p>
            <a:pPr lvl="1" eaLnBrk="1" hangingPunct="1">
              <a:spcBef>
                <a:spcPct val="30000"/>
              </a:spcBef>
            </a:pPr>
            <a:r>
              <a:rPr lang="hr-HR" altLang="sr-Latn-RS" sz="1800" b="1" dirty="0" smtClean="0"/>
              <a:t>Površina</a:t>
            </a:r>
            <a:r>
              <a:rPr lang="en-US" altLang="sr-Latn-RS" sz="1800" b="1" dirty="0" smtClean="0"/>
              <a:t>: </a:t>
            </a:r>
            <a:r>
              <a:rPr lang="en-US" altLang="sr-Latn-RS" sz="1800" dirty="0" smtClean="0"/>
              <a:t>97</a:t>
            </a:r>
            <a:r>
              <a:rPr lang="hr-HR" altLang="sr-Latn-RS" sz="1800" dirty="0" smtClean="0"/>
              <a:t> </a:t>
            </a:r>
            <a:r>
              <a:rPr lang="en-US" altLang="sr-Latn-RS" sz="1800" dirty="0" smtClean="0"/>
              <a:t>713 km</a:t>
            </a:r>
            <a:r>
              <a:rPr lang="en-US" altLang="sr-Latn-RS" sz="1800" baseline="30000" dirty="0" smtClean="0"/>
              <a:t>2</a:t>
            </a:r>
            <a:r>
              <a:rPr lang="en-US" altLang="sr-Latn-RS" sz="1800" dirty="0" smtClean="0"/>
              <a:t> (</a:t>
            </a:r>
            <a:r>
              <a:rPr lang="hr-HR" altLang="sr-Latn-RS" sz="1800" dirty="0" smtClean="0"/>
              <a:t>drugi najveći podsliv Dunava; udio: 12%</a:t>
            </a:r>
            <a:r>
              <a:rPr lang="en-US" altLang="sr-Latn-RS" sz="1800" dirty="0" smtClean="0"/>
              <a:t>) </a:t>
            </a:r>
          </a:p>
          <a:p>
            <a:pPr lvl="1" eaLnBrk="1" hangingPunct="1">
              <a:spcBef>
                <a:spcPct val="30000"/>
              </a:spcBef>
            </a:pPr>
            <a:r>
              <a:rPr lang="hr-HR" altLang="sr-Latn-RS" sz="1800" b="1" dirty="0" smtClean="0"/>
              <a:t>Srednji protok</a:t>
            </a:r>
            <a:r>
              <a:rPr lang="en-US" altLang="sr-Latn-RS" sz="1800" dirty="0" smtClean="0"/>
              <a:t> </a:t>
            </a:r>
            <a:r>
              <a:rPr lang="hr-HR" altLang="sr-Latn-RS" sz="1800" dirty="0" smtClean="0"/>
              <a:t>na ušću</a:t>
            </a:r>
            <a:r>
              <a:rPr lang="en-US" altLang="sr-Latn-RS" sz="1800" dirty="0" smtClean="0"/>
              <a:t>: 1722 m</a:t>
            </a:r>
            <a:r>
              <a:rPr lang="en-US" altLang="sr-Latn-RS" sz="1800" baseline="30000" dirty="0" smtClean="0"/>
              <a:t>3</a:t>
            </a:r>
            <a:r>
              <a:rPr lang="hr-HR" altLang="sr-Latn-RS" sz="1800" dirty="0" smtClean="0"/>
              <a:t>/s (najveći pritok Dunava; udio: 25%)</a:t>
            </a:r>
            <a:r>
              <a:rPr lang="en-US" altLang="sr-Latn-RS" sz="1800" dirty="0" smtClean="0"/>
              <a:t> </a:t>
            </a:r>
          </a:p>
          <a:p>
            <a:pPr lvl="1" eaLnBrk="1" hangingPunct="1">
              <a:spcBef>
                <a:spcPct val="30000"/>
              </a:spcBef>
            </a:pPr>
            <a:r>
              <a:rPr lang="hr-HR" altLang="sr-Latn-RS" sz="1800" b="1" dirty="0" smtClean="0"/>
              <a:t>Dužina:</a:t>
            </a:r>
            <a:r>
              <a:rPr lang="hr-HR" altLang="sr-Latn-RS" sz="1800" dirty="0" smtClean="0"/>
              <a:t> 945 km (od čega je 594 km plovni put)</a:t>
            </a:r>
          </a:p>
          <a:p>
            <a:pPr lvl="1" eaLnBrk="1" hangingPunct="1">
              <a:spcBef>
                <a:spcPct val="30000"/>
              </a:spcBef>
            </a:pPr>
            <a:r>
              <a:rPr lang="hr-HR" altLang="sr-Latn-RS" sz="1800" b="1" dirty="0" smtClean="0"/>
              <a:t>Stanovništvo:</a:t>
            </a:r>
            <a:r>
              <a:rPr lang="hr-HR" altLang="sr-Latn-RS" sz="1800" dirty="0" smtClean="0"/>
              <a:t> oko 9 milijuna</a:t>
            </a:r>
            <a:endParaRPr lang="en-US" altLang="sr-Latn-RS" sz="1800" dirty="0" smtClean="0"/>
          </a:p>
          <a:p>
            <a:pPr lvl="1" eaLnBrk="1" hangingPunct="1"/>
            <a:endParaRPr lang="en-US" altLang="sr-Latn-RS" sz="1800" dirty="0" smtClean="0"/>
          </a:p>
        </p:txBody>
      </p:sp>
      <p:graphicFrame>
        <p:nvGraphicFramePr>
          <p:cNvPr id="568359" name="Group 3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61645428"/>
              </p:ext>
            </p:extLst>
          </p:nvPr>
        </p:nvGraphicFramePr>
        <p:xfrm>
          <a:off x="1484313" y="3429000"/>
          <a:ext cx="6059487" cy="2837040"/>
        </p:xfrm>
        <a:graphic>
          <a:graphicData uri="http://schemas.openxmlformats.org/drawingml/2006/table">
            <a:tbl>
              <a:tblPr/>
              <a:tblGrid>
                <a:gridCol w="2538412"/>
                <a:gridCol w="1717675"/>
                <a:gridCol w="1803400"/>
              </a:tblGrid>
              <a:tr h="640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Država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Udio u slivu (%)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Dio teritorija u slivu (%)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Albanija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Bosna </a:t>
                      </a: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Her</a:t>
                      </a: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eg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ovina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39.2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5.8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Hrvatska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45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.2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Crna Gora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7.1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49.6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Srbi</a:t>
                      </a: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15.5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17.4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Slovenija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2.8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Footer Placeholder 1"/>
          <p:cNvSpPr txBox="1">
            <a:spLocks noGrp="1"/>
          </p:cNvSpPr>
          <p:nvPr/>
        </p:nvSpPr>
        <p:spPr bwMode="auto">
          <a:xfrm>
            <a:off x="373063" y="6567488"/>
            <a:ext cx="72850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 smtClean="0"/>
              <a:t>Konferencija „Lokalna uprava u sustavu zaštite od poplava”</a:t>
            </a:r>
            <a:r>
              <a:rPr lang="vi-VN" altLang="sr-Latn-RS" sz="1400" dirty="0" smtClean="0"/>
              <a:t>, </a:t>
            </a:r>
            <a:r>
              <a:rPr lang="vi-VN" altLang="sr-Latn-RS" sz="1400" dirty="0"/>
              <a:t>Zagreb, 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.11.201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</a:t>
            </a:r>
            <a:endParaRPr lang="en-US" altLang="sr-Latn-RS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4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3400F06-7A8B-4EEC-B182-CA8E9129C84D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sr-Latn-RS" sz="1400">
              <a:latin typeface="Times New Roman" pitchFamily="18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Pravni okvir</a:t>
            </a:r>
            <a:endParaRPr lang="en-US" altLang="sr-Latn-RS" smtClean="0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701800"/>
            <a:ext cx="8467725" cy="4241800"/>
          </a:xfrm>
        </p:spPr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hr-HR" altLang="sr-Latn-RS" sz="2000" b="1" dirty="0" smtClean="0"/>
              <a:t>Okvirni sporazum o slivu rijeke Save</a:t>
            </a:r>
            <a:r>
              <a:rPr lang="hr-HR" altLang="sr-Latn-RS" sz="2000" dirty="0" smtClean="0"/>
              <a:t>                                        </a:t>
            </a:r>
            <a:r>
              <a:rPr lang="hr-HR" altLang="sr-Latn-RS" sz="1800" dirty="0" smtClean="0"/>
              <a:t>(prvi razvojno orij</a:t>
            </a:r>
            <a:r>
              <a:rPr lang="sr-Latn-RS" altLang="sr-Latn-RS" sz="1800" dirty="0" smtClean="0"/>
              <a:t>entirani međunarodni sporazum u regiji</a:t>
            </a:r>
            <a:r>
              <a:rPr lang="hr-HR" altLang="sr-Latn-RS" sz="1800" dirty="0" smtClean="0"/>
              <a:t>)</a:t>
            </a:r>
          </a:p>
          <a:p>
            <a:pPr eaLnBrk="1" hangingPunct="1">
              <a:spcBef>
                <a:spcPts val="1800"/>
              </a:spcBef>
            </a:pPr>
            <a:r>
              <a:rPr lang="hr-HR" altLang="sr-Latn-RS" sz="2000" b="1" dirty="0" smtClean="0"/>
              <a:t>Strateški cilj</a:t>
            </a:r>
            <a:r>
              <a:rPr lang="en-US" altLang="sr-Latn-RS" sz="2000" b="1" dirty="0" smtClean="0"/>
              <a:t>:</a:t>
            </a:r>
          </a:p>
          <a:p>
            <a:pPr algn="ctr" eaLnBrk="1" hangingPunct="1">
              <a:spcBef>
                <a:spcPct val="80000"/>
              </a:spcBef>
              <a:buFontTx/>
              <a:buNone/>
            </a:pPr>
            <a:r>
              <a:rPr lang="hr-HR" altLang="sr-Latn-RS" sz="2000" b="1" dirty="0" smtClean="0"/>
              <a:t>Prekogranična suradnja</a:t>
            </a:r>
            <a:r>
              <a:rPr lang="en-US" altLang="sr-Latn-RS" sz="2000" dirty="0" smtClean="0"/>
              <a:t> </a:t>
            </a:r>
            <a:r>
              <a:rPr lang="hr-HR" altLang="sr-Latn-RS" sz="2000" dirty="0" smtClean="0"/>
              <a:t>u sektoru voda</a:t>
            </a:r>
            <a:endParaRPr lang="en-US" altLang="sr-Latn-RS" sz="2000" dirty="0" smtClean="0"/>
          </a:p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hr-HR" altLang="sr-Latn-RS" sz="2000" dirty="0" smtClean="0"/>
              <a:t>radi</a:t>
            </a:r>
            <a:r>
              <a:rPr lang="en-US" altLang="sr-Latn-RS" sz="2000" dirty="0" smtClean="0"/>
              <a:t> </a:t>
            </a:r>
            <a:r>
              <a:rPr lang="hr-HR" altLang="sr-Latn-RS" sz="2000" b="1" dirty="0" smtClean="0"/>
              <a:t>održivog</a:t>
            </a:r>
            <a:r>
              <a:rPr lang="en-US" altLang="sr-Latn-RS" sz="2000" b="1" dirty="0" smtClean="0"/>
              <a:t> </a:t>
            </a:r>
            <a:r>
              <a:rPr lang="hr-HR" altLang="sr-Latn-RS" sz="2000" b="1" dirty="0" smtClean="0"/>
              <a:t>razvoja</a:t>
            </a:r>
            <a:r>
              <a:rPr lang="en-US" altLang="sr-Latn-RS" sz="2000" dirty="0" smtClean="0"/>
              <a:t> </a:t>
            </a:r>
            <a:r>
              <a:rPr lang="hr-HR" altLang="sr-Latn-RS" sz="2000" dirty="0" smtClean="0"/>
              <a:t>regije u slivu Save</a:t>
            </a:r>
            <a:endParaRPr lang="en-US" altLang="sr-Latn-RS" sz="2000" dirty="0" smtClean="0"/>
          </a:p>
          <a:p>
            <a:pPr eaLnBrk="1" hangingPunct="1">
              <a:spcBef>
                <a:spcPct val="150000"/>
              </a:spcBef>
            </a:pPr>
            <a:r>
              <a:rPr lang="hr-HR" altLang="sr-Latn-RS" sz="2000" b="1" dirty="0" smtClean="0"/>
              <a:t>Posebni ciljevi – uspostava</a:t>
            </a:r>
            <a:r>
              <a:rPr lang="en-US" altLang="sr-Latn-RS" sz="2000" b="1" dirty="0" smtClean="0"/>
              <a:t>:</a:t>
            </a:r>
            <a:endParaRPr lang="hr-HR" altLang="sr-Latn-RS" sz="2000" b="1" dirty="0" smtClean="0"/>
          </a:p>
          <a:p>
            <a:pPr lvl="1" eaLnBrk="1" hangingPunct="1">
              <a:spcBef>
                <a:spcPct val="50000"/>
              </a:spcBef>
            </a:pPr>
            <a:r>
              <a:rPr lang="hr-HR" altLang="sr-Latn-RS" sz="1800" b="1" dirty="0" smtClean="0"/>
              <a:t>Međunarodnog režima plovidbe</a:t>
            </a:r>
            <a:r>
              <a:rPr lang="hr-HR" altLang="sr-Latn-RS" sz="1800" dirty="0" smtClean="0"/>
              <a:t> na Savi i njenim plovnim pritocima</a:t>
            </a:r>
            <a:endParaRPr lang="hr-HR" altLang="sr-Latn-RS" sz="1800" b="1" dirty="0" smtClean="0"/>
          </a:p>
          <a:p>
            <a:pPr lvl="1" eaLnBrk="1" hangingPunct="1">
              <a:spcBef>
                <a:spcPct val="50000"/>
              </a:spcBef>
            </a:pPr>
            <a:r>
              <a:rPr lang="hr-HR" altLang="sr-Latn-RS" sz="1800" b="1" dirty="0" smtClean="0"/>
              <a:t>Održivog upravljanja vodama</a:t>
            </a:r>
            <a:r>
              <a:rPr lang="hr-HR" altLang="sr-Latn-RS" sz="1800" dirty="0" smtClean="0"/>
              <a:t> u slivu Save</a:t>
            </a:r>
            <a:endParaRPr lang="hr-HR" altLang="sr-Latn-RS" sz="1800" b="1" dirty="0" smtClean="0"/>
          </a:p>
          <a:p>
            <a:pPr lvl="1" eaLnBrk="1" hangingPunct="1">
              <a:spcBef>
                <a:spcPct val="50000"/>
              </a:spcBef>
            </a:pPr>
            <a:r>
              <a:rPr lang="hr-HR" altLang="sr-Latn-RS" sz="1800" b="1" dirty="0" smtClean="0"/>
              <a:t>Održivog upravljanja</a:t>
            </a:r>
            <a:r>
              <a:rPr lang="hr-HR" altLang="sr-Latn-RS" sz="1800" dirty="0" smtClean="0"/>
              <a:t> </a:t>
            </a:r>
            <a:r>
              <a:rPr lang="hr-HR" altLang="sr-Latn-RS" sz="1800" b="1" dirty="0" smtClean="0"/>
              <a:t>opasnostima</a:t>
            </a:r>
            <a:r>
              <a:rPr lang="hr-HR" altLang="sr-Latn-RS" sz="1800" dirty="0" smtClean="0"/>
              <a:t> (poplave, suše, akcidenti)</a:t>
            </a:r>
          </a:p>
        </p:txBody>
      </p:sp>
      <p:sp>
        <p:nvSpPr>
          <p:cNvPr id="132101" name="Rectangle 7"/>
          <p:cNvSpPr>
            <a:spLocks noChangeArrowheads="1"/>
          </p:cNvSpPr>
          <p:nvPr/>
        </p:nvSpPr>
        <p:spPr bwMode="auto">
          <a:xfrm>
            <a:off x="1295400" y="2992438"/>
            <a:ext cx="6629400" cy="871537"/>
          </a:xfrm>
          <a:prstGeom prst="rect">
            <a:avLst/>
          </a:prstGeom>
          <a:solidFill>
            <a:srgbClr val="FFCCFF">
              <a:alpha val="34901"/>
            </a:srgbClr>
          </a:solidFill>
          <a:ln w="50800">
            <a:solidFill>
              <a:srgbClr val="D6009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hr-HR" altLang="sr-Latn-RS">
              <a:latin typeface="Times New Roman" pitchFamily="18" charset="0"/>
            </a:endParaRPr>
          </a:p>
        </p:txBody>
      </p:sp>
      <p:sp>
        <p:nvSpPr>
          <p:cNvPr id="6" name="Footer Placeholder 1"/>
          <p:cNvSpPr txBox="1">
            <a:spLocks noGrp="1"/>
          </p:cNvSpPr>
          <p:nvPr/>
        </p:nvSpPr>
        <p:spPr bwMode="auto">
          <a:xfrm>
            <a:off x="373063" y="6567488"/>
            <a:ext cx="72850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 smtClean="0"/>
              <a:t>Konferencija „Lokalna uprava u sustavu zaštite od poplava”</a:t>
            </a:r>
            <a:r>
              <a:rPr lang="vi-VN" altLang="sr-Latn-RS" sz="1400" dirty="0" smtClean="0"/>
              <a:t>, </a:t>
            </a:r>
            <a:r>
              <a:rPr lang="vi-VN" altLang="sr-Latn-RS" sz="1400" dirty="0"/>
              <a:t>Zagreb, 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.11.201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</a:t>
            </a:r>
            <a:endParaRPr lang="en-US" altLang="sr-Latn-R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Number Placeholder 4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7DC96F1-A547-4FD4-987F-64DAF06C9A08}" type="slidenum">
              <a:rPr lang="en-US" altLang="sr-Latn-RS" sz="1400"/>
              <a:pPr algn="r" eaLnBrk="1" hangingPunct="1"/>
              <a:t>5</a:t>
            </a:fld>
            <a:endParaRPr lang="en-US" altLang="sr-Latn-RS" sz="1400"/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Pravni okvir</a:t>
            </a:r>
            <a:endParaRPr lang="en-US" altLang="sr-Latn-RS" dirty="0" smtClean="0"/>
          </a:p>
        </p:txBody>
      </p:sp>
      <p:sp>
        <p:nvSpPr>
          <p:cNvPr id="16282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73063" y="1702527"/>
            <a:ext cx="8059737" cy="4419600"/>
          </a:xfrm>
        </p:spPr>
        <p:txBody>
          <a:bodyPr/>
          <a:lstStyle/>
          <a:p>
            <a:pPr eaLnBrk="1" hangingPunct="1"/>
            <a:r>
              <a:rPr lang="hr-HR" altLang="sr-Latn-RS" sz="2000" b="1" dirty="0" smtClean="0"/>
              <a:t>Provedba Okvirnog sporazuma</a:t>
            </a:r>
          </a:p>
          <a:p>
            <a:pPr lvl="1" eaLnBrk="1" hangingPunct="1">
              <a:spcBef>
                <a:spcPct val="50000"/>
              </a:spcBef>
            </a:pPr>
            <a:r>
              <a:rPr lang="hr-HR" altLang="sr-Latn-RS" sz="1800" b="1" dirty="0" smtClean="0"/>
              <a:t>Koordinacija: </a:t>
            </a:r>
            <a:r>
              <a:rPr lang="hr-HR" altLang="sr-Latn-RS" sz="1800" dirty="0" smtClean="0"/>
              <a:t>Savska komisija</a:t>
            </a:r>
          </a:p>
          <a:p>
            <a:pPr lvl="1" eaLnBrk="1" hangingPunct="1">
              <a:spcBef>
                <a:spcPct val="50000"/>
              </a:spcBef>
            </a:pPr>
            <a:r>
              <a:rPr lang="hr-HR" altLang="sr-Latn-RS" sz="1800" b="1" dirty="0" smtClean="0"/>
              <a:t>Sudjelovanje: </a:t>
            </a:r>
            <a:r>
              <a:rPr lang="hr-HR" altLang="sr-Latn-RS" sz="1800" dirty="0" smtClean="0"/>
              <a:t>4 članice</a:t>
            </a:r>
            <a:r>
              <a:rPr lang="hr-HR" altLang="sr-Latn-RS" sz="1800" b="1" dirty="0" smtClean="0"/>
              <a:t> </a:t>
            </a:r>
            <a:r>
              <a:rPr lang="hr-HR" altLang="sr-Latn-RS" sz="1800" dirty="0" smtClean="0"/>
              <a:t>(BiH, HR, SLO i SRB) i C. Gora (tehn. razina)</a:t>
            </a:r>
            <a:r>
              <a:rPr lang="hr-HR" altLang="sr-Latn-RS" sz="1800" b="1" dirty="0" smtClean="0"/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hr-HR" altLang="sr-Latn-RS" sz="2000" b="1" dirty="0" smtClean="0"/>
              <a:t>Savska komisija</a:t>
            </a:r>
          </a:p>
          <a:p>
            <a:pPr lvl="1" eaLnBrk="1" hangingPunct="1">
              <a:spcBef>
                <a:spcPts val="1080"/>
              </a:spcBef>
            </a:pPr>
            <a:r>
              <a:rPr lang="hr-HR" altLang="sr-Latn-RS" sz="1800" b="1" dirty="0" smtClean="0"/>
              <a:t>Najširi djelokrug rada</a:t>
            </a:r>
            <a:r>
              <a:rPr lang="hr-HR" altLang="sr-Latn-RS" sz="1800" dirty="0" smtClean="0"/>
              <a:t> među europskim riječnim komisijama</a:t>
            </a:r>
          </a:p>
          <a:p>
            <a:pPr lvl="1" eaLnBrk="1" hangingPunct="1">
              <a:spcBef>
                <a:spcPts val="1080"/>
              </a:spcBef>
            </a:pPr>
            <a:r>
              <a:rPr lang="hr-HR" altLang="sr-Latn-RS" sz="1800" b="1" dirty="0" smtClean="0"/>
              <a:t>Jedini sub-regionalni mehanizam </a:t>
            </a:r>
            <a:r>
              <a:rPr lang="hr-HR" altLang="sr-Latn-RS" sz="1800" dirty="0" smtClean="0"/>
              <a:t>suradnje u slivu Dunava</a:t>
            </a:r>
          </a:p>
          <a:p>
            <a:pPr eaLnBrk="1" hangingPunct="1">
              <a:spcBef>
                <a:spcPct val="80000"/>
              </a:spcBef>
            </a:pPr>
            <a:r>
              <a:rPr lang="hr-HR" altLang="sr-Latn-RS" sz="2000" b="1" dirty="0" smtClean="0"/>
              <a:t>Države</a:t>
            </a:r>
            <a:endParaRPr lang="en-US" altLang="sr-Latn-RS" sz="2000" b="1" dirty="0" smtClean="0"/>
          </a:p>
          <a:p>
            <a:pPr lvl="1" eaLnBrk="1" hangingPunct="1">
              <a:spcBef>
                <a:spcPct val="50000"/>
              </a:spcBef>
            </a:pPr>
            <a:r>
              <a:rPr lang="hr-HR" altLang="sr-Latn-RS" sz="1800" b="1" dirty="0" smtClean="0"/>
              <a:t>Ministarstva</a:t>
            </a:r>
            <a:r>
              <a:rPr lang="hr-HR" altLang="sr-Latn-RS" sz="1800" dirty="0" smtClean="0"/>
              <a:t> (vode, vodni promet, okoliš, vanjski poslovi)</a:t>
            </a:r>
          </a:p>
          <a:p>
            <a:pPr lvl="1" eaLnBrk="1" hangingPunct="1">
              <a:spcBef>
                <a:spcPct val="50000"/>
              </a:spcBef>
            </a:pPr>
            <a:r>
              <a:rPr lang="hr-HR" altLang="sr-Latn-RS" sz="1800" b="1" dirty="0" smtClean="0"/>
              <a:t>Druge nacionalne institucije</a:t>
            </a:r>
            <a:r>
              <a:rPr lang="hr-HR" altLang="sr-Latn-RS" sz="1800" dirty="0" smtClean="0"/>
              <a:t> (hidrometeorološki zavodi, agencije za vodne putove, zavodi za zaštitu prirode, ...)</a:t>
            </a:r>
            <a:endParaRPr lang="en-US" altLang="sr-Latn-RS" sz="1800" dirty="0" smtClean="0"/>
          </a:p>
        </p:txBody>
      </p:sp>
      <p:sp>
        <p:nvSpPr>
          <p:cNvPr id="6" name="Footer Placeholder 1"/>
          <p:cNvSpPr txBox="1">
            <a:spLocks noGrp="1"/>
          </p:cNvSpPr>
          <p:nvPr/>
        </p:nvSpPr>
        <p:spPr bwMode="auto">
          <a:xfrm>
            <a:off x="373063" y="6567488"/>
            <a:ext cx="72850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 smtClean="0"/>
              <a:t>Konferencija „Lokalna uprava u sustavu zaštite od poplava”</a:t>
            </a:r>
            <a:r>
              <a:rPr lang="vi-VN" altLang="sr-Latn-RS" sz="1400" dirty="0" smtClean="0"/>
              <a:t>, </a:t>
            </a:r>
            <a:r>
              <a:rPr lang="vi-VN" altLang="sr-Latn-RS" sz="1400" dirty="0"/>
              <a:t>Zagreb, 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.11.201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</a:t>
            </a:r>
            <a:endParaRPr lang="en-US" altLang="sr-Latn-RS" sz="1400" dirty="0"/>
          </a:p>
        </p:txBody>
      </p:sp>
    </p:spTree>
    <p:extLst>
      <p:ext uri="{BB962C8B-B14F-4D97-AF65-F5344CB8AC3E}">
        <p14:creationId xmlns:p14="http://schemas.microsoft.com/office/powerpoint/2010/main" val="6452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20912"/>
              </p:ext>
            </p:extLst>
          </p:nvPr>
        </p:nvGraphicFramePr>
        <p:xfrm>
          <a:off x="5969000" y="4380514"/>
          <a:ext cx="3049287" cy="227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7043" name="Slide Number Placeholder 2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59D710-D586-4332-8470-87A781D9690E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sr-Latn-RS" sz="1400">
              <a:latin typeface="Times New Roman" pitchFamily="18" charset="0"/>
            </a:endParaRPr>
          </a:p>
        </p:txBody>
      </p:sp>
      <p:sp>
        <p:nvSpPr>
          <p:cNvPr id="87044" name="Slide Number Placeholder 4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65AB79B-1620-4127-9EE1-E74E29638A12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sr-Latn-RS" sz="1400">
              <a:latin typeface="Times New Roman" pitchFamily="18" charset="0"/>
            </a:endParaRPr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Aktivnosti</a:t>
            </a:r>
            <a:endParaRPr lang="en-US" altLang="sr-Latn-RS" smtClean="0"/>
          </a:p>
        </p:txBody>
      </p:sp>
      <p:sp>
        <p:nvSpPr>
          <p:cNvPr id="870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705790"/>
            <a:ext cx="7781925" cy="2561409"/>
          </a:xfrm>
        </p:spPr>
        <p:txBody>
          <a:bodyPr/>
          <a:lstStyle/>
          <a:p>
            <a:pPr eaLnBrk="1" hangingPunct="1"/>
            <a:r>
              <a:rPr lang="hr-HR" altLang="sr-Latn-RS" sz="2000" dirty="0" smtClean="0"/>
              <a:t>Izrada zajedničkih </a:t>
            </a:r>
            <a:r>
              <a:rPr lang="en-US" altLang="sr-Latn-RS" sz="2000" dirty="0" smtClean="0"/>
              <a:t>/ </a:t>
            </a:r>
            <a:r>
              <a:rPr lang="en-US" altLang="sr-Latn-RS" sz="2000" dirty="0" err="1" smtClean="0"/>
              <a:t>integra</a:t>
            </a:r>
            <a:r>
              <a:rPr lang="hr-HR" altLang="sr-Latn-RS" sz="2000" dirty="0" smtClean="0"/>
              <a:t>lnih</a:t>
            </a:r>
            <a:r>
              <a:rPr lang="en-US" altLang="sr-Latn-RS" sz="2000" b="1" dirty="0" smtClean="0"/>
              <a:t> plan</a:t>
            </a:r>
            <a:r>
              <a:rPr lang="hr-HR" altLang="sr-Latn-RS" sz="2000" b="1" dirty="0" smtClean="0"/>
              <a:t>ova</a:t>
            </a:r>
            <a:r>
              <a:rPr lang="en-US" altLang="sr-Latn-RS" sz="2000" dirty="0" smtClean="0"/>
              <a:t> </a:t>
            </a:r>
            <a:r>
              <a:rPr lang="hr-HR" altLang="sr-Latn-RS" sz="2000" dirty="0" smtClean="0"/>
              <a:t>za sliv Save</a:t>
            </a:r>
            <a:endParaRPr lang="en-US" altLang="sr-Latn-RS" sz="2000" b="1" dirty="0" smtClean="0"/>
          </a:p>
          <a:p>
            <a:pPr lvl="1" eaLnBrk="1" hangingPunct="1">
              <a:spcBef>
                <a:spcPct val="50000"/>
              </a:spcBef>
            </a:pPr>
            <a:r>
              <a:rPr lang="en-US" altLang="sr-Latn-RS" sz="1800" b="1" dirty="0" smtClean="0"/>
              <a:t>Plan</a:t>
            </a:r>
            <a:r>
              <a:rPr lang="hr-HR" altLang="sr-Latn-RS" sz="1800" b="1" dirty="0" smtClean="0"/>
              <a:t> upravljanja slivom</a:t>
            </a:r>
            <a:r>
              <a:rPr lang="en-US" altLang="sr-Latn-RS" sz="1800" dirty="0" smtClean="0"/>
              <a:t> (</a:t>
            </a:r>
            <a:r>
              <a:rPr lang="hr-HR" altLang="sr-Latn-RS" sz="1800" dirty="0" smtClean="0"/>
              <a:t>Okvirna dir. EU o vodama</a:t>
            </a:r>
            <a:r>
              <a:rPr lang="en-US" altLang="sr-Latn-RS" sz="1800" dirty="0" smtClean="0"/>
              <a:t>)</a:t>
            </a:r>
            <a:r>
              <a:rPr lang="hr-HR" altLang="sr-Latn-RS" sz="1800" dirty="0" smtClean="0"/>
              <a:t> </a:t>
            </a:r>
            <a:r>
              <a:rPr lang="en-US" altLang="sr-Latn-RS" sz="1800" dirty="0" smtClean="0"/>
              <a:t>√</a:t>
            </a:r>
            <a:endParaRPr lang="hr-HR" altLang="sr-Latn-RS" sz="1800" dirty="0" smtClean="0"/>
          </a:p>
          <a:p>
            <a:pPr lvl="1" eaLnBrk="1" hangingPunct="1">
              <a:spcBef>
                <a:spcPct val="50000"/>
              </a:spcBef>
            </a:pPr>
            <a:r>
              <a:rPr lang="en-US" altLang="sr-Latn-RS" sz="1800" b="1" dirty="0" smtClean="0"/>
              <a:t>Plan </a:t>
            </a:r>
            <a:r>
              <a:rPr lang="hr-HR" altLang="sr-Latn-RS" sz="1800" b="1" dirty="0" smtClean="0"/>
              <a:t>upravljanja rizikom od poplava</a:t>
            </a:r>
            <a:r>
              <a:rPr lang="hr-HR" altLang="sr-Latn-RS" sz="1800" dirty="0" smtClean="0"/>
              <a:t> </a:t>
            </a:r>
            <a:r>
              <a:rPr lang="en-US" altLang="sr-Latn-RS" sz="1800" dirty="0" smtClean="0"/>
              <a:t>(</a:t>
            </a:r>
            <a:r>
              <a:rPr lang="en-US" altLang="sr-Latn-RS" sz="1800" dirty="0" err="1" smtClean="0"/>
              <a:t>Dir</a:t>
            </a:r>
            <a:r>
              <a:rPr lang="hr-HR" altLang="sr-Latn-RS" sz="1800" dirty="0" smtClean="0"/>
              <a:t>. EU o poplavama</a:t>
            </a:r>
            <a:r>
              <a:rPr lang="en-US" altLang="sr-Latn-RS" sz="1800" dirty="0" smtClean="0"/>
              <a:t>)</a:t>
            </a:r>
            <a:endParaRPr lang="hr-HR" altLang="sr-Latn-RS" sz="1800" dirty="0" smtClean="0"/>
          </a:p>
          <a:p>
            <a:pPr lvl="1" eaLnBrk="1" hangingPunct="1">
              <a:spcBef>
                <a:spcPct val="50000"/>
              </a:spcBef>
            </a:pPr>
            <a:r>
              <a:rPr lang="hr-HR" altLang="sr-Latn-RS" sz="1800" dirty="0" smtClean="0"/>
              <a:t>Drugi planovi</a:t>
            </a:r>
          </a:p>
          <a:p>
            <a:pPr lvl="2" eaLnBrk="1" hangingPunct="1">
              <a:spcBef>
                <a:spcPts val="432"/>
              </a:spcBef>
            </a:pPr>
            <a:r>
              <a:rPr lang="hr-HR" altLang="sr-Latn-RS" sz="1600" b="1" dirty="0" smtClean="0"/>
              <a:t>Plan prilagodbe klimatskim promjenama </a:t>
            </a:r>
            <a:r>
              <a:rPr lang="en-US" altLang="sr-Latn-RS" sz="1600" dirty="0" smtClean="0"/>
              <a:t>√</a:t>
            </a:r>
            <a:endParaRPr lang="hr-HR" altLang="sr-Latn-RS" sz="1600" b="1" dirty="0" smtClean="0"/>
          </a:p>
          <a:p>
            <a:pPr lvl="2" eaLnBrk="1" hangingPunct="1">
              <a:spcBef>
                <a:spcPts val="432"/>
              </a:spcBef>
            </a:pPr>
            <a:r>
              <a:rPr lang="hr-HR" altLang="sr-Latn-RS" sz="1600" b="1" dirty="0" smtClean="0"/>
              <a:t>Plan upravljanja nanosom</a:t>
            </a:r>
          </a:p>
          <a:p>
            <a:pPr lvl="2" eaLnBrk="1" hangingPunct="1">
              <a:spcBef>
                <a:spcPts val="432"/>
              </a:spcBef>
            </a:pPr>
            <a:r>
              <a:rPr lang="sr-Latn-RS" altLang="sr-Latn-RS" sz="1600" b="1" dirty="0" smtClean="0"/>
              <a:t>Plan zaštite i spašavanja u slučaju zagađenja voda</a:t>
            </a:r>
          </a:p>
        </p:txBody>
      </p:sp>
      <p:pic>
        <p:nvPicPr>
          <p:cNvPr id="87047" name="Picture 2" descr="H:\17th meeting\D-Presentations\Dec2009_Lonjskopolj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4484554"/>
            <a:ext cx="201295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87729"/>
            <a:ext cx="3276600" cy="2024063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1"/>
          <p:cNvSpPr txBox="1">
            <a:spLocks noGrp="1"/>
          </p:cNvSpPr>
          <p:nvPr/>
        </p:nvSpPr>
        <p:spPr bwMode="auto">
          <a:xfrm>
            <a:off x="373063" y="6567488"/>
            <a:ext cx="72850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 smtClean="0"/>
              <a:t>Konferencija „Lokalna uprava u sustavu zaštite od poplava”</a:t>
            </a:r>
            <a:r>
              <a:rPr lang="vi-VN" altLang="sr-Latn-RS" sz="1400" dirty="0" smtClean="0"/>
              <a:t>, </a:t>
            </a:r>
            <a:r>
              <a:rPr lang="vi-VN" altLang="sr-Latn-RS" sz="1400" dirty="0"/>
              <a:t>Zagreb, 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.11.201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</a:t>
            </a:r>
            <a:endParaRPr lang="en-US" altLang="sr-Latn-RS" sz="1400" dirty="0"/>
          </a:p>
        </p:txBody>
      </p:sp>
    </p:spTree>
    <p:extLst>
      <p:ext uri="{BB962C8B-B14F-4D97-AF65-F5344CB8AC3E}">
        <p14:creationId xmlns:p14="http://schemas.microsoft.com/office/powerpoint/2010/main" val="32730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2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D764CD1-7BD2-453C-85A9-D661252EAE30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sr-Latn-RS" sz="1400">
              <a:latin typeface="Times New Roman" pitchFamily="18" charset="0"/>
            </a:endParaRPr>
          </a:p>
        </p:txBody>
      </p:sp>
      <p:sp>
        <p:nvSpPr>
          <p:cNvPr id="89091" name="Slide Number Placeholder 4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C4DD1AA-7729-4E20-A08C-BBCF66C59145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sr-Latn-RS" sz="1400">
              <a:latin typeface="Times New Roman" pitchFamily="18" charset="0"/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Aktivnosti</a:t>
            </a:r>
            <a:endParaRPr lang="en-US" altLang="sr-Latn-RS" smtClean="0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706518"/>
            <a:ext cx="6181725" cy="2336800"/>
          </a:xfrm>
        </p:spPr>
        <p:txBody>
          <a:bodyPr/>
          <a:lstStyle/>
          <a:p>
            <a:pPr eaLnBrk="1" hangingPunct="1"/>
            <a:r>
              <a:rPr lang="hr-HR" altLang="sr-Latn-RS" sz="2000" dirty="0" smtClean="0"/>
              <a:t>Uspostava</a:t>
            </a:r>
            <a:r>
              <a:rPr lang="en-US" altLang="sr-Latn-RS" sz="2000" dirty="0" smtClean="0"/>
              <a:t> </a:t>
            </a:r>
            <a:r>
              <a:rPr lang="en-US" altLang="sr-Latn-RS" sz="2000" b="1" dirty="0" err="1" smtClean="0"/>
              <a:t>integra</a:t>
            </a:r>
            <a:r>
              <a:rPr lang="hr-HR" altLang="sr-Latn-RS" sz="2000" b="1" dirty="0" smtClean="0"/>
              <a:t>lnih</a:t>
            </a:r>
            <a:r>
              <a:rPr lang="en-US" altLang="sr-Latn-RS" sz="2000" b="1" dirty="0" smtClean="0"/>
              <a:t> s</a:t>
            </a:r>
            <a:r>
              <a:rPr lang="hr-HR" altLang="sr-Latn-RS" sz="2000" b="1" dirty="0" smtClean="0"/>
              <a:t>u</a:t>
            </a:r>
            <a:r>
              <a:rPr lang="en-US" altLang="sr-Latn-RS" sz="2000" b="1" dirty="0" err="1" smtClean="0"/>
              <a:t>st</a:t>
            </a:r>
            <a:r>
              <a:rPr lang="hr-HR" altLang="sr-Latn-RS" sz="2000" b="1" dirty="0" smtClean="0"/>
              <a:t>ava</a:t>
            </a:r>
            <a:r>
              <a:rPr lang="en-US" altLang="sr-Latn-RS" sz="2000" dirty="0" smtClean="0"/>
              <a:t> </a:t>
            </a:r>
            <a:r>
              <a:rPr lang="hr-HR" altLang="sr-Latn-RS" sz="2000" dirty="0" smtClean="0"/>
              <a:t>za sliv Save</a:t>
            </a:r>
            <a:endParaRPr lang="en-US" altLang="sr-Latn-RS" sz="2000" b="1" dirty="0" smtClean="0"/>
          </a:p>
          <a:p>
            <a:pPr lvl="1" eaLnBrk="1" hangingPunct="1">
              <a:spcBef>
                <a:spcPct val="50000"/>
              </a:spcBef>
            </a:pPr>
            <a:r>
              <a:rPr lang="hr-HR" altLang="sr-Latn-RS" sz="1800" b="1" dirty="0" smtClean="0"/>
              <a:t>Informacijski</a:t>
            </a:r>
            <a:r>
              <a:rPr lang="hr-HR" altLang="sr-Latn-RS" sz="1800" dirty="0" smtClean="0"/>
              <a:t> sustavi (GIS, RIS)</a:t>
            </a:r>
          </a:p>
          <a:p>
            <a:pPr lvl="1" eaLnBrk="1" hangingPunct="1">
              <a:spcBef>
                <a:spcPct val="50000"/>
              </a:spcBef>
            </a:pPr>
            <a:r>
              <a:rPr lang="hr-HR" altLang="sr-Latn-RS" sz="1800" dirty="0" smtClean="0"/>
              <a:t>Sustav </a:t>
            </a:r>
            <a:r>
              <a:rPr lang="hr-HR" altLang="sr-Latn-RS" sz="1800" b="1" dirty="0" smtClean="0"/>
              <a:t>za razmjenu podataka</a:t>
            </a:r>
            <a:r>
              <a:rPr lang="hr-HR" altLang="sr-Latn-RS" sz="1800" dirty="0" smtClean="0"/>
              <a:t>                                  (hidrološki i meteorološki)</a:t>
            </a:r>
          </a:p>
          <a:p>
            <a:pPr lvl="1" eaLnBrk="1" hangingPunct="1">
              <a:spcBef>
                <a:spcPct val="50000"/>
              </a:spcBef>
            </a:pPr>
            <a:r>
              <a:rPr lang="hr-HR" altLang="sr-Latn-RS" sz="1800" dirty="0" smtClean="0"/>
              <a:t>Sustavi </a:t>
            </a:r>
            <a:r>
              <a:rPr lang="hr-HR" altLang="sr-Latn-RS" sz="1800" b="1" dirty="0" smtClean="0"/>
              <a:t>prognoziranja, upozoravanja i uzbunjivanja</a:t>
            </a:r>
            <a:r>
              <a:rPr lang="hr-HR" altLang="sr-Latn-RS" sz="1800" dirty="0" smtClean="0"/>
              <a:t> (poplave, akcidenti)</a:t>
            </a:r>
          </a:p>
        </p:txBody>
      </p:sp>
      <p:pic>
        <p:nvPicPr>
          <p:cNvPr id="89094" name="Picture 4" descr="SAVAG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246563"/>
            <a:ext cx="2971800" cy="22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6" name="Picture 4" descr="SAVAG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255272"/>
            <a:ext cx="2971800" cy="22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09" y="2278370"/>
            <a:ext cx="2824163" cy="420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oter Placeholder 1"/>
          <p:cNvSpPr txBox="1">
            <a:spLocks noGrp="1"/>
          </p:cNvSpPr>
          <p:nvPr/>
        </p:nvSpPr>
        <p:spPr bwMode="auto">
          <a:xfrm>
            <a:off x="373063" y="6567488"/>
            <a:ext cx="72850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 smtClean="0"/>
              <a:t>Konferencija „Lokalna uprava u sustavu zaštite od poplava”</a:t>
            </a:r>
            <a:r>
              <a:rPr lang="vi-VN" altLang="sr-Latn-RS" sz="1400" dirty="0" smtClean="0"/>
              <a:t>, </a:t>
            </a:r>
            <a:r>
              <a:rPr lang="vi-VN" altLang="sr-Latn-RS" sz="1400" dirty="0"/>
              <a:t>Zagreb, 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.11.201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</a:t>
            </a:r>
            <a:endParaRPr lang="en-US" altLang="sr-Latn-RS" sz="1400" dirty="0"/>
          </a:p>
        </p:txBody>
      </p:sp>
    </p:spTree>
    <p:extLst>
      <p:ext uri="{BB962C8B-B14F-4D97-AF65-F5344CB8AC3E}">
        <p14:creationId xmlns:p14="http://schemas.microsoft.com/office/powerpoint/2010/main" val="37710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2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263E4B6-F427-4555-A60C-F729E8D351AC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sr-Latn-RS" sz="1400">
              <a:latin typeface="Times New Roman" pitchFamily="18" charset="0"/>
            </a:endParaRPr>
          </a:p>
        </p:txBody>
      </p:sp>
      <p:sp>
        <p:nvSpPr>
          <p:cNvPr id="91139" name="Slide Number Placeholder 4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E4A4E87-51E1-4767-8808-481EDFBA7E95}" type="slidenum">
              <a:rPr lang="en-US" altLang="sr-Latn-RS" sz="14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sr-Latn-RS" sz="1400">
              <a:latin typeface="Times New Roman" pitchFamily="18" charset="0"/>
            </a:endParaRPr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Aktivnosti</a:t>
            </a:r>
            <a:endParaRPr lang="en-US" altLang="sr-Latn-RS" smtClean="0"/>
          </a:p>
        </p:txBody>
      </p:sp>
      <p:sp>
        <p:nvSpPr>
          <p:cNvPr id="911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701800"/>
            <a:ext cx="8626475" cy="2336800"/>
          </a:xfrm>
        </p:spPr>
        <p:txBody>
          <a:bodyPr/>
          <a:lstStyle/>
          <a:p>
            <a:pPr eaLnBrk="1" hangingPunct="1"/>
            <a:r>
              <a:rPr lang="hr-HR" altLang="sr-Latn-RS" sz="2000" dirty="0" smtClean="0"/>
              <a:t>Razvoj </a:t>
            </a:r>
            <a:r>
              <a:rPr lang="hr-HR" altLang="sr-Latn-RS" sz="2000" b="1" dirty="0" smtClean="0"/>
              <a:t>gospodarskih aktivnosti</a:t>
            </a:r>
            <a:r>
              <a:rPr lang="en-US" altLang="sr-Latn-RS" sz="2000" dirty="0" smtClean="0"/>
              <a:t> </a:t>
            </a:r>
            <a:r>
              <a:rPr lang="hr-HR" altLang="sr-Latn-RS" sz="2000" dirty="0" smtClean="0"/>
              <a:t>u slivu</a:t>
            </a:r>
          </a:p>
          <a:p>
            <a:pPr lvl="1" eaLnBrk="1" hangingPunct="1">
              <a:spcBef>
                <a:spcPct val="50000"/>
              </a:spcBef>
            </a:pPr>
            <a:r>
              <a:rPr lang="hr-HR" altLang="sr-Latn-RS" sz="1800" dirty="0" smtClean="0"/>
              <a:t>Plovidba</a:t>
            </a:r>
          </a:p>
          <a:p>
            <a:pPr lvl="1" eaLnBrk="1" hangingPunct="1">
              <a:spcBef>
                <a:spcPct val="50000"/>
              </a:spcBef>
            </a:pPr>
            <a:r>
              <a:rPr lang="hr-HR" altLang="sr-Latn-RS" sz="1800" dirty="0" smtClean="0"/>
              <a:t>Rij</a:t>
            </a:r>
            <a:r>
              <a:rPr lang="sr-Latn-RS" altLang="sr-Latn-RS" sz="1800" dirty="0" smtClean="0"/>
              <a:t>ečni turizam</a:t>
            </a:r>
            <a:endParaRPr lang="hr-HR" altLang="sr-Latn-RS" sz="1800" dirty="0" smtClean="0"/>
          </a:p>
          <a:p>
            <a:pPr eaLnBrk="1" hangingPunct="1">
              <a:spcBef>
                <a:spcPct val="80000"/>
              </a:spcBef>
            </a:pPr>
            <a:r>
              <a:rPr lang="hr-HR" altLang="sr-Latn-RS" sz="2000" dirty="0" smtClean="0"/>
              <a:t>Usklađivanje</a:t>
            </a:r>
            <a:r>
              <a:rPr lang="en-US" altLang="sr-Latn-RS" sz="2000" dirty="0" smtClean="0"/>
              <a:t> </a:t>
            </a:r>
            <a:r>
              <a:rPr lang="en-US" altLang="sr-Latn-RS" sz="2000" b="1" dirty="0" err="1" smtClean="0"/>
              <a:t>regulati</a:t>
            </a:r>
            <a:r>
              <a:rPr lang="hr-HR" altLang="sr-Latn-RS" sz="2000" b="1" dirty="0" smtClean="0"/>
              <a:t>ve</a:t>
            </a:r>
            <a:r>
              <a:rPr lang="en-US" altLang="sr-Latn-RS" sz="2000" dirty="0" smtClean="0"/>
              <a:t> (</a:t>
            </a:r>
            <a:r>
              <a:rPr lang="en-US" altLang="sr-Latn-RS" sz="2000" dirty="0" err="1" smtClean="0"/>
              <a:t>na</a:t>
            </a:r>
            <a:r>
              <a:rPr lang="hr-HR" altLang="sr-Latn-RS" sz="2000" dirty="0" smtClean="0"/>
              <a:t>c</a:t>
            </a:r>
            <a:r>
              <a:rPr lang="en-US" altLang="sr-Latn-RS" sz="2000" dirty="0" err="1" smtClean="0"/>
              <a:t>ional</a:t>
            </a:r>
            <a:r>
              <a:rPr lang="hr-HR" altLang="sr-Latn-RS" sz="2000" dirty="0" smtClean="0"/>
              <a:t>na</a:t>
            </a:r>
            <a:r>
              <a:rPr lang="en-US" altLang="sr-Latn-RS" sz="2000" dirty="0" smtClean="0"/>
              <a:t> </a:t>
            </a:r>
            <a:r>
              <a:rPr lang="en-US" altLang="sr-Latn-RS" sz="2000" dirty="0" smtClean="0">
                <a:sym typeface="Wingdings" pitchFamily="2" charset="2"/>
              </a:rPr>
              <a:t></a:t>
            </a:r>
            <a:r>
              <a:rPr lang="en-US" altLang="sr-Latn-RS" sz="2000" dirty="0" smtClean="0"/>
              <a:t> EU)</a:t>
            </a:r>
            <a:endParaRPr lang="hr-HR" altLang="sr-Latn-RS" sz="2000" dirty="0" smtClean="0"/>
          </a:p>
          <a:p>
            <a:pPr eaLnBrk="1" hangingPunct="1">
              <a:spcBef>
                <a:spcPct val="80000"/>
              </a:spcBef>
            </a:pPr>
            <a:r>
              <a:rPr lang="hr-HR" altLang="sr-Latn-RS" sz="2000" dirty="0" smtClean="0"/>
              <a:t>Iz</a:t>
            </a:r>
            <a:r>
              <a:rPr lang="sr-Latn-RS" altLang="sr-Latn-RS" sz="2000" dirty="0" smtClean="0"/>
              <a:t>rada</a:t>
            </a:r>
            <a:r>
              <a:rPr lang="en-GB" altLang="sr-Latn-RS" sz="2000" dirty="0" smtClean="0"/>
              <a:t> </a:t>
            </a:r>
            <a:r>
              <a:rPr lang="hr-HR" altLang="sr-Latn-RS" sz="2000" b="1" dirty="0" smtClean="0"/>
              <a:t>protokola</a:t>
            </a:r>
            <a:r>
              <a:rPr lang="en-GB" altLang="sr-Latn-RS" sz="2000" b="1" dirty="0" smtClean="0"/>
              <a:t> </a:t>
            </a:r>
            <a:r>
              <a:rPr lang="hr-HR" altLang="sr-Latn-RS" sz="2000" b="1" dirty="0" smtClean="0"/>
              <a:t>uz Okvirni sporazum</a:t>
            </a:r>
          </a:p>
        </p:txBody>
      </p:sp>
      <p:pic>
        <p:nvPicPr>
          <p:cNvPr id="9114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4377598"/>
            <a:ext cx="27654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11" descr="v globi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4377598"/>
            <a:ext cx="276383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12" descr="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377598"/>
            <a:ext cx="31130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1"/>
          <p:cNvSpPr txBox="1">
            <a:spLocks noGrp="1"/>
          </p:cNvSpPr>
          <p:nvPr/>
        </p:nvSpPr>
        <p:spPr bwMode="auto">
          <a:xfrm>
            <a:off x="373063" y="6567488"/>
            <a:ext cx="72850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 smtClean="0"/>
              <a:t>Konferencija „Lokalna uprava u sustavu zaštite od poplava”</a:t>
            </a:r>
            <a:r>
              <a:rPr lang="vi-VN" altLang="sr-Latn-RS" sz="1400" dirty="0" smtClean="0"/>
              <a:t>, </a:t>
            </a:r>
            <a:r>
              <a:rPr lang="vi-VN" altLang="sr-Latn-RS" sz="1400" dirty="0"/>
              <a:t>Zagreb, 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.11.201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</a:t>
            </a:r>
            <a:endParaRPr lang="en-US" altLang="sr-Latn-RS" sz="1400" dirty="0"/>
          </a:p>
        </p:txBody>
      </p:sp>
    </p:spTree>
    <p:extLst>
      <p:ext uri="{BB962C8B-B14F-4D97-AF65-F5344CB8AC3E}">
        <p14:creationId xmlns:p14="http://schemas.microsoft.com/office/powerpoint/2010/main" val="3545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9A3524-A216-4A29-91F5-2708E6F2E004}" type="slidenum">
              <a:rPr lang="en-US" altLang="sr-Latn-RS" sz="1400" smtClean="0"/>
              <a:pPr eaLnBrk="1" hangingPunct="1"/>
              <a:t>9</a:t>
            </a:fld>
            <a:endParaRPr lang="en-US" altLang="sr-Latn-RS" sz="1400" smtClean="0"/>
          </a:p>
        </p:txBody>
      </p:sp>
      <p:sp>
        <p:nvSpPr>
          <p:cNvPr id="21508" name="Slide Number Placeholder 4"/>
          <p:cNvSpPr txBox="1">
            <a:spLocks noGrp="1"/>
          </p:cNvSpPr>
          <p:nvPr/>
        </p:nvSpPr>
        <p:spPr bwMode="auto">
          <a:xfrm>
            <a:off x="8347075" y="6543675"/>
            <a:ext cx="6778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2F75A67-9CEA-49B6-B994-03766BECBE97}" type="slidenum">
              <a:rPr lang="en-US" altLang="sr-Latn-RS" sz="1400">
                <a:cs typeface="Arial" charset="0"/>
              </a:rPr>
              <a:pPr algn="r" eaLnBrk="1" hangingPunct="1"/>
              <a:t>9</a:t>
            </a:fld>
            <a:endParaRPr lang="en-US" altLang="sr-Latn-RS" sz="1400">
              <a:cs typeface="Arial" charset="0"/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66757" y="1701800"/>
            <a:ext cx="4886325" cy="3251200"/>
          </a:xfrm>
        </p:spPr>
        <p:txBody>
          <a:bodyPr/>
          <a:lstStyle/>
          <a:p>
            <a:pPr eaLnBrk="1" hangingPunct="1"/>
            <a:r>
              <a:rPr lang="hr-HR" altLang="sr-Latn-RS" sz="2000" dirty="0" smtClean="0"/>
              <a:t>Većina aktivnosti se realizira kroz </a:t>
            </a:r>
            <a:r>
              <a:rPr lang="hr-HR" altLang="sr-Latn-RS" sz="2000" b="1" dirty="0" smtClean="0"/>
              <a:t>provedbu projekata</a:t>
            </a:r>
          </a:p>
          <a:p>
            <a:pPr eaLnBrk="1" hangingPunct="1">
              <a:spcBef>
                <a:spcPct val="80000"/>
              </a:spcBef>
            </a:pPr>
            <a:r>
              <a:rPr lang="hr-HR" altLang="sr-Latn-RS" sz="2000" b="1" dirty="0" smtClean="0"/>
              <a:t>Svi projekti</a:t>
            </a:r>
          </a:p>
          <a:p>
            <a:pPr lvl="1" eaLnBrk="1" hangingPunct="1">
              <a:spcBef>
                <a:spcPct val="50000"/>
              </a:spcBef>
            </a:pPr>
            <a:r>
              <a:rPr lang="hr-HR" altLang="sr-Latn-RS" sz="1800" b="1" dirty="0" smtClean="0"/>
              <a:t>Dogovoreni </a:t>
            </a:r>
            <a:r>
              <a:rPr lang="hr-HR" altLang="sr-Latn-RS" sz="1800" dirty="0" smtClean="0"/>
              <a:t>na razini četiri države</a:t>
            </a:r>
          </a:p>
          <a:p>
            <a:pPr lvl="1" eaLnBrk="1" hangingPunct="1">
              <a:spcBef>
                <a:spcPct val="50000"/>
              </a:spcBef>
            </a:pPr>
            <a:r>
              <a:rPr lang="hr-HR" altLang="sr-Latn-RS" sz="1800" b="1" dirty="0" smtClean="0"/>
              <a:t>Komplementarni </a:t>
            </a:r>
            <a:r>
              <a:rPr lang="hr-HR" altLang="sr-Latn-RS" sz="1800" dirty="0" smtClean="0"/>
              <a:t>aktivnostima na razini sliva Dunava</a:t>
            </a:r>
          </a:p>
          <a:p>
            <a:pPr lvl="1" eaLnBrk="1" hangingPunct="1">
              <a:spcBef>
                <a:spcPct val="50000"/>
              </a:spcBef>
            </a:pPr>
            <a:r>
              <a:rPr lang="hr-HR" altLang="sr-Latn-RS" sz="1800" b="1" dirty="0" smtClean="0"/>
              <a:t>Usklađeni </a:t>
            </a:r>
            <a:r>
              <a:rPr lang="hr-HR" altLang="sr-Latn-RS" sz="1800" dirty="0" smtClean="0"/>
              <a:t>sa direktivama / strategijama EU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Projekti</a:t>
            </a:r>
            <a:endParaRPr lang="en-US" altLang="sr-Latn-RS" smtClean="0"/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1752600"/>
            <a:ext cx="3273425" cy="4722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1"/>
          <p:cNvSpPr txBox="1">
            <a:spLocks noGrp="1"/>
          </p:cNvSpPr>
          <p:nvPr/>
        </p:nvSpPr>
        <p:spPr bwMode="auto">
          <a:xfrm>
            <a:off x="373063" y="6567488"/>
            <a:ext cx="72850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r-HR" altLang="sr-Latn-RS" sz="1400" dirty="0" smtClean="0"/>
              <a:t>Konferencija „Lokalna uprava u sustavu zaštite od poplava”</a:t>
            </a:r>
            <a:r>
              <a:rPr lang="vi-VN" altLang="sr-Latn-RS" sz="1400" dirty="0" smtClean="0"/>
              <a:t>, </a:t>
            </a:r>
            <a:r>
              <a:rPr lang="vi-VN" altLang="sr-Latn-RS" sz="1400" dirty="0"/>
              <a:t>Zagreb, 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.11.201</a:t>
            </a:r>
            <a:r>
              <a:rPr lang="hr-HR" altLang="sr-Latn-RS" sz="1400" dirty="0" smtClean="0"/>
              <a:t>4</a:t>
            </a:r>
            <a:r>
              <a:rPr lang="vi-VN" altLang="sr-Latn-RS" sz="1400" dirty="0" smtClean="0"/>
              <a:t>.</a:t>
            </a:r>
            <a:endParaRPr lang="en-US" altLang="sr-Latn-RS" sz="1400" dirty="0"/>
          </a:p>
        </p:txBody>
      </p:sp>
    </p:spTree>
    <p:extLst>
      <p:ext uri="{BB962C8B-B14F-4D97-AF65-F5344CB8AC3E}">
        <p14:creationId xmlns:p14="http://schemas.microsoft.com/office/powerpoint/2010/main" val="30042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66"/>
      </a:dk1>
      <a:lt1>
        <a:srgbClr val="FFFFFF"/>
      </a:lt1>
      <a:dk2>
        <a:srgbClr val="009900"/>
      </a:dk2>
      <a:lt2>
        <a:srgbClr val="777777"/>
      </a:lt2>
      <a:accent1>
        <a:srgbClr val="DDDDDD"/>
      </a:accent1>
      <a:accent2>
        <a:srgbClr val="FFFF00"/>
      </a:accent2>
      <a:accent3>
        <a:srgbClr val="FFFFFF"/>
      </a:accent3>
      <a:accent4>
        <a:srgbClr val="000056"/>
      </a:accent4>
      <a:accent5>
        <a:srgbClr val="EBEBEB"/>
      </a:accent5>
      <a:accent6>
        <a:srgbClr val="E7E700"/>
      </a:accent6>
      <a:hlink>
        <a:srgbClr val="990099"/>
      </a:hlink>
      <a:folHlink>
        <a:srgbClr val="FF00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009900"/>
    </a:dk2>
    <a:lt2>
      <a:srgbClr val="777777"/>
    </a:lt2>
    <a:accent1>
      <a:srgbClr val="DDDDDD"/>
    </a:accent1>
    <a:accent2>
      <a:srgbClr val="FFFF00"/>
    </a:accent2>
    <a:accent3>
      <a:srgbClr val="FFFFFF"/>
    </a:accent3>
    <a:accent4>
      <a:srgbClr val="000056"/>
    </a:accent4>
    <a:accent5>
      <a:srgbClr val="EBEBEB"/>
    </a:accent5>
    <a:accent6>
      <a:srgbClr val="E7E700"/>
    </a:accent6>
    <a:hlink>
      <a:srgbClr val="990099"/>
    </a:hlink>
    <a:folHlink>
      <a:srgbClr val="FF0000"/>
    </a:folHlink>
  </a:clrScheme>
  <a:fontScheme name="Default Desig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009900"/>
    </a:dk2>
    <a:lt2>
      <a:srgbClr val="777777"/>
    </a:lt2>
    <a:accent1>
      <a:srgbClr val="DDDDDD"/>
    </a:accent1>
    <a:accent2>
      <a:srgbClr val="FFFF00"/>
    </a:accent2>
    <a:accent3>
      <a:srgbClr val="FFFFFF"/>
    </a:accent3>
    <a:accent4>
      <a:srgbClr val="000056"/>
    </a:accent4>
    <a:accent5>
      <a:srgbClr val="EBEBEB"/>
    </a:accent5>
    <a:accent6>
      <a:srgbClr val="E7E700"/>
    </a:accent6>
    <a:hlink>
      <a:srgbClr val="990099"/>
    </a:hlink>
    <a:folHlink>
      <a:srgbClr val="FF0000"/>
    </a:folHlink>
  </a:clrScheme>
  <a:fontScheme name="Default Desig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009900"/>
    </a:dk2>
    <a:lt2>
      <a:srgbClr val="777777"/>
    </a:lt2>
    <a:accent1>
      <a:srgbClr val="DDDDDD"/>
    </a:accent1>
    <a:accent2>
      <a:srgbClr val="FFFF00"/>
    </a:accent2>
    <a:accent3>
      <a:srgbClr val="FFFFFF"/>
    </a:accent3>
    <a:accent4>
      <a:srgbClr val="000056"/>
    </a:accent4>
    <a:accent5>
      <a:srgbClr val="EBEBEB"/>
    </a:accent5>
    <a:accent6>
      <a:srgbClr val="E7E700"/>
    </a:accent6>
    <a:hlink>
      <a:srgbClr val="990099"/>
    </a:hlink>
    <a:folHlink>
      <a:srgbClr val="FF0000"/>
    </a:folHlink>
  </a:clrScheme>
  <a:fontScheme name="Default Desig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8012</TotalTime>
  <Words>1200</Words>
  <Application>Microsoft Office PowerPoint</Application>
  <PresentationFormat>On-screen Show (4:3)</PresentationFormat>
  <Paragraphs>213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Prekogranična suradnja u slivu Save  na zaštiti od štetnog djelovanja velikih voda</vt:lpstr>
      <vt:lpstr>Sliv rijeke Save</vt:lpstr>
      <vt:lpstr>Sliv rijeke Save</vt:lpstr>
      <vt:lpstr>Pravni okvir</vt:lpstr>
      <vt:lpstr>Pravni okvir</vt:lpstr>
      <vt:lpstr>Aktivnosti</vt:lpstr>
      <vt:lpstr>Aktivnosti</vt:lpstr>
      <vt:lpstr>Aktivnosti</vt:lpstr>
      <vt:lpstr>Projekti</vt:lpstr>
      <vt:lpstr>Projekti</vt:lpstr>
      <vt:lpstr>Projekti</vt:lpstr>
      <vt:lpstr>Upravljanje poplavama</vt:lpstr>
      <vt:lpstr>Protokol o zaštiti od poplava (2010)</vt:lpstr>
      <vt:lpstr>Plan upravljanja rizikom od poplava</vt:lpstr>
      <vt:lpstr>Plan upravljanja rizikom od poplava</vt:lpstr>
      <vt:lpstr>Sustav prognoze i upozoravanja</vt:lpstr>
      <vt:lpstr>Razmjena informacija</vt:lpstr>
      <vt:lpstr>Razmjena informacija</vt:lpstr>
      <vt:lpstr>Klimatske promjene</vt:lpstr>
      <vt:lpstr>Predstojeći skupovi</vt:lpstr>
      <vt:lpstr>Zaključci</vt:lpstr>
      <vt:lpstr>Kontakt podaci</vt:lpstr>
    </vt:vector>
  </TitlesOfParts>
  <Company>Synopsys,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and Tutorial Presentation Template and Information</dc:title>
  <dc:creator>Tom Fitzpatrick</dc:creator>
  <cp:lastModifiedBy>Kristina Martinović</cp:lastModifiedBy>
  <cp:revision>1106</cp:revision>
  <cp:lastPrinted>2014-10-30T11:05:03Z</cp:lastPrinted>
  <dcterms:created xsi:type="dcterms:W3CDTF">2004-03-03T19:10:49Z</dcterms:created>
  <dcterms:modified xsi:type="dcterms:W3CDTF">2014-10-30T11:07:09Z</dcterms:modified>
</cp:coreProperties>
</file>