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39"/>
  </p:notesMasterIdLst>
  <p:sldIdLst>
    <p:sldId id="256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4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257" r:id="rId32"/>
    <p:sldId id="260" r:id="rId33"/>
    <p:sldId id="259" r:id="rId34"/>
    <p:sldId id="305" r:id="rId35"/>
    <p:sldId id="308" r:id="rId36"/>
    <p:sldId id="286" r:id="rId37"/>
    <p:sldId id="283" r:id="rId38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14" autoAdjust="0"/>
    <p:restoredTop sz="94660"/>
  </p:normalViewPr>
  <p:slideViewPr>
    <p:cSldViewPr>
      <p:cViewPr>
        <p:scale>
          <a:sx n="59" d="100"/>
          <a:sy n="59" d="100"/>
        </p:scale>
        <p:origin x="-756" y="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podsused.csv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preljev%20jankomir%202005%202013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Podsused</c:v>
          </c:tx>
          <c:spPr>
            <a:ln w="19050">
              <a:solidFill>
                <a:schemeClr val="accent5">
                  <a:lumMod val="75000"/>
                </a:schemeClr>
              </a:solidFill>
            </a:ln>
          </c:spPr>
          <c:marker>
            <c:spPr>
              <a:solidFill>
                <a:srgbClr val="00B0F0"/>
              </a:solidFill>
            </c:spPr>
          </c:marker>
          <c:xVal>
            <c:numRef>
              <c:f>Sheet1!$B$3:$B$52</c:f>
              <c:numCache>
                <c:formatCode>General</c:formatCode>
                <c:ptCount val="50"/>
                <c:pt idx="0">
                  <c:v>1964</c:v>
                </c:pt>
                <c:pt idx="1">
                  <c:v>1965</c:v>
                </c:pt>
                <c:pt idx="2">
                  <c:v>1966</c:v>
                </c:pt>
                <c:pt idx="3">
                  <c:v>1967</c:v>
                </c:pt>
                <c:pt idx="4">
                  <c:v>1968</c:v>
                </c:pt>
                <c:pt idx="5">
                  <c:v>1969</c:v>
                </c:pt>
                <c:pt idx="6">
                  <c:v>1970</c:v>
                </c:pt>
                <c:pt idx="7">
                  <c:v>1971</c:v>
                </c:pt>
                <c:pt idx="8">
                  <c:v>1972</c:v>
                </c:pt>
                <c:pt idx="9">
                  <c:v>1973</c:v>
                </c:pt>
                <c:pt idx="10">
                  <c:v>1974</c:v>
                </c:pt>
                <c:pt idx="11">
                  <c:v>1975</c:v>
                </c:pt>
                <c:pt idx="12">
                  <c:v>1976</c:v>
                </c:pt>
                <c:pt idx="13">
                  <c:v>1977</c:v>
                </c:pt>
                <c:pt idx="14">
                  <c:v>1978</c:v>
                </c:pt>
                <c:pt idx="15">
                  <c:v>1979</c:v>
                </c:pt>
                <c:pt idx="16">
                  <c:v>1980</c:v>
                </c:pt>
                <c:pt idx="17">
                  <c:v>1981</c:v>
                </c:pt>
                <c:pt idx="18">
                  <c:v>1982</c:v>
                </c:pt>
                <c:pt idx="19">
                  <c:v>1983</c:v>
                </c:pt>
                <c:pt idx="20">
                  <c:v>1984</c:v>
                </c:pt>
                <c:pt idx="21">
                  <c:v>1985</c:v>
                </c:pt>
                <c:pt idx="22">
                  <c:v>1986</c:v>
                </c:pt>
                <c:pt idx="23">
                  <c:v>1987</c:v>
                </c:pt>
                <c:pt idx="24">
                  <c:v>1988</c:v>
                </c:pt>
                <c:pt idx="25">
                  <c:v>1989</c:v>
                </c:pt>
                <c:pt idx="26">
                  <c:v>1990</c:v>
                </c:pt>
                <c:pt idx="27">
                  <c:v>1991</c:v>
                </c:pt>
                <c:pt idx="28">
                  <c:v>1992</c:v>
                </c:pt>
                <c:pt idx="29">
                  <c:v>1993</c:v>
                </c:pt>
                <c:pt idx="30">
                  <c:v>1994</c:v>
                </c:pt>
                <c:pt idx="31">
                  <c:v>1995</c:v>
                </c:pt>
                <c:pt idx="32">
                  <c:v>1996</c:v>
                </c:pt>
                <c:pt idx="33">
                  <c:v>1997</c:v>
                </c:pt>
                <c:pt idx="34">
                  <c:v>1998</c:v>
                </c:pt>
                <c:pt idx="35">
                  <c:v>1999</c:v>
                </c:pt>
                <c:pt idx="36">
                  <c:v>2000</c:v>
                </c:pt>
                <c:pt idx="37">
                  <c:v>2001</c:v>
                </c:pt>
                <c:pt idx="38">
                  <c:v>2002</c:v>
                </c:pt>
                <c:pt idx="39">
                  <c:v>2003</c:v>
                </c:pt>
                <c:pt idx="40">
                  <c:v>2004</c:v>
                </c:pt>
                <c:pt idx="41">
                  <c:v>2005</c:v>
                </c:pt>
                <c:pt idx="42">
                  <c:v>2006</c:v>
                </c:pt>
                <c:pt idx="43">
                  <c:v>2007</c:v>
                </c:pt>
                <c:pt idx="44">
                  <c:v>2008</c:v>
                </c:pt>
                <c:pt idx="45">
                  <c:v>2009</c:v>
                </c:pt>
                <c:pt idx="46">
                  <c:v>2010</c:v>
                </c:pt>
                <c:pt idx="47">
                  <c:v>2011</c:v>
                </c:pt>
                <c:pt idx="48">
                  <c:v>2012</c:v>
                </c:pt>
                <c:pt idx="49">
                  <c:v>2013</c:v>
                </c:pt>
              </c:numCache>
            </c:numRef>
          </c:xVal>
          <c:yVal>
            <c:numRef>
              <c:f>Sheet1!$C$3:$C$52</c:f>
              <c:numCache>
                <c:formatCode>General</c:formatCode>
                <c:ptCount val="50"/>
                <c:pt idx="0">
                  <c:v>560</c:v>
                </c:pt>
                <c:pt idx="1">
                  <c:v>420</c:v>
                </c:pt>
                <c:pt idx="2">
                  <c:v>526</c:v>
                </c:pt>
                <c:pt idx="3">
                  <c:v>373</c:v>
                </c:pt>
                <c:pt idx="4">
                  <c:v>395</c:v>
                </c:pt>
                <c:pt idx="5">
                  <c:v>492</c:v>
                </c:pt>
                <c:pt idx="6">
                  <c:v>472</c:v>
                </c:pt>
                <c:pt idx="7">
                  <c:v>398</c:v>
                </c:pt>
                <c:pt idx="8">
                  <c:v>597</c:v>
                </c:pt>
                <c:pt idx="9">
                  <c:v>595</c:v>
                </c:pt>
                <c:pt idx="10">
                  <c:v>520</c:v>
                </c:pt>
                <c:pt idx="11">
                  <c:v>450</c:v>
                </c:pt>
                <c:pt idx="12">
                  <c:v>462</c:v>
                </c:pt>
                <c:pt idx="13">
                  <c:v>454</c:v>
                </c:pt>
                <c:pt idx="14">
                  <c:v>386</c:v>
                </c:pt>
                <c:pt idx="15">
                  <c:v>598</c:v>
                </c:pt>
                <c:pt idx="16">
                  <c:v>616</c:v>
                </c:pt>
                <c:pt idx="17">
                  <c:v>325</c:v>
                </c:pt>
                <c:pt idx="18">
                  <c:v>511</c:v>
                </c:pt>
                <c:pt idx="19">
                  <c:v>427</c:v>
                </c:pt>
                <c:pt idx="20">
                  <c:v>420</c:v>
                </c:pt>
                <c:pt idx="21">
                  <c:v>455</c:v>
                </c:pt>
                <c:pt idx="22">
                  <c:v>400</c:v>
                </c:pt>
                <c:pt idx="23">
                  <c:v>472</c:v>
                </c:pt>
                <c:pt idx="24">
                  <c:v>400</c:v>
                </c:pt>
                <c:pt idx="25">
                  <c:v>435</c:v>
                </c:pt>
                <c:pt idx="26">
                  <c:v>640</c:v>
                </c:pt>
                <c:pt idx="27">
                  <c:v>502</c:v>
                </c:pt>
                <c:pt idx="28">
                  <c:v>455</c:v>
                </c:pt>
                <c:pt idx="29">
                  <c:v>483</c:v>
                </c:pt>
                <c:pt idx="30">
                  <c:v>323</c:v>
                </c:pt>
                <c:pt idx="31">
                  <c:v>313</c:v>
                </c:pt>
                <c:pt idx="32">
                  <c:v>333</c:v>
                </c:pt>
                <c:pt idx="33">
                  <c:v>296</c:v>
                </c:pt>
                <c:pt idx="34">
                  <c:v>573</c:v>
                </c:pt>
                <c:pt idx="35">
                  <c:v>239</c:v>
                </c:pt>
                <c:pt idx="36">
                  <c:v>363</c:v>
                </c:pt>
                <c:pt idx="37">
                  <c:v>346</c:v>
                </c:pt>
                <c:pt idx="38">
                  <c:v>185</c:v>
                </c:pt>
                <c:pt idx="39">
                  <c:v>184</c:v>
                </c:pt>
                <c:pt idx="40">
                  <c:v>337</c:v>
                </c:pt>
                <c:pt idx="41">
                  <c:v>318</c:v>
                </c:pt>
                <c:pt idx="42">
                  <c:v>348</c:v>
                </c:pt>
                <c:pt idx="43">
                  <c:v>349</c:v>
                </c:pt>
                <c:pt idx="44">
                  <c:v>278</c:v>
                </c:pt>
                <c:pt idx="45">
                  <c:v>402</c:v>
                </c:pt>
                <c:pt idx="46">
                  <c:v>580</c:v>
                </c:pt>
                <c:pt idx="47">
                  <c:v>238</c:v>
                </c:pt>
                <c:pt idx="48">
                  <c:v>499</c:v>
                </c:pt>
                <c:pt idx="49">
                  <c:v>394</c:v>
                </c:pt>
              </c:numCache>
            </c:numRef>
          </c:yVal>
          <c:smooth val="1"/>
        </c:ser>
        <c:ser>
          <c:idx val="1"/>
          <c:order val="1"/>
          <c:tx>
            <c:v>Zagreb</c:v>
          </c:tx>
          <c:spPr>
            <a:ln w="19050">
              <a:solidFill>
                <a:schemeClr val="bg2">
                  <a:lumMod val="75000"/>
                </a:schemeClr>
              </a:solidFill>
            </a:ln>
          </c:spPr>
          <c:marker>
            <c:symbol val="square"/>
            <c:size val="5"/>
            <c:spPr>
              <a:solidFill>
                <a:srgbClr val="EEECE1">
                  <a:lumMod val="75000"/>
                </a:srgbClr>
              </a:solidFill>
              <a:ln>
                <a:noFill/>
              </a:ln>
            </c:spPr>
          </c:marker>
          <c:xVal>
            <c:numRef>
              <c:f>Sheet1!$B$3:$B$52</c:f>
              <c:numCache>
                <c:formatCode>General</c:formatCode>
                <c:ptCount val="50"/>
                <c:pt idx="0">
                  <c:v>1964</c:v>
                </c:pt>
                <c:pt idx="1">
                  <c:v>1965</c:v>
                </c:pt>
                <c:pt idx="2">
                  <c:v>1966</c:v>
                </c:pt>
                <c:pt idx="3">
                  <c:v>1967</c:v>
                </c:pt>
                <c:pt idx="4">
                  <c:v>1968</c:v>
                </c:pt>
                <c:pt idx="5">
                  <c:v>1969</c:v>
                </c:pt>
                <c:pt idx="6">
                  <c:v>1970</c:v>
                </c:pt>
                <c:pt idx="7">
                  <c:v>1971</c:v>
                </c:pt>
                <c:pt idx="8">
                  <c:v>1972</c:v>
                </c:pt>
                <c:pt idx="9">
                  <c:v>1973</c:v>
                </c:pt>
                <c:pt idx="10">
                  <c:v>1974</c:v>
                </c:pt>
                <c:pt idx="11">
                  <c:v>1975</c:v>
                </c:pt>
                <c:pt idx="12">
                  <c:v>1976</c:v>
                </c:pt>
                <c:pt idx="13">
                  <c:v>1977</c:v>
                </c:pt>
                <c:pt idx="14">
                  <c:v>1978</c:v>
                </c:pt>
                <c:pt idx="15">
                  <c:v>1979</c:v>
                </c:pt>
                <c:pt idx="16">
                  <c:v>1980</c:v>
                </c:pt>
                <c:pt idx="17">
                  <c:v>1981</c:v>
                </c:pt>
                <c:pt idx="18">
                  <c:v>1982</c:v>
                </c:pt>
                <c:pt idx="19">
                  <c:v>1983</c:v>
                </c:pt>
                <c:pt idx="20">
                  <c:v>1984</c:v>
                </c:pt>
                <c:pt idx="21">
                  <c:v>1985</c:v>
                </c:pt>
                <c:pt idx="22">
                  <c:v>1986</c:v>
                </c:pt>
                <c:pt idx="23">
                  <c:v>1987</c:v>
                </c:pt>
                <c:pt idx="24">
                  <c:v>1988</c:v>
                </c:pt>
                <c:pt idx="25">
                  <c:v>1989</c:v>
                </c:pt>
                <c:pt idx="26">
                  <c:v>1990</c:v>
                </c:pt>
                <c:pt idx="27">
                  <c:v>1991</c:v>
                </c:pt>
                <c:pt idx="28">
                  <c:v>1992</c:v>
                </c:pt>
                <c:pt idx="29">
                  <c:v>1993</c:v>
                </c:pt>
                <c:pt idx="30">
                  <c:v>1994</c:v>
                </c:pt>
                <c:pt idx="31">
                  <c:v>1995</c:v>
                </c:pt>
                <c:pt idx="32">
                  <c:v>1996</c:v>
                </c:pt>
                <c:pt idx="33">
                  <c:v>1997</c:v>
                </c:pt>
                <c:pt idx="34">
                  <c:v>1998</c:v>
                </c:pt>
                <c:pt idx="35">
                  <c:v>1999</c:v>
                </c:pt>
                <c:pt idx="36">
                  <c:v>2000</c:v>
                </c:pt>
                <c:pt idx="37">
                  <c:v>2001</c:v>
                </c:pt>
                <c:pt idx="38">
                  <c:v>2002</c:v>
                </c:pt>
                <c:pt idx="39">
                  <c:v>2003</c:v>
                </c:pt>
                <c:pt idx="40">
                  <c:v>2004</c:v>
                </c:pt>
                <c:pt idx="41">
                  <c:v>2005</c:v>
                </c:pt>
                <c:pt idx="42">
                  <c:v>2006</c:v>
                </c:pt>
                <c:pt idx="43">
                  <c:v>2007</c:v>
                </c:pt>
                <c:pt idx="44">
                  <c:v>2008</c:v>
                </c:pt>
                <c:pt idx="45">
                  <c:v>2009</c:v>
                </c:pt>
                <c:pt idx="46">
                  <c:v>2010</c:v>
                </c:pt>
                <c:pt idx="47">
                  <c:v>2011</c:v>
                </c:pt>
                <c:pt idx="48">
                  <c:v>2012</c:v>
                </c:pt>
                <c:pt idx="49">
                  <c:v>2013</c:v>
                </c:pt>
              </c:numCache>
            </c:numRef>
          </c:xVal>
          <c:yVal>
            <c:numRef>
              <c:f>Sheet1!$D$3:$D$52</c:f>
              <c:numCache>
                <c:formatCode>General</c:formatCode>
                <c:ptCount val="50"/>
                <c:pt idx="0">
                  <c:v>514</c:v>
                </c:pt>
                <c:pt idx="1">
                  <c:v>344</c:v>
                </c:pt>
                <c:pt idx="2">
                  <c:v>486</c:v>
                </c:pt>
                <c:pt idx="3">
                  <c:v>280</c:v>
                </c:pt>
                <c:pt idx="4">
                  <c:v>296</c:v>
                </c:pt>
                <c:pt idx="5">
                  <c:v>297</c:v>
                </c:pt>
                <c:pt idx="6">
                  <c:v>280</c:v>
                </c:pt>
                <c:pt idx="7">
                  <c:v>232</c:v>
                </c:pt>
                <c:pt idx="8">
                  <c:v>396</c:v>
                </c:pt>
                <c:pt idx="9">
                  <c:v>429</c:v>
                </c:pt>
                <c:pt idx="10">
                  <c:v>446</c:v>
                </c:pt>
                <c:pt idx="11">
                  <c:v>348</c:v>
                </c:pt>
                <c:pt idx="12">
                  <c:v>310</c:v>
                </c:pt>
                <c:pt idx="13">
                  <c:v>313</c:v>
                </c:pt>
                <c:pt idx="14">
                  <c:v>219</c:v>
                </c:pt>
                <c:pt idx="15">
                  <c:v>441</c:v>
                </c:pt>
                <c:pt idx="16">
                  <c:v>419</c:v>
                </c:pt>
                <c:pt idx="17">
                  <c:v>196</c:v>
                </c:pt>
                <c:pt idx="18">
                  <c:v>370</c:v>
                </c:pt>
                <c:pt idx="19">
                  <c:v>278</c:v>
                </c:pt>
                <c:pt idx="20">
                  <c:v>286</c:v>
                </c:pt>
                <c:pt idx="21">
                  <c:v>309</c:v>
                </c:pt>
                <c:pt idx="22">
                  <c:v>248</c:v>
                </c:pt>
                <c:pt idx="23">
                  <c:v>297</c:v>
                </c:pt>
                <c:pt idx="24">
                  <c:v>210</c:v>
                </c:pt>
                <c:pt idx="25">
                  <c:v>280</c:v>
                </c:pt>
                <c:pt idx="26">
                  <c:v>391</c:v>
                </c:pt>
                <c:pt idx="27">
                  <c:v>356</c:v>
                </c:pt>
                <c:pt idx="28">
                  <c:v>318</c:v>
                </c:pt>
                <c:pt idx="29">
                  <c:v>338</c:v>
                </c:pt>
                <c:pt idx="30">
                  <c:v>196</c:v>
                </c:pt>
                <c:pt idx="31">
                  <c:v>261</c:v>
                </c:pt>
                <c:pt idx="32">
                  <c:v>308</c:v>
                </c:pt>
                <c:pt idx="33">
                  <c:v>248</c:v>
                </c:pt>
                <c:pt idx="34">
                  <c:v>419</c:v>
                </c:pt>
                <c:pt idx="35">
                  <c:v>220</c:v>
                </c:pt>
                <c:pt idx="36">
                  <c:v>320</c:v>
                </c:pt>
                <c:pt idx="37">
                  <c:v>290</c:v>
                </c:pt>
                <c:pt idx="38">
                  <c:v>208</c:v>
                </c:pt>
                <c:pt idx="39">
                  <c:v>177</c:v>
                </c:pt>
                <c:pt idx="40">
                  <c:v>320</c:v>
                </c:pt>
                <c:pt idx="41">
                  <c:v>295</c:v>
                </c:pt>
                <c:pt idx="42">
                  <c:v>321</c:v>
                </c:pt>
                <c:pt idx="43">
                  <c:v>331</c:v>
                </c:pt>
                <c:pt idx="44">
                  <c:v>292</c:v>
                </c:pt>
                <c:pt idx="45">
                  <c:v>370</c:v>
                </c:pt>
                <c:pt idx="46">
                  <c:v>468</c:v>
                </c:pt>
                <c:pt idx="47">
                  <c:v>236</c:v>
                </c:pt>
                <c:pt idx="48">
                  <c:v>432</c:v>
                </c:pt>
                <c:pt idx="49">
                  <c:v>351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912832"/>
        <c:axId val="104907520"/>
      </c:scatterChart>
      <c:valAx>
        <c:axId val="91912832"/>
        <c:scaling>
          <c:orientation val="minMax"/>
          <c:max val="2014"/>
          <c:min val="1964"/>
        </c:scaling>
        <c:delete val="0"/>
        <c:axPos val="b"/>
        <c:numFmt formatCode="General" sourceLinked="1"/>
        <c:majorTickMark val="out"/>
        <c:minorTickMark val="none"/>
        <c:tickLblPos val="nextTo"/>
        <c:crossAx val="104907520"/>
        <c:crosses val="autoZero"/>
        <c:crossBetween val="midCat"/>
      </c:valAx>
      <c:valAx>
        <c:axId val="104907520"/>
        <c:scaling>
          <c:orientation val="minMax"/>
          <c:max val="700"/>
          <c:min val="15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1912832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Preljev Jankomir</c:v>
          </c:tx>
          <c:spPr>
            <a:ln>
              <a:solidFill>
                <a:srgbClr val="FF0000"/>
              </a:solidFill>
            </a:ln>
          </c:spPr>
          <c:xVal>
            <c:numRef>
              <c:f>Sheet1!$B$4:$B$11</c:f>
              <c:numCache>
                <c:formatCode>General</c:formatCode>
                <c:ptCount val="8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</c:numCache>
            </c:numRef>
          </c:xVal>
          <c:yVal>
            <c:numRef>
              <c:f>Sheet1!$C$4:$C$11</c:f>
              <c:numCache>
                <c:formatCode>General</c:formatCode>
                <c:ptCount val="8"/>
                <c:pt idx="0">
                  <c:v>626</c:v>
                </c:pt>
                <c:pt idx="1">
                  <c:v>666</c:v>
                </c:pt>
                <c:pt idx="2">
                  <c:v>652</c:v>
                </c:pt>
                <c:pt idx="3">
                  <c:v>582</c:v>
                </c:pt>
                <c:pt idx="4">
                  <c:v>683</c:v>
                </c:pt>
                <c:pt idx="5">
                  <c:v>786</c:v>
                </c:pt>
                <c:pt idx="6">
                  <c:v>527</c:v>
                </c:pt>
                <c:pt idx="7">
                  <c:v>751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877376"/>
        <c:axId val="113878912"/>
      </c:scatterChart>
      <c:valAx>
        <c:axId val="113877376"/>
        <c:scaling>
          <c:orientation val="minMax"/>
          <c:max val="2013"/>
          <c:min val="2005"/>
        </c:scaling>
        <c:delete val="0"/>
        <c:axPos val="b"/>
        <c:numFmt formatCode="General" sourceLinked="1"/>
        <c:majorTickMark val="out"/>
        <c:minorTickMark val="none"/>
        <c:tickLblPos val="nextTo"/>
        <c:crossAx val="113878912"/>
        <c:crosses val="autoZero"/>
        <c:crossBetween val="midCat"/>
      </c:valAx>
      <c:valAx>
        <c:axId val="113878912"/>
        <c:scaling>
          <c:orientation val="minMax"/>
          <c:max val="800"/>
          <c:min val="5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3877376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55E727-B730-44B8-BE2F-4082C048EDFE}" type="datetimeFigureOut">
              <a:rPr lang="hr-HR" smtClean="0"/>
              <a:t>3.11.2014.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A99C6-B6CE-4DDA-A9E4-DE5C8040D0D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5456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A99C6-B6CE-4DDA-A9E4-DE5C8040D0D7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4377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A99C6-B6CE-4DDA-A9E4-DE5C8040D0D7}" type="slidenum">
              <a:rPr lang="hr-HR" smtClean="0">
                <a:solidFill>
                  <a:prstClr val="black"/>
                </a:solidFill>
              </a:rPr>
              <a:pPr/>
              <a:t>16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74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A99C6-B6CE-4DDA-A9E4-DE5C8040D0D7}" type="slidenum">
              <a:rPr lang="hr-HR" smtClean="0">
                <a:solidFill>
                  <a:prstClr val="black"/>
                </a:solidFill>
              </a:rPr>
              <a:pPr/>
              <a:t>17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74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A99C6-B6CE-4DDA-A9E4-DE5C8040D0D7}" type="slidenum">
              <a:rPr lang="hr-HR" smtClean="0">
                <a:solidFill>
                  <a:prstClr val="black"/>
                </a:solidFill>
              </a:rPr>
              <a:pPr/>
              <a:t>18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74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A99C6-B6CE-4DDA-A9E4-DE5C8040D0D7}" type="slidenum">
              <a:rPr lang="hr-HR" smtClean="0">
                <a:solidFill>
                  <a:prstClr val="black"/>
                </a:solidFill>
              </a:rPr>
              <a:pPr/>
              <a:t>19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74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A99C6-B6CE-4DDA-A9E4-DE5C8040D0D7}" type="slidenum">
              <a:rPr lang="hr-HR" smtClean="0">
                <a:solidFill>
                  <a:prstClr val="black"/>
                </a:solidFill>
              </a:rPr>
              <a:pPr/>
              <a:t>20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74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A99C6-B6CE-4DDA-A9E4-DE5C8040D0D7}" type="slidenum">
              <a:rPr lang="hr-HR" smtClean="0">
                <a:solidFill>
                  <a:prstClr val="black"/>
                </a:solidFill>
              </a:rPr>
              <a:pPr/>
              <a:t>21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74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A99C6-B6CE-4DDA-A9E4-DE5C8040D0D7}" type="slidenum">
              <a:rPr lang="hr-HR" smtClean="0">
                <a:solidFill>
                  <a:prstClr val="black"/>
                </a:solidFill>
              </a:rPr>
              <a:pPr/>
              <a:t>22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74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A99C6-B6CE-4DDA-A9E4-DE5C8040D0D7}" type="slidenum">
              <a:rPr lang="hr-HR" smtClean="0">
                <a:solidFill>
                  <a:prstClr val="black"/>
                </a:solidFill>
              </a:rPr>
              <a:pPr/>
              <a:t>23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74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A99C6-B6CE-4DDA-A9E4-DE5C8040D0D7}" type="slidenum">
              <a:rPr lang="hr-HR" smtClean="0">
                <a:solidFill>
                  <a:prstClr val="black"/>
                </a:solidFill>
              </a:rPr>
              <a:pPr/>
              <a:t>24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747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A99C6-B6CE-4DDA-A9E4-DE5C8040D0D7}" type="slidenum">
              <a:rPr lang="hr-HR" smtClean="0">
                <a:solidFill>
                  <a:prstClr val="black"/>
                </a:solidFill>
              </a:rPr>
              <a:pPr/>
              <a:t>25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74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r-Latn-CS" altLang="sr-Latn-RS" dirty="0" err="1" smtClean="0">
                <a:latin typeface="Arial" pitchFamily="34" charset="0"/>
              </a:rPr>
              <a:t>jk</a:t>
            </a:r>
            <a:endParaRPr lang="sr-Latn-CS" altLang="sr-Latn-RS" dirty="0" smtClean="0">
              <a:latin typeface="Arial" pitchFamily="34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374455FC-17F2-46BF-B6BA-CF1BC20CC490}" type="slidenum">
              <a:rPr lang="hr-HR" altLang="sr-Latn-RS" smtClean="0">
                <a:latin typeface="Arial" pitchFamily="34" charset="0"/>
              </a:rPr>
              <a:pPr eaLnBrk="1" hangingPunct="1"/>
              <a:t>2</a:t>
            </a:fld>
            <a:endParaRPr lang="hr-HR" altLang="sr-Latn-R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A99C6-B6CE-4DDA-A9E4-DE5C8040D0D7}" type="slidenum">
              <a:rPr lang="hr-HR" smtClean="0">
                <a:solidFill>
                  <a:prstClr val="black"/>
                </a:solidFill>
              </a:rPr>
              <a:pPr/>
              <a:t>26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747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A99C6-B6CE-4DDA-A9E4-DE5C8040D0D7}" type="slidenum">
              <a:rPr lang="hr-HR" smtClean="0">
                <a:solidFill>
                  <a:prstClr val="black"/>
                </a:solidFill>
              </a:rPr>
              <a:pPr/>
              <a:t>27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747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A99C6-B6CE-4DDA-A9E4-DE5C8040D0D7}" type="slidenum">
              <a:rPr lang="hr-HR" smtClean="0">
                <a:solidFill>
                  <a:prstClr val="black"/>
                </a:solidFill>
              </a:rPr>
              <a:pPr/>
              <a:t>28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747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A99C6-B6CE-4DDA-A9E4-DE5C8040D0D7}" type="slidenum">
              <a:rPr lang="hr-HR" smtClean="0">
                <a:solidFill>
                  <a:prstClr val="black"/>
                </a:solidFill>
              </a:rPr>
              <a:pPr/>
              <a:t>29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747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Spomenuti</a:t>
            </a:r>
            <a:r>
              <a:rPr lang="hr-HR" baseline="0" dirty="0" smtClean="0"/>
              <a:t> udaljenost između nasipa (300 m)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A99C6-B6CE-4DDA-A9E4-DE5C8040D0D7}" type="slidenum">
              <a:rPr lang="hr-HR" smtClean="0"/>
              <a:t>30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05719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71AACD-8918-47DD-AECD-8407C87E9B2A}" type="slidenum">
              <a:rPr lang="hr-HR" smtClean="0"/>
              <a:pPr/>
              <a:t>3</a:t>
            </a:fld>
            <a:endParaRPr lang="hr-H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r-Latn-CS" altLang="sr-Latn-RS" dirty="0" err="1" smtClean="0">
                <a:latin typeface="Arial" pitchFamily="34" charset="0"/>
              </a:rPr>
              <a:t>jk</a:t>
            </a:r>
            <a:endParaRPr lang="sr-Latn-CS" altLang="sr-Latn-RS" dirty="0" smtClean="0">
              <a:latin typeface="Arial" pitchFamily="34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374455FC-17F2-46BF-B6BA-CF1BC20CC490}" type="slidenum">
              <a:rPr lang="hr-HR" altLang="sr-Latn-RS" smtClean="0">
                <a:latin typeface="Arial" pitchFamily="34" charset="0"/>
              </a:rPr>
              <a:pPr eaLnBrk="1" hangingPunct="1"/>
              <a:t>10</a:t>
            </a:fld>
            <a:endParaRPr lang="hr-HR" altLang="sr-Latn-R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r-Latn-CS" altLang="sr-Latn-RS" dirty="0" err="1" smtClean="0">
                <a:latin typeface="Arial" pitchFamily="34" charset="0"/>
              </a:rPr>
              <a:t>jk</a:t>
            </a:r>
            <a:endParaRPr lang="sr-Latn-CS" altLang="sr-Latn-RS" dirty="0" smtClean="0">
              <a:latin typeface="Arial" pitchFamily="34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374455FC-17F2-46BF-B6BA-CF1BC20CC490}" type="slidenum">
              <a:rPr lang="hr-HR" altLang="sr-Latn-RS" smtClean="0">
                <a:latin typeface="Arial" pitchFamily="34" charset="0"/>
              </a:rPr>
              <a:pPr eaLnBrk="1" hangingPunct="1"/>
              <a:t>11</a:t>
            </a:fld>
            <a:endParaRPr lang="hr-HR" altLang="sr-Latn-R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r-Latn-CS" altLang="sr-Latn-RS" dirty="0" err="1" smtClean="0">
                <a:latin typeface="Arial" pitchFamily="34" charset="0"/>
              </a:rPr>
              <a:t>jk</a:t>
            </a:r>
            <a:endParaRPr lang="sr-Latn-CS" altLang="sr-Latn-RS" dirty="0" smtClean="0">
              <a:latin typeface="Arial" pitchFamily="34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374455FC-17F2-46BF-B6BA-CF1BC20CC490}" type="slidenum">
              <a:rPr lang="hr-HR" altLang="sr-Latn-RS" smtClean="0">
                <a:latin typeface="Arial" pitchFamily="34" charset="0"/>
              </a:rPr>
              <a:pPr eaLnBrk="1" hangingPunct="1"/>
              <a:t>12</a:t>
            </a:fld>
            <a:endParaRPr lang="hr-HR" altLang="sr-Latn-R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r-Latn-CS" altLang="sr-Latn-RS" dirty="0" err="1" smtClean="0">
                <a:latin typeface="Arial" pitchFamily="34" charset="0"/>
              </a:rPr>
              <a:t>jk</a:t>
            </a:r>
            <a:endParaRPr lang="sr-Latn-CS" altLang="sr-Latn-RS" dirty="0" smtClean="0">
              <a:latin typeface="Arial" pitchFamily="34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374455FC-17F2-46BF-B6BA-CF1BC20CC490}" type="slidenum">
              <a:rPr lang="hr-HR" altLang="sr-Latn-RS" smtClean="0">
                <a:solidFill>
                  <a:prstClr val="black"/>
                </a:solidFill>
                <a:latin typeface="Arial" pitchFamily="34" charset="0"/>
              </a:rPr>
              <a:pPr eaLnBrk="1" hangingPunct="1"/>
              <a:t>13</a:t>
            </a:fld>
            <a:endParaRPr lang="hr-HR" altLang="sr-Latn-RS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r-Latn-CS" altLang="sr-Latn-RS" dirty="0" err="1" smtClean="0">
                <a:latin typeface="Arial" pitchFamily="34" charset="0"/>
              </a:rPr>
              <a:t>jk</a:t>
            </a:r>
            <a:endParaRPr lang="sr-Latn-CS" altLang="sr-Latn-RS" dirty="0" smtClean="0">
              <a:latin typeface="Arial" pitchFamily="34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374455FC-17F2-46BF-B6BA-CF1BC20CC490}" type="slidenum">
              <a:rPr lang="hr-HR" altLang="sr-Latn-RS" smtClean="0">
                <a:solidFill>
                  <a:prstClr val="black"/>
                </a:solidFill>
                <a:latin typeface="Arial" pitchFamily="34" charset="0"/>
              </a:rPr>
              <a:pPr eaLnBrk="1" hangingPunct="1"/>
              <a:t>14</a:t>
            </a:fld>
            <a:endParaRPr lang="hr-HR" altLang="sr-Latn-RS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A99C6-B6CE-4DDA-A9E4-DE5C8040D0D7}" type="slidenum">
              <a:rPr lang="hr-HR" smtClean="0">
                <a:solidFill>
                  <a:prstClr val="black"/>
                </a:solidFill>
              </a:rPr>
              <a:pPr/>
              <a:t>15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74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/>
              <a:t>Bečić, Godler, Mutić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GIS analiza potencijalnih poplavnih područja Grada Zagreba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3F64-CD49-48D6-9A01-285DA206037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06324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/>
              <a:t>Bečić, Godler, Mutić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GIS analiza potencijalnih poplavnih područja Grada Zagreba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3F64-CD49-48D6-9A01-285DA206037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53810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/>
              <a:t>Bečić, Godler, Mutić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GIS analiza potencijalnih poplavnih područja Grada Zagreba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3F64-CD49-48D6-9A01-285DA206037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58471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50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070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71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562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263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597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933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881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/>
              <a:t>Bečić, Godler, Mutić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GIS analiza potencijalnih poplavnih područja Grada Zagreba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3F64-CD49-48D6-9A01-285DA206037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05428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609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80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12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/>
              <a:t>Bečić, Godler, Mutić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GIS analiza potencijalnih poplavnih područja Grada Zagreba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3F64-CD49-48D6-9A01-285DA206037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9304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/>
              <a:t>Bečić, Godler, Mutić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GIS analiza potencijalnih poplavnih područja Grada Zagreba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3F64-CD49-48D6-9A01-285DA206037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0184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/>
              <a:t>Bečić, Godler, Mutić</a:t>
            </a:r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GIS analiza potencijalnih poplavnih područja Grada Zagreba</a:t>
            </a:r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3F64-CD49-48D6-9A01-285DA206037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16470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/>
              <a:t>Bečić, Godler, Mutić</a:t>
            </a:r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GIS analiza potencijalnih poplavnih područja Grada Zagreba</a:t>
            </a: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3F64-CD49-48D6-9A01-285DA206037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3602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/>
              <a:t>Bečić, Godler, Mutić</a:t>
            </a:r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GIS analiza potencijalnih poplavnih područja Grada Zagreba</a:t>
            </a:r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3F64-CD49-48D6-9A01-285DA206037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31825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/>
              <a:t>Bečić, Godler, Mutić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GIS analiza potencijalnih poplavnih područja Grada Zagreba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3F64-CD49-48D6-9A01-285DA206037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4698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/>
              <a:t>Bečić, Godler, Mutić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GIS analiza potencijalnih poplavnih područja Grada Zagreba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3F64-CD49-48D6-9A01-285DA206037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4701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r-Latn-RS" smtClean="0"/>
              <a:t>Bečić, Godler, Mutić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GIS analiza potencijalnih poplavnih područja Grada Zagreba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23F64-CD49-48D6-9A01-285DA206037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63374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334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tif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tiff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tif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tif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tif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tif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tif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tif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1.png"/><Relationship Id="rId9" Type="http://schemas.openxmlformats.org/officeDocument/2006/relationships/image" Target="../media/image30.jpeg"/><Relationship Id="rId1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56490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hr-HR" dirty="0"/>
              <a:t>GIS analiza potencijalnih poplavnih područja Grada Zagreba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5776" y="4365104"/>
            <a:ext cx="6400800" cy="1752600"/>
          </a:xfrm>
        </p:spPr>
        <p:txBody>
          <a:bodyPr>
            <a:normAutofit/>
          </a:bodyPr>
          <a:lstStyle/>
          <a:p>
            <a:pPr algn="r"/>
            <a:endParaRPr lang="hr-HR" sz="1800" dirty="0" smtClean="0"/>
          </a:p>
          <a:p>
            <a:pPr algn="r"/>
            <a:endParaRPr lang="hr-HR" sz="1800" dirty="0" smtClean="0"/>
          </a:p>
          <a:p>
            <a:pPr algn="r"/>
            <a:r>
              <a:rPr lang="hr-HR" sz="1800" dirty="0" smtClean="0"/>
              <a:t>Dino Bečić, Ured za upravljanje u hitnim situacijama</a:t>
            </a:r>
          </a:p>
          <a:p>
            <a:pPr algn="r"/>
            <a:r>
              <a:rPr lang="hr-HR" sz="1800" dirty="0" smtClean="0"/>
              <a:t>Iva Godler, GDi GISDATA</a:t>
            </a:r>
          </a:p>
          <a:p>
            <a:pPr algn="r"/>
            <a:r>
              <a:rPr lang="hr-HR" sz="1800" dirty="0" smtClean="0"/>
              <a:t>Petra Mutić, DHMZ – Sektor za hidrologiju</a:t>
            </a:r>
            <a:endParaRPr lang="hr-HR" sz="1800" dirty="0"/>
          </a:p>
        </p:txBody>
      </p:sp>
      <p:pic>
        <p:nvPicPr>
          <p:cNvPr id="1028" name="Picture 4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1979712" y="367533"/>
            <a:ext cx="1101074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96333"/>
            <a:ext cx="147320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2" descr="C:\Users\igodler\Desktop\DHMZ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" y="444593"/>
            <a:ext cx="91125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0" y="5957777"/>
            <a:ext cx="6400800" cy="8763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hr-HR" sz="1800" dirty="0" smtClean="0"/>
          </a:p>
          <a:p>
            <a:pPr algn="l"/>
            <a:endParaRPr lang="hr-HR" sz="1800" dirty="0" smtClean="0"/>
          </a:p>
          <a:p>
            <a:pPr algn="l"/>
            <a:r>
              <a:rPr lang="hr-HR" sz="1800" dirty="0" smtClean="0"/>
              <a:t>Lokalna uprava u sustavu obrane od poplava, Zagreb, 04. studenog 2014.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304471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0" y="1214422"/>
            <a:ext cx="9144000" cy="571480"/>
          </a:xfrm>
        </p:spPr>
        <p:txBody>
          <a:bodyPr>
            <a:normAutofit fontScale="90000"/>
          </a:bodyPr>
          <a:lstStyle/>
          <a:p>
            <a:r>
              <a:rPr lang="hr-HR" altLang="sr-Latn-RS" sz="3200" b="1" dirty="0" smtClean="0"/>
              <a:t>Ured za upravljanje u hitnim situacijama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0" y="1714488"/>
            <a:ext cx="9144000" cy="4714908"/>
          </a:xfrm>
        </p:spPr>
        <p:txBody>
          <a:bodyPr>
            <a:normAutofit fontScale="92500" lnSpcReduction="20000"/>
          </a:bodyPr>
          <a:lstStyle/>
          <a:p>
            <a:r>
              <a:rPr lang="hr-HR" altLang="sr-Latn-RS" dirty="0" smtClean="0"/>
              <a:t>Osnovan 2008., prvi u Hrvatskoj</a:t>
            </a:r>
          </a:p>
          <a:p>
            <a:r>
              <a:rPr lang="hr-HR" altLang="sr-Latn-RS" dirty="0" smtClean="0"/>
              <a:t>Ustrojstvo Ureda:</a:t>
            </a:r>
          </a:p>
          <a:p>
            <a:pPr lvl="1"/>
            <a:r>
              <a:rPr lang="hr-HR" b="1" dirty="0" smtClean="0"/>
              <a:t>Sektor za poslove zaštite i spašavanja</a:t>
            </a:r>
          </a:p>
          <a:p>
            <a:pPr lvl="2"/>
            <a:r>
              <a:rPr lang="hr-HR" dirty="0" smtClean="0"/>
              <a:t>Odjel za analitiku i planiranje</a:t>
            </a:r>
          </a:p>
          <a:p>
            <a:pPr lvl="2"/>
            <a:r>
              <a:rPr lang="hr-HR" dirty="0" smtClean="0"/>
              <a:t>Odjel za operativne poslove</a:t>
            </a:r>
            <a:endParaRPr lang="hr-HR" b="1" dirty="0" smtClean="0"/>
          </a:p>
          <a:p>
            <a:pPr lvl="1"/>
            <a:r>
              <a:rPr lang="hr-HR" b="1" dirty="0" smtClean="0"/>
              <a:t>Sektor za komunikacije i potporu operativnim snagama</a:t>
            </a:r>
          </a:p>
          <a:p>
            <a:pPr lvl="2"/>
            <a:r>
              <a:rPr lang="hr-HR" dirty="0" smtClean="0"/>
              <a:t>Odjel za komunikacije i geografsko-informacijske podatke</a:t>
            </a:r>
          </a:p>
          <a:p>
            <a:pPr lvl="2"/>
            <a:r>
              <a:rPr lang="hr-HR" dirty="0" smtClean="0"/>
              <a:t>Odjel za potporu operativnim snagama</a:t>
            </a:r>
          </a:p>
          <a:p>
            <a:pPr lvl="1"/>
            <a:r>
              <a:rPr lang="hr-HR" b="1" dirty="0" smtClean="0"/>
              <a:t>Sektor za poslove zaštite od požara, obrane i informacijske sigurnosti</a:t>
            </a:r>
          </a:p>
          <a:p>
            <a:pPr lvl="2"/>
            <a:r>
              <a:rPr lang="hr-HR" dirty="0" smtClean="0"/>
              <a:t>Odjel za poslove zaštite od požara i vatrogastvo</a:t>
            </a:r>
          </a:p>
          <a:p>
            <a:pPr lvl="2"/>
            <a:r>
              <a:rPr lang="hr-HR" dirty="0" smtClean="0"/>
              <a:t>Odjel za poslove obrane i informacijske sigurnosti</a:t>
            </a:r>
          </a:p>
          <a:p>
            <a:pPr lvl="2"/>
            <a:endParaRPr lang="hr-HR" b="1" dirty="0" smtClean="0"/>
          </a:p>
          <a:p>
            <a:pPr lvl="1"/>
            <a:endParaRPr lang="hr-HR" altLang="sr-Latn-RS" dirty="0" smtClean="0"/>
          </a:p>
          <a:p>
            <a:endParaRPr lang="hr-HR" altLang="sr-Latn-RS" dirty="0" smtClean="0"/>
          </a:p>
          <a:p>
            <a:endParaRPr lang="hr-HR" altLang="sr-Latn-RS" dirty="0" smtClean="0"/>
          </a:p>
          <a:p>
            <a:endParaRPr lang="hr-HR" altLang="sr-Latn-RS" dirty="0" smtClean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479761" cy="142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8143900" y="214290"/>
            <a:ext cx="788099" cy="7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 descr="C:\Users\igodler\Desktop\DHMZ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14290"/>
            <a:ext cx="652231" cy="7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GIS analiza potencijalnih poplavnih područja Grada Zagreba</a:t>
            </a:r>
            <a:endParaRPr lang="hr-HR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Bečić, Godler, Mutić</a:t>
            </a:r>
            <a:endParaRPr lang="hr-H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r-HR" dirty="0" smtClean="0"/>
              <a:t>Lokalna uprava u sustavu obrane od poplava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7053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0" y="1500174"/>
            <a:ext cx="9144000" cy="5357826"/>
          </a:xfrm>
        </p:spPr>
        <p:txBody>
          <a:bodyPr>
            <a:normAutofit/>
          </a:bodyPr>
          <a:lstStyle/>
          <a:p>
            <a:r>
              <a:rPr lang="hr-HR" b="1" dirty="0" smtClean="0"/>
              <a:t>Faza „Planiranje“ </a:t>
            </a:r>
          </a:p>
          <a:p>
            <a:pPr lvl="1"/>
            <a:r>
              <a:rPr lang="hr-HR" b="1" dirty="0" smtClean="0"/>
              <a:t>Izrada modela potencijalnih poplavnih područja rijeke Save u Gradu Zagrebu</a:t>
            </a:r>
          </a:p>
          <a:p>
            <a:pPr lvl="2"/>
            <a:r>
              <a:rPr lang="hr-HR" u="sng" dirty="0" smtClean="0"/>
              <a:t>GIS modeliranje potencijalnih poplavnih područja Grada Zagreba – utjecaj rijeke Save</a:t>
            </a:r>
          </a:p>
          <a:p>
            <a:pPr lvl="2"/>
            <a:r>
              <a:rPr lang="hr-HR" u="sng" dirty="0" smtClean="0"/>
              <a:t>Lokacijske analize ugroženosti područja, stanovništva i infrastrukture</a:t>
            </a:r>
          </a:p>
          <a:p>
            <a:pPr lvl="2"/>
            <a:r>
              <a:rPr lang="hr-HR" b="1" u="sng" dirty="0" smtClean="0"/>
              <a:t>Rezultat</a:t>
            </a:r>
            <a:r>
              <a:rPr lang="hr-HR" u="sng" dirty="0" smtClean="0"/>
              <a:t> = </a:t>
            </a:r>
            <a:r>
              <a:rPr lang="hr-HR" u="sng" dirty="0" err="1" smtClean="0"/>
              <a:t>Geoinformacije</a:t>
            </a:r>
            <a:r>
              <a:rPr lang="hr-HR" u="sng" dirty="0" smtClean="0"/>
              <a:t> o potencijalnim poplavnim područjima potrebne za daljnje upravljanje krizama i hitnim situacijama</a:t>
            </a:r>
            <a:endParaRPr lang="hr-HR" b="1" dirty="0" smtClean="0"/>
          </a:p>
          <a:p>
            <a:pPr lvl="1"/>
            <a:endParaRPr lang="hr-HR" altLang="sr-Latn-RS" dirty="0" smtClean="0"/>
          </a:p>
          <a:p>
            <a:endParaRPr lang="hr-HR" altLang="sr-Latn-RS" dirty="0" smtClean="0"/>
          </a:p>
          <a:p>
            <a:endParaRPr lang="hr-HR" altLang="sr-Latn-RS" dirty="0" smtClean="0"/>
          </a:p>
          <a:p>
            <a:endParaRPr lang="hr-HR" altLang="sr-Latn-RS" dirty="0" smtClean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479761" cy="142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8143900" y="214290"/>
            <a:ext cx="788099" cy="7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 descr="C:\Users\igodler\Desktop\DHMZ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14290"/>
            <a:ext cx="652231" cy="7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GIS analiza potencijalnih poplavnih područja Grada Zagreba</a:t>
            </a:r>
            <a:endParaRPr lang="hr-HR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Bečić, Godler, Mutić</a:t>
            </a:r>
            <a:endParaRPr lang="hr-H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r-HR" dirty="0" smtClean="0"/>
              <a:t>Lokalna uprava u sustavu obrane od poplava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882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0" y="1500174"/>
            <a:ext cx="9144000" cy="5357826"/>
          </a:xfrm>
        </p:spPr>
        <p:txBody>
          <a:bodyPr>
            <a:normAutofit/>
          </a:bodyPr>
          <a:lstStyle/>
          <a:p>
            <a:r>
              <a:rPr lang="hr-HR" b="1" dirty="0" smtClean="0"/>
              <a:t>Uloga (</a:t>
            </a:r>
            <a:r>
              <a:rPr lang="hr-HR" b="1" dirty="0" err="1" smtClean="0"/>
              <a:t>geo</a:t>
            </a:r>
            <a:r>
              <a:rPr lang="hr-HR" b="1" dirty="0" smtClean="0"/>
              <a:t>)prostornih podataka:</a:t>
            </a:r>
          </a:p>
          <a:p>
            <a:pPr lvl="1"/>
            <a:r>
              <a:rPr lang="hr-HR" b="1" dirty="0" smtClean="0"/>
              <a:t>Digitalni model reljefa</a:t>
            </a:r>
          </a:p>
          <a:p>
            <a:pPr lvl="1"/>
            <a:r>
              <a:rPr lang="hr-HR" b="1" dirty="0" smtClean="0"/>
              <a:t>Hidrološki podaci o rijeci Savi</a:t>
            </a:r>
          </a:p>
          <a:p>
            <a:pPr marL="457200" lvl="1" indent="0">
              <a:buNone/>
            </a:pPr>
            <a:r>
              <a:rPr lang="hr-HR" b="1" dirty="0"/>
              <a:t>	</a:t>
            </a:r>
            <a:r>
              <a:rPr lang="hr-HR" b="1" dirty="0" smtClean="0"/>
              <a:t>= Potencijalne poplavne zone</a:t>
            </a:r>
          </a:p>
          <a:p>
            <a:pPr lvl="1"/>
            <a:r>
              <a:rPr lang="hr-HR" b="1" dirty="0" smtClean="0"/>
              <a:t>Tematski podaci bitni za upravljanje krizama</a:t>
            </a:r>
          </a:p>
          <a:p>
            <a:pPr lvl="2"/>
            <a:r>
              <a:rPr lang="hr-HR" sz="2800" b="1" dirty="0" smtClean="0"/>
              <a:t>Stanovništvo, infrastruktura, kritične točke, objekti i subjekti zaštite i spašavanja (skloništa, evakuacijski koridori, lokacije žurnih službi…)</a:t>
            </a:r>
          </a:p>
          <a:p>
            <a:pPr lvl="2"/>
            <a:endParaRPr lang="hr-HR" b="1" dirty="0" smtClean="0"/>
          </a:p>
          <a:p>
            <a:pPr lvl="1"/>
            <a:endParaRPr lang="hr-HR" altLang="sr-Latn-RS" dirty="0" smtClean="0"/>
          </a:p>
          <a:p>
            <a:endParaRPr lang="hr-HR" altLang="sr-Latn-RS" dirty="0" smtClean="0"/>
          </a:p>
          <a:p>
            <a:endParaRPr lang="hr-HR" altLang="sr-Latn-RS" dirty="0" smtClean="0"/>
          </a:p>
          <a:p>
            <a:endParaRPr lang="hr-HR" altLang="sr-Latn-RS" dirty="0" smtClean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479761" cy="142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8143900" y="214290"/>
            <a:ext cx="788099" cy="7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 descr="C:\Users\igodler\Desktop\DHMZ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14290"/>
            <a:ext cx="652231" cy="7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GIS analiza potencijalnih poplavnih područja Grada Zagreba</a:t>
            </a:r>
            <a:endParaRPr lang="hr-HR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Bečić, Godler, Mutić</a:t>
            </a:r>
            <a:endParaRPr lang="hr-H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r-HR" dirty="0" smtClean="0"/>
              <a:t>Lokalna uprava u sustavu obrane od poplava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6621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0" y="1500174"/>
            <a:ext cx="9144000" cy="5357826"/>
          </a:xfrm>
        </p:spPr>
        <p:txBody>
          <a:bodyPr>
            <a:normAutofit/>
          </a:bodyPr>
          <a:lstStyle/>
          <a:p>
            <a:r>
              <a:rPr lang="hr-HR" dirty="0" smtClean="0"/>
              <a:t>Sustav zaštite od poplava područja Grada Zagreba:</a:t>
            </a:r>
          </a:p>
          <a:p>
            <a:pPr lvl="1"/>
            <a:r>
              <a:rPr lang="hr-HR" dirty="0" smtClean="0"/>
              <a:t>Sustav zaštite od poplava velikih voda rijeke Save</a:t>
            </a:r>
          </a:p>
          <a:p>
            <a:pPr lvl="2"/>
            <a:r>
              <a:rPr lang="hr-HR" dirty="0" smtClean="0"/>
              <a:t>Obostrani nasipi položeni na međusobnom razmaku </a:t>
            </a:r>
            <a:r>
              <a:rPr lang="hr-HR" smtClean="0"/>
              <a:t>od 300 m</a:t>
            </a:r>
            <a:endParaRPr lang="hr-HR" dirty="0" smtClean="0"/>
          </a:p>
          <a:p>
            <a:pPr lvl="2"/>
            <a:r>
              <a:rPr lang="hr-HR" dirty="0" smtClean="0"/>
              <a:t>Oteretni kanal Sava-Odra-Sava kojim se rasterećuje dio velikih voda rijeke Save na poziciji preljeva Jankomir i odvođenjem dijela vodnog vala u retencijski prostor Odranskog polja</a:t>
            </a:r>
          </a:p>
          <a:p>
            <a:pPr lvl="2"/>
            <a:r>
              <a:rPr lang="hr-HR" dirty="0" err="1" smtClean="0"/>
              <a:t>Oteretni</a:t>
            </a:r>
            <a:r>
              <a:rPr lang="hr-HR" dirty="0" smtClean="0"/>
              <a:t> kanal Lonja Strug kojim se rasterećuje dio voda rijeke Save preko ustave Prevlaka u </a:t>
            </a:r>
            <a:r>
              <a:rPr lang="hr-HR" dirty="0" err="1" smtClean="0"/>
              <a:t>retencijski</a:t>
            </a:r>
            <a:r>
              <a:rPr lang="hr-HR" dirty="0" smtClean="0"/>
              <a:t> prostor Lonjskog polja</a:t>
            </a:r>
          </a:p>
          <a:p>
            <a:pPr lvl="1"/>
            <a:r>
              <a:rPr lang="hr-HR" dirty="0" smtClean="0"/>
              <a:t> Sustav zaštite od poplava na bujičnim vodotocima obronaka Medvednice</a:t>
            </a:r>
          </a:p>
          <a:p>
            <a:pPr lvl="2"/>
            <a:endParaRPr lang="hr-HR" b="1" dirty="0" smtClean="0"/>
          </a:p>
          <a:p>
            <a:pPr lvl="1"/>
            <a:endParaRPr lang="hr-HR" altLang="sr-Latn-RS" dirty="0" smtClean="0"/>
          </a:p>
          <a:p>
            <a:endParaRPr lang="hr-HR" altLang="sr-Latn-RS" dirty="0" smtClean="0"/>
          </a:p>
          <a:p>
            <a:endParaRPr lang="hr-HR" altLang="sr-Latn-RS" dirty="0" smtClean="0"/>
          </a:p>
          <a:p>
            <a:endParaRPr lang="hr-HR" altLang="sr-Latn-RS" dirty="0" smtClean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734" y="15755"/>
            <a:ext cx="1479761" cy="142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8143900" y="214290"/>
            <a:ext cx="788099" cy="7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 descr="C:\Users\igodler\Desktop\DHMZ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91125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>
                <a:solidFill>
                  <a:prstClr val="black">
                    <a:tint val="75000"/>
                  </a:prstClr>
                </a:solidFill>
              </a:rPr>
              <a:t>GIS analiza potencijalnih poplavnih područja Grada Zagreba</a:t>
            </a: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0" y="6286520"/>
            <a:ext cx="2133600" cy="365125"/>
          </a:xfrm>
        </p:spPr>
        <p:txBody>
          <a:bodyPr/>
          <a:lstStyle/>
          <a:p>
            <a:r>
              <a:rPr lang="sr-Latn-CS" dirty="0" err="1" smtClean="0">
                <a:solidFill>
                  <a:prstClr val="black">
                    <a:tint val="75000"/>
                  </a:prstClr>
                </a:solidFill>
              </a:rPr>
              <a:t>Bečić</a:t>
            </a:r>
            <a:r>
              <a:rPr lang="sr-Latn-CS" dirty="0" smtClean="0">
                <a:solidFill>
                  <a:prstClr val="black">
                    <a:tint val="75000"/>
                  </a:prstClr>
                </a:solidFill>
              </a:rPr>
              <a:t>, </a:t>
            </a:r>
            <a:r>
              <a:rPr lang="sr-Latn-CS" dirty="0" err="1" smtClean="0">
                <a:solidFill>
                  <a:prstClr val="black">
                    <a:tint val="75000"/>
                  </a:prstClr>
                </a:solidFill>
              </a:rPr>
              <a:t>Godler</a:t>
            </a:r>
            <a:r>
              <a:rPr lang="sr-Latn-CS" dirty="0" smtClean="0">
                <a:solidFill>
                  <a:prstClr val="black">
                    <a:tint val="75000"/>
                  </a:prstClr>
                </a:solidFill>
              </a:rPr>
              <a:t>, </a:t>
            </a:r>
            <a:r>
              <a:rPr lang="sr-Latn-CS" dirty="0" err="1" smtClean="0">
                <a:solidFill>
                  <a:prstClr val="black">
                    <a:tint val="75000"/>
                  </a:prstClr>
                </a:solidFill>
              </a:rPr>
              <a:t>Mutić</a:t>
            </a:r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872075" y="6309320"/>
            <a:ext cx="2133600" cy="365125"/>
          </a:xfrm>
        </p:spPr>
        <p:txBody>
          <a:bodyPr/>
          <a:lstStyle/>
          <a:p>
            <a:r>
              <a:rPr lang="hr-HR" dirty="0" smtClean="0">
                <a:solidFill>
                  <a:prstClr val="black">
                    <a:tint val="75000"/>
                  </a:prstClr>
                </a:solidFill>
              </a:rPr>
              <a:t>Lokalna uprava u sustavu obrane od poplava</a:t>
            </a:r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37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0" y="1500174"/>
            <a:ext cx="4139952" cy="5357826"/>
          </a:xfrm>
        </p:spPr>
        <p:txBody>
          <a:bodyPr>
            <a:normAutofit/>
          </a:bodyPr>
          <a:lstStyle/>
          <a:p>
            <a:r>
              <a:rPr lang="hr-HR" sz="2800" dirty="0" smtClean="0"/>
              <a:t>Sava kroz Zagreb protječe u duljini od oko 42 km</a:t>
            </a:r>
          </a:p>
          <a:p>
            <a:r>
              <a:rPr lang="hr-HR" sz="2800" dirty="0" smtClean="0"/>
              <a:t>Rijeku Savu karakterizira izrazita </a:t>
            </a:r>
            <a:r>
              <a:rPr lang="hr-HR" sz="2800" dirty="0" err="1" smtClean="0"/>
              <a:t>bujičnost</a:t>
            </a:r>
            <a:r>
              <a:rPr lang="hr-HR" sz="2800" dirty="0" smtClean="0"/>
              <a:t>:</a:t>
            </a:r>
          </a:p>
          <a:p>
            <a:pPr lvl="1"/>
            <a:r>
              <a:rPr lang="hr-HR" sz="2400" dirty="0" smtClean="0"/>
              <a:t>Protok u rasponu </a:t>
            </a:r>
          </a:p>
          <a:p>
            <a:pPr lvl="1">
              <a:buNone/>
            </a:pPr>
            <a:r>
              <a:rPr lang="hr-HR" sz="2400" dirty="0" smtClean="0"/>
              <a:t>&lt; 50m</a:t>
            </a:r>
            <a:r>
              <a:rPr lang="hr-HR" sz="2400" baseline="30000" dirty="0" smtClean="0"/>
              <a:t>3</a:t>
            </a:r>
            <a:r>
              <a:rPr lang="hr-HR" sz="2400" dirty="0" smtClean="0"/>
              <a:t>/s do &gt; 3000m</a:t>
            </a:r>
            <a:r>
              <a:rPr lang="hr-HR" sz="2400" baseline="30000" dirty="0" smtClean="0"/>
              <a:t>3</a:t>
            </a:r>
            <a:r>
              <a:rPr lang="hr-HR" sz="2400" dirty="0" smtClean="0"/>
              <a:t>/s</a:t>
            </a:r>
          </a:p>
          <a:p>
            <a:pPr lvl="1"/>
            <a:r>
              <a:rPr lang="hr-HR" sz="2400" dirty="0" smtClean="0"/>
              <a:t>Vodostaj u rasponu od oko 8,5 m</a:t>
            </a:r>
          </a:p>
          <a:p>
            <a:pPr lvl="1"/>
            <a:endParaRPr lang="hr-HR" dirty="0" smtClean="0"/>
          </a:p>
          <a:p>
            <a:pPr lvl="2"/>
            <a:endParaRPr lang="hr-HR" b="1" dirty="0" smtClean="0"/>
          </a:p>
          <a:p>
            <a:pPr lvl="1"/>
            <a:endParaRPr lang="hr-HR" altLang="sr-Latn-RS" dirty="0" smtClean="0"/>
          </a:p>
          <a:p>
            <a:endParaRPr lang="hr-HR" altLang="sr-Latn-RS" dirty="0" smtClean="0"/>
          </a:p>
          <a:p>
            <a:endParaRPr lang="hr-HR" altLang="sr-Latn-RS" dirty="0" smtClean="0"/>
          </a:p>
          <a:p>
            <a:endParaRPr lang="hr-HR" altLang="sr-Latn-RS" dirty="0" smtClean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2"/>
            <a:ext cx="941174" cy="90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8100392" y="188640"/>
            <a:ext cx="788099" cy="7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 descr="C:\Users\igodler\Desktop\DHMZ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14287"/>
            <a:ext cx="828954" cy="98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>
                <a:solidFill>
                  <a:prstClr val="black">
                    <a:tint val="75000"/>
                  </a:prstClr>
                </a:solidFill>
              </a:rPr>
              <a:t>GIS analiza potencijalnih poplavnih područja Grada Zagreba</a:t>
            </a: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0" y="6286520"/>
            <a:ext cx="2133600" cy="365125"/>
          </a:xfrm>
        </p:spPr>
        <p:txBody>
          <a:bodyPr/>
          <a:lstStyle/>
          <a:p>
            <a:r>
              <a:rPr lang="sr-Latn-CS" dirty="0" err="1" smtClean="0">
                <a:solidFill>
                  <a:prstClr val="black">
                    <a:tint val="75000"/>
                  </a:prstClr>
                </a:solidFill>
              </a:rPr>
              <a:t>Bečić</a:t>
            </a:r>
            <a:r>
              <a:rPr lang="sr-Latn-CS" dirty="0" smtClean="0">
                <a:solidFill>
                  <a:prstClr val="black">
                    <a:tint val="75000"/>
                  </a:prstClr>
                </a:solidFill>
              </a:rPr>
              <a:t>, </a:t>
            </a:r>
            <a:r>
              <a:rPr lang="sr-Latn-CS" dirty="0" err="1" smtClean="0">
                <a:solidFill>
                  <a:prstClr val="black">
                    <a:tint val="75000"/>
                  </a:prstClr>
                </a:solidFill>
              </a:rPr>
              <a:t>Godler</a:t>
            </a:r>
            <a:r>
              <a:rPr lang="sr-Latn-CS" dirty="0" smtClean="0">
                <a:solidFill>
                  <a:prstClr val="black">
                    <a:tint val="75000"/>
                  </a:prstClr>
                </a:solidFill>
              </a:rPr>
              <a:t>, </a:t>
            </a:r>
            <a:r>
              <a:rPr lang="sr-Latn-CS" dirty="0" err="1" smtClean="0">
                <a:solidFill>
                  <a:prstClr val="black">
                    <a:tint val="75000"/>
                  </a:prstClr>
                </a:solidFill>
              </a:rPr>
              <a:t>Mutić</a:t>
            </a:r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872075" y="6309320"/>
            <a:ext cx="2133600" cy="365125"/>
          </a:xfrm>
        </p:spPr>
        <p:txBody>
          <a:bodyPr/>
          <a:lstStyle/>
          <a:p>
            <a:r>
              <a:rPr lang="hr-HR" dirty="0" smtClean="0">
                <a:solidFill>
                  <a:prstClr val="black">
                    <a:tint val="75000"/>
                  </a:prstClr>
                </a:solidFill>
              </a:rPr>
              <a:t>Lokalna uprava u sustavu obrane od poplava</a:t>
            </a:r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5" name="Picture 3" descr="H:\ppt\ZG_POSTAJE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15" y="1442428"/>
            <a:ext cx="4693384" cy="477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6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F:\Savapop19.09.2010\DSC04221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996952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hr-HR" b="1" dirty="0" smtClean="0"/>
              <a:t>Model 1:</a:t>
            </a:r>
            <a:br>
              <a:rPr lang="hr-HR" b="1" dirty="0" smtClean="0"/>
            </a:br>
            <a:r>
              <a:rPr lang="hr-HR" b="1" dirty="0" smtClean="0"/>
              <a:t>Preljev Jankomir </a:t>
            </a:r>
            <a:br>
              <a:rPr lang="hr-HR" b="1" dirty="0" smtClean="0"/>
            </a:br>
            <a:r>
              <a:rPr lang="hr-HR" b="1" dirty="0" smtClean="0"/>
              <a:t>kao jedan od ključnih objekata sustava obrane od poplava</a:t>
            </a:r>
            <a:br>
              <a:rPr lang="hr-HR" b="1" dirty="0" smtClean="0"/>
            </a:br>
            <a:r>
              <a:rPr lang="hr-HR" b="1" dirty="0" smtClean="0"/>
              <a:t> Grada Zagreba</a:t>
            </a:r>
            <a:endParaRPr lang="hr-HR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5776" y="4365104"/>
            <a:ext cx="6400800" cy="1752600"/>
          </a:xfrm>
        </p:spPr>
        <p:txBody>
          <a:bodyPr>
            <a:normAutofit/>
          </a:bodyPr>
          <a:lstStyle/>
          <a:p>
            <a:pPr algn="r"/>
            <a:endParaRPr lang="hr-HR" sz="1800" dirty="0" smtClean="0"/>
          </a:p>
          <a:p>
            <a:pPr algn="r"/>
            <a:endParaRPr lang="hr-HR" sz="1800" dirty="0" smtClean="0"/>
          </a:p>
        </p:txBody>
      </p:sp>
      <p:pic>
        <p:nvPicPr>
          <p:cNvPr id="1028" name="Picture 4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7020272" y="260648"/>
            <a:ext cx="720080" cy="70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60648"/>
            <a:ext cx="936104" cy="9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2" descr="C:\Users\igodler\Desktop\DHMZ_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60648"/>
            <a:ext cx="1008112" cy="119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sr-Latn-RS" b="1" dirty="0" smtClean="0">
                <a:solidFill>
                  <a:prstClr val="black">
                    <a:tint val="75000"/>
                  </a:prstClr>
                </a:solidFill>
              </a:rPr>
              <a:t>Bečić, Godler, Mutić</a:t>
            </a:r>
            <a:endParaRPr lang="hr-HR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pl-PL" b="1" dirty="0" smtClean="0">
                <a:solidFill>
                  <a:prstClr val="black">
                    <a:tint val="75000"/>
                  </a:prstClr>
                </a:solidFill>
              </a:rPr>
              <a:t>GIS analiza potencijalnih poplavnih područja Grada Zagreba</a:t>
            </a:r>
            <a:endParaRPr lang="hr-HR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hr-HR" b="1" dirty="0" smtClean="0">
                <a:solidFill>
                  <a:prstClr val="black">
                    <a:tint val="75000"/>
                  </a:prstClr>
                </a:solidFill>
              </a:rPr>
              <a:t>Lokalna uprava u sustavu obrane od poplava</a:t>
            </a:r>
            <a:endParaRPr lang="hr-HR" b="1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6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5776" y="4365104"/>
            <a:ext cx="6400800" cy="1752600"/>
          </a:xfrm>
        </p:spPr>
        <p:txBody>
          <a:bodyPr>
            <a:normAutofit/>
          </a:bodyPr>
          <a:lstStyle/>
          <a:p>
            <a:pPr algn="r"/>
            <a:endParaRPr lang="hr-HR" sz="1800" dirty="0" smtClean="0"/>
          </a:p>
          <a:p>
            <a:pPr algn="r"/>
            <a:endParaRPr lang="hr-HR" sz="1800" dirty="0" smtClean="0"/>
          </a:p>
        </p:txBody>
      </p:sp>
      <p:pic>
        <p:nvPicPr>
          <p:cNvPr id="1028" name="Picture 4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6876256" y="332656"/>
            <a:ext cx="73413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60648"/>
            <a:ext cx="1008112" cy="973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2" descr="C:\Users\igodler\Desktop\DHMZ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792088" cy="93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836712"/>
            <a:ext cx="91440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hr-HR" sz="2400" dirty="0" smtClean="0">
              <a:solidFill>
                <a:prstClr val="black"/>
              </a:solidFill>
            </a:endParaRPr>
          </a:p>
          <a:p>
            <a:pPr algn="ctr">
              <a:buFont typeface="Arial" pitchFamily="34" charset="0"/>
              <a:buChar char="•"/>
            </a:pPr>
            <a:endParaRPr lang="hr-HR" sz="2400" dirty="0" smtClean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hr-HR" sz="2400" dirty="0" smtClean="0">
                <a:solidFill>
                  <a:prstClr val="black"/>
                </a:solidFill>
              </a:rPr>
              <a:t> </a:t>
            </a:r>
            <a:r>
              <a:rPr lang="hr-HR" sz="2400" b="1" dirty="0" smtClean="0">
                <a:solidFill>
                  <a:prstClr val="black"/>
                </a:solidFill>
              </a:rPr>
              <a:t>Ulazni podaci:</a:t>
            </a:r>
          </a:p>
          <a:p>
            <a:pPr>
              <a:buFont typeface="Arial" pitchFamily="34" charset="0"/>
              <a:buChar char="•"/>
            </a:pPr>
            <a:r>
              <a:rPr lang="hr-HR" sz="2400" dirty="0" smtClean="0">
                <a:solidFill>
                  <a:prstClr val="black"/>
                </a:solidFill>
              </a:rPr>
              <a:t> TOPOGRAFSKE PODLOGE:</a:t>
            </a:r>
          </a:p>
          <a:p>
            <a:r>
              <a:rPr lang="hr-HR" sz="2400" dirty="0" smtClean="0">
                <a:solidFill>
                  <a:prstClr val="black"/>
                </a:solidFill>
              </a:rPr>
              <a:t>   - Digitalni ortofoto 1:5000 (DGU)</a:t>
            </a:r>
          </a:p>
          <a:p>
            <a:r>
              <a:rPr lang="hr-HR" sz="2400" dirty="0" smtClean="0">
                <a:solidFill>
                  <a:prstClr val="black"/>
                </a:solidFill>
              </a:rPr>
              <a:t>   - Digitalni model reljefa 1 m (DGU)</a:t>
            </a:r>
          </a:p>
          <a:p>
            <a:r>
              <a:rPr lang="hr-HR" sz="2400" dirty="0" smtClean="0">
                <a:solidFill>
                  <a:prstClr val="black"/>
                </a:solidFill>
              </a:rPr>
              <a:t>   - Geodetske snimke/Poprečni profili korita (DHMZ) </a:t>
            </a:r>
          </a:p>
          <a:p>
            <a:endParaRPr lang="hr-HR" sz="2400" dirty="0" smtClean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hr-HR" sz="2400" dirty="0" smtClean="0">
                <a:solidFill>
                  <a:prstClr val="black"/>
                </a:solidFill>
              </a:rPr>
              <a:t> HIDROLOŠKE PODLOGE:</a:t>
            </a:r>
          </a:p>
          <a:p>
            <a:r>
              <a:rPr lang="hr-HR" sz="2400" dirty="0" smtClean="0">
                <a:solidFill>
                  <a:prstClr val="black"/>
                </a:solidFill>
              </a:rPr>
              <a:t>   - Zabilježene maksimalne godišnje vrijednosti vodostaja </a:t>
            </a:r>
          </a:p>
          <a:p>
            <a:r>
              <a:rPr lang="hr-HR" sz="2400" dirty="0" smtClean="0">
                <a:solidFill>
                  <a:prstClr val="black"/>
                </a:solidFill>
              </a:rPr>
              <a:t>     za odabrane hidrološke mjerne postaje (DHMZ)</a:t>
            </a:r>
          </a:p>
          <a:p>
            <a:endParaRPr lang="hr-HR" sz="2400" dirty="0" smtClean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hr-HR" sz="2400" dirty="0" smtClean="0">
                <a:solidFill>
                  <a:prstClr val="black"/>
                </a:solidFill>
              </a:rPr>
              <a:t> ALAT ZA MODELIRANJE:</a:t>
            </a:r>
          </a:p>
          <a:p>
            <a:r>
              <a:rPr lang="hr-HR" sz="2400" dirty="0" smtClean="0">
                <a:solidFill>
                  <a:prstClr val="black"/>
                </a:solidFill>
              </a:rPr>
              <a:t>   - ArcGIS 10.1 (3D Analyst; ArcHydro; HEC-GeoHMS)</a:t>
            </a:r>
          </a:p>
          <a:p>
            <a:pPr algn="ctr"/>
            <a:endParaRPr lang="hr-HR" sz="2400" dirty="0" smtClean="0">
              <a:solidFill>
                <a:prstClr val="black"/>
              </a:solidFill>
            </a:endParaRPr>
          </a:p>
          <a:p>
            <a:pPr algn="ctr">
              <a:buFont typeface="Arial" pitchFamily="34" charset="0"/>
              <a:buChar char="•"/>
            </a:pPr>
            <a:endParaRPr lang="hr-HR" sz="2400" dirty="0" smtClean="0">
              <a:solidFill>
                <a:prstClr val="black"/>
              </a:solidFill>
            </a:endParaRPr>
          </a:p>
          <a:p>
            <a:endParaRPr lang="hr-HR" dirty="0">
              <a:solidFill>
                <a:prstClr val="black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sr-Latn-RS" dirty="0" smtClean="0">
                <a:solidFill>
                  <a:prstClr val="black">
                    <a:tint val="75000"/>
                  </a:prstClr>
                </a:solidFill>
              </a:rPr>
              <a:t>Bečić, Godler, Mutić</a:t>
            </a:r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GIS analiza potencijalnih poplavnih područja Grada Zagreba</a:t>
            </a: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hr-HR" dirty="0" smtClean="0">
                <a:solidFill>
                  <a:prstClr val="black">
                    <a:tint val="75000"/>
                  </a:prstClr>
                </a:solidFill>
              </a:rPr>
              <a:t>Lokalna uprava u sustavu obrane od poplava</a:t>
            </a:r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9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5776" y="4365104"/>
            <a:ext cx="6400800" cy="1752600"/>
          </a:xfrm>
        </p:spPr>
        <p:txBody>
          <a:bodyPr>
            <a:normAutofit/>
          </a:bodyPr>
          <a:lstStyle/>
          <a:p>
            <a:pPr algn="r"/>
            <a:endParaRPr lang="hr-HR" sz="1800" dirty="0" smtClean="0"/>
          </a:p>
          <a:p>
            <a:pPr algn="r"/>
            <a:endParaRPr lang="hr-HR" sz="1800" dirty="0" smtClean="0"/>
          </a:p>
        </p:txBody>
      </p:sp>
      <p:pic>
        <p:nvPicPr>
          <p:cNvPr id="1028" name="Picture 4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6876256" y="332656"/>
            <a:ext cx="73413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60648"/>
            <a:ext cx="1090334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2" descr="C:\Users\igodler\Desktop\DHMZ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792088" cy="93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Petra\ZG_novo\KARTE\za preljev 2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1196752"/>
            <a:ext cx="7129563" cy="5040560"/>
          </a:xfrm>
          <a:prstGeom prst="rect">
            <a:avLst/>
          </a:prstGeom>
          <a:noFill/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sr-Latn-RS" dirty="0" smtClean="0">
                <a:solidFill>
                  <a:prstClr val="black">
                    <a:tint val="75000"/>
                  </a:prstClr>
                </a:solidFill>
              </a:rPr>
              <a:t>Bečić, Godler, Mutić</a:t>
            </a:r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GIS analiza potencijalnih poplavnih područja Grada Zagreba</a:t>
            </a: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hr-HR" dirty="0" smtClean="0">
                <a:solidFill>
                  <a:prstClr val="black">
                    <a:tint val="75000"/>
                  </a:prstClr>
                </a:solidFill>
              </a:rPr>
              <a:t>Lokalna uprava u sustavu obrane od poplava</a:t>
            </a:r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99792" y="5229200"/>
            <a:ext cx="3816424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dirty="0" smtClean="0">
                <a:solidFill>
                  <a:prstClr val="black"/>
                </a:solidFill>
              </a:rPr>
              <a:t>PROSTORNI OBUHVAT</a:t>
            </a:r>
          </a:p>
          <a:p>
            <a:pPr algn="ctr"/>
            <a:r>
              <a:rPr lang="hr-HR" sz="1400" b="1" dirty="0" smtClean="0">
                <a:solidFill>
                  <a:prstClr val="black"/>
                </a:solidFill>
              </a:rPr>
              <a:t>ANALIZIRANOG PODRUČJA</a:t>
            </a:r>
            <a:endParaRPr lang="hr-HR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2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SKICA006"/>
          <p:cNvPicPr>
            <a:picLocks noChangeAspect="1" noChangeArrowheads="1"/>
          </p:cNvPicPr>
          <p:nvPr/>
        </p:nvPicPr>
        <p:blipFill>
          <a:blip r:embed="rId3" cstate="print"/>
          <a:srcRect l="6393"/>
          <a:stretch>
            <a:fillRect/>
          </a:stretch>
        </p:blipFill>
        <p:spPr bwMode="auto">
          <a:xfrm>
            <a:off x="4132397" y="4437112"/>
            <a:ext cx="4760083" cy="186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4581128"/>
            <a:ext cx="6400800" cy="1752600"/>
          </a:xfrm>
        </p:spPr>
        <p:txBody>
          <a:bodyPr>
            <a:normAutofit/>
          </a:bodyPr>
          <a:lstStyle/>
          <a:p>
            <a:pPr algn="r"/>
            <a:endParaRPr lang="hr-HR" sz="1800" dirty="0" smtClean="0"/>
          </a:p>
          <a:p>
            <a:pPr algn="r"/>
            <a:endParaRPr lang="hr-HR" sz="1800" dirty="0" smtClean="0"/>
          </a:p>
        </p:txBody>
      </p:sp>
      <p:pic>
        <p:nvPicPr>
          <p:cNvPr id="1028" name="Picture 4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6876256" y="332656"/>
            <a:ext cx="73413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60648"/>
            <a:ext cx="1090334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2" descr="C:\Users\igodler\Desktop\DHMZ_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64096" cy="102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1412776"/>
            <a:ext cx="8892480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100" dirty="0" err="1" smtClean="0">
                <a:solidFill>
                  <a:prstClr val="black">
                    <a:lumMod val="95000"/>
                    <a:lumOff val="5000"/>
                  </a:prstClr>
                </a:solidFill>
              </a:rPr>
              <a:t>Preljev</a:t>
            </a:r>
            <a:r>
              <a:rPr lang="en-GB" sz="21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je </a:t>
            </a:r>
            <a:r>
              <a:rPr lang="en-GB" sz="2100" dirty="0" err="1" smtClean="0">
                <a:solidFill>
                  <a:prstClr val="black">
                    <a:lumMod val="95000"/>
                    <a:lumOff val="5000"/>
                  </a:prstClr>
                </a:solidFill>
              </a:rPr>
              <a:t>izgrađen</a:t>
            </a:r>
            <a:r>
              <a:rPr lang="en-GB" sz="21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GB" sz="2100" dirty="0" err="1" smtClean="0">
                <a:solidFill>
                  <a:prstClr val="black">
                    <a:lumMod val="95000"/>
                    <a:lumOff val="5000"/>
                  </a:prstClr>
                </a:solidFill>
              </a:rPr>
              <a:t>početkom</a:t>
            </a:r>
            <a:r>
              <a:rPr lang="en-GB" sz="21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hr-HR" sz="21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1970-ih u dužini od 1 000 m i nalazi se </a:t>
            </a:r>
            <a:r>
              <a:rPr lang="en-GB" sz="21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u </a:t>
            </a:r>
            <a:r>
              <a:rPr lang="en-GB" sz="2100" dirty="0" err="1" smtClean="0">
                <a:solidFill>
                  <a:prstClr val="black">
                    <a:lumMod val="95000"/>
                    <a:lumOff val="5000"/>
                  </a:prstClr>
                </a:solidFill>
              </a:rPr>
              <a:t>blagoj</a:t>
            </a:r>
            <a:r>
              <a:rPr lang="en-GB" sz="21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GB" sz="2100" dirty="0" err="1" smtClean="0">
                <a:solidFill>
                  <a:prstClr val="black">
                    <a:lumMod val="95000"/>
                    <a:lumOff val="5000"/>
                  </a:prstClr>
                </a:solidFill>
              </a:rPr>
              <a:t>krivini</a:t>
            </a:r>
            <a:r>
              <a:rPr lang="en-GB" sz="21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Save </a:t>
            </a:r>
            <a:r>
              <a:rPr lang="en-GB" sz="2100" dirty="0" err="1" smtClean="0">
                <a:solidFill>
                  <a:prstClr val="black">
                    <a:lumMod val="95000"/>
                    <a:lumOff val="5000"/>
                  </a:prstClr>
                </a:solidFill>
              </a:rPr>
              <a:t>oko</a:t>
            </a:r>
            <a:r>
              <a:rPr lang="en-GB" sz="21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1 km</a:t>
            </a:r>
            <a:r>
              <a:rPr lang="hr-HR" sz="21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ni</a:t>
            </a:r>
            <a:r>
              <a:rPr lang="en-GB" sz="2100" dirty="0" err="1" smtClean="0">
                <a:solidFill>
                  <a:prstClr val="black">
                    <a:lumMod val="95000"/>
                    <a:lumOff val="5000"/>
                  </a:prstClr>
                </a:solidFill>
              </a:rPr>
              <a:t>zvodno</a:t>
            </a:r>
            <a:r>
              <a:rPr lang="en-GB" sz="21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GB" sz="2100" dirty="0" err="1" smtClean="0">
                <a:solidFill>
                  <a:prstClr val="black">
                    <a:lumMod val="95000"/>
                    <a:lumOff val="5000"/>
                  </a:prstClr>
                </a:solidFill>
              </a:rPr>
              <a:t>od</a:t>
            </a:r>
            <a:r>
              <a:rPr lang="en-GB" sz="21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GB" sz="2100" dirty="0" err="1" smtClean="0">
                <a:solidFill>
                  <a:prstClr val="black">
                    <a:lumMod val="95000"/>
                    <a:lumOff val="5000"/>
                  </a:prstClr>
                </a:solidFill>
              </a:rPr>
              <a:t>Jankomirskog</a:t>
            </a:r>
            <a:r>
              <a:rPr lang="en-GB" sz="21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GB" sz="2100" dirty="0" err="1" smtClean="0">
                <a:solidFill>
                  <a:prstClr val="black">
                    <a:lumMod val="95000"/>
                    <a:lumOff val="5000"/>
                  </a:prstClr>
                </a:solidFill>
              </a:rPr>
              <a:t>mosta</a:t>
            </a:r>
            <a:r>
              <a:rPr lang="en-GB" sz="21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endParaRPr lang="hr-HR" sz="2100" dirty="0" smtClean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hr-HR" sz="2100" dirty="0" smtClean="0">
                <a:solidFill>
                  <a:prstClr val="black"/>
                </a:solidFill>
              </a:rPr>
              <a:t> Rasterećenje velikih voda Save uzvodno od Zagreba</a:t>
            </a:r>
          </a:p>
          <a:p>
            <a:pPr>
              <a:buFont typeface="Arial" pitchFamily="34" charset="0"/>
              <a:buChar char="•"/>
            </a:pPr>
            <a:r>
              <a:rPr lang="hr-HR" sz="2100" dirty="0" smtClean="0">
                <a:solidFill>
                  <a:prstClr val="black"/>
                </a:solidFill>
              </a:rPr>
              <a:t> Preljevne količine prihvaća oteretni kanal Odra</a:t>
            </a:r>
          </a:p>
          <a:p>
            <a:pPr>
              <a:buFont typeface="Arial" pitchFamily="34" charset="0"/>
              <a:buChar char="•"/>
            </a:pPr>
            <a:r>
              <a:rPr lang="hr-HR" sz="2100" dirty="0" smtClean="0">
                <a:solidFill>
                  <a:prstClr val="black"/>
                </a:solidFill>
              </a:rPr>
              <a:t> Kod projektiranja proračunato je da počinje djelovati kada Savom teče 1900 m</a:t>
            </a:r>
            <a:r>
              <a:rPr lang="hr-HR" sz="2100" baseline="30000" dirty="0" smtClean="0">
                <a:solidFill>
                  <a:prstClr val="black"/>
                </a:solidFill>
              </a:rPr>
              <a:t>3</a:t>
            </a:r>
            <a:r>
              <a:rPr lang="hr-HR" sz="2100" dirty="0" smtClean="0">
                <a:solidFill>
                  <a:prstClr val="black"/>
                </a:solidFill>
              </a:rPr>
              <a:t>/s </a:t>
            </a:r>
            <a:r>
              <a:rPr lang="en-GB" sz="21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a </a:t>
            </a:r>
            <a:r>
              <a:rPr lang="en-GB" sz="2100" dirty="0" err="1" smtClean="0">
                <a:solidFill>
                  <a:prstClr val="black">
                    <a:lumMod val="95000"/>
                    <a:lumOff val="5000"/>
                  </a:prstClr>
                </a:solidFill>
              </a:rPr>
              <a:t>kod</a:t>
            </a:r>
            <a:r>
              <a:rPr lang="en-GB" sz="21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GB" sz="2100" dirty="0" err="1" smtClean="0">
                <a:solidFill>
                  <a:prstClr val="black">
                    <a:lumMod val="95000"/>
                    <a:lumOff val="5000"/>
                  </a:prstClr>
                </a:solidFill>
              </a:rPr>
              <a:t>pojave</a:t>
            </a:r>
            <a:r>
              <a:rPr lang="en-GB" sz="21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1000 </a:t>
            </a:r>
            <a:r>
              <a:rPr lang="en-GB" sz="2100" dirty="0" err="1" smtClean="0">
                <a:solidFill>
                  <a:prstClr val="black">
                    <a:lumMod val="95000"/>
                    <a:lumOff val="5000"/>
                  </a:prstClr>
                </a:solidFill>
              </a:rPr>
              <a:t>godišnje</a:t>
            </a:r>
            <a:r>
              <a:rPr lang="en-GB" sz="21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en-GB" sz="2100" dirty="0" err="1" smtClean="0">
                <a:solidFill>
                  <a:prstClr val="black">
                    <a:lumMod val="95000"/>
                    <a:lumOff val="5000"/>
                  </a:prstClr>
                </a:solidFill>
              </a:rPr>
              <a:t>vode</a:t>
            </a:r>
            <a:r>
              <a:rPr lang="en-GB" sz="21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r>
              <a:rPr lang="hr-HR" sz="21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trebao je kapacitirati </a:t>
            </a:r>
            <a:r>
              <a:rPr lang="en-GB" sz="21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1510 m</a:t>
            </a:r>
            <a:r>
              <a:rPr lang="en-GB" sz="2100" baseline="300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3</a:t>
            </a:r>
            <a:r>
              <a:rPr lang="en-GB" sz="21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/s</a:t>
            </a:r>
            <a:r>
              <a:rPr lang="hr-HR" sz="21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hr-HR" sz="2100" dirty="0" smtClean="0">
                <a:solidFill>
                  <a:prstClr val="black"/>
                </a:solidFill>
              </a:rPr>
              <a:t> Zbog kontinuiranog i intenzivnog produbljenja korita rijeke -&gt;2360  m</a:t>
            </a:r>
            <a:r>
              <a:rPr lang="hr-HR" sz="2100" baseline="30000" dirty="0" smtClean="0">
                <a:solidFill>
                  <a:prstClr val="black"/>
                </a:solidFill>
              </a:rPr>
              <a:t>3</a:t>
            </a:r>
            <a:r>
              <a:rPr lang="hr-HR" sz="2100" dirty="0" smtClean="0">
                <a:solidFill>
                  <a:prstClr val="black"/>
                </a:solidFill>
              </a:rPr>
              <a:t>/s</a:t>
            </a:r>
          </a:p>
          <a:p>
            <a:endParaRPr lang="hr-HR" sz="3200" dirty="0" smtClean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sr-Latn-RS" dirty="0" smtClean="0">
                <a:solidFill>
                  <a:prstClr val="black">
                    <a:tint val="75000"/>
                  </a:prstClr>
                </a:solidFill>
              </a:rPr>
              <a:t>Bečić, Godler, Mutić</a:t>
            </a:r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GIS analiza potencijalnih poplavnih područja Grada Zagreba</a:t>
            </a: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hr-HR" dirty="0" smtClean="0">
                <a:solidFill>
                  <a:prstClr val="black">
                    <a:tint val="75000"/>
                  </a:prstClr>
                </a:solidFill>
              </a:rPr>
              <a:t>Lokalna uprava u sustavu obrane od poplava</a:t>
            </a:r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4932040" y="4149080"/>
            <a:ext cx="3072572" cy="292388"/>
          </a:xfrm>
          <a:prstGeom prst="rect">
            <a:avLst/>
          </a:prstGeom>
          <a:solidFill>
            <a:schemeClr val="bg2">
              <a:alpha val="7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tIns="0" anchor="ctr">
            <a:spAutoFit/>
          </a:bodyPr>
          <a:lstStyle/>
          <a:p>
            <a:pPr algn="just">
              <a:spcBef>
                <a:spcPct val="0"/>
              </a:spcBef>
            </a:pPr>
            <a:r>
              <a:rPr lang="hr-HR" sz="1600" dirty="0">
                <a:solidFill>
                  <a:prstClr val="black">
                    <a:lumMod val="95000"/>
                    <a:lumOff val="5000"/>
                  </a:prstClr>
                </a:solidFill>
              </a:rPr>
              <a:t>Poprečni presjek preljeva Jankomir</a:t>
            </a:r>
          </a:p>
        </p:txBody>
      </p:sp>
      <p:pic>
        <p:nvPicPr>
          <p:cNvPr id="29697" name="Picture 1" descr="G:\ZG_novo\KARTE\Shema kanala i preljev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293096"/>
            <a:ext cx="3654185" cy="2088839"/>
          </a:xfrm>
          <a:prstGeom prst="rect">
            <a:avLst/>
          </a:prstGeom>
          <a:noFill/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1187624" y="4149080"/>
            <a:ext cx="2318712" cy="538609"/>
          </a:xfrm>
          <a:prstGeom prst="rect">
            <a:avLst/>
          </a:prstGeom>
          <a:solidFill>
            <a:schemeClr val="bg2">
              <a:alpha val="7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tIns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hr-HR" sz="16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Shematski prikaz </a:t>
            </a:r>
          </a:p>
          <a:p>
            <a:pPr algn="ctr">
              <a:spcBef>
                <a:spcPct val="0"/>
              </a:spcBef>
            </a:pPr>
            <a:r>
              <a:rPr lang="hr-HR" sz="16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lokacije </a:t>
            </a:r>
            <a:r>
              <a:rPr lang="hr-HR" sz="1600" dirty="0">
                <a:solidFill>
                  <a:prstClr val="black">
                    <a:lumMod val="95000"/>
                    <a:lumOff val="5000"/>
                  </a:prstClr>
                </a:solidFill>
              </a:rPr>
              <a:t>preljeva Jankomir</a:t>
            </a:r>
          </a:p>
        </p:txBody>
      </p:sp>
    </p:spTree>
    <p:extLst>
      <p:ext uri="{BB962C8B-B14F-4D97-AF65-F5344CB8AC3E}">
        <p14:creationId xmlns:p14="http://schemas.microsoft.com/office/powerpoint/2010/main" val="216644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4581128"/>
            <a:ext cx="6400800" cy="1752600"/>
          </a:xfrm>
        </p:spPr>
        <p:txBody>
          <a:bodyPr>
            <a:normAutofit/>
          </a:bodyPr>
          <a:lstStyle/>
          <a:p>
            <a:pPr algn="r"/>
            <a:endParaRPr lang="hr-HR" sz="1800" dirty="0" smtClean="0"/>
          </a:p>
          <a:p>
            <a:pPr algn="r"/>
            <a:endParaRPr lang="hr-HR" sz="1800" dirty="0" smtClean="0"/>
          </a:p>
        </p:txBody>
      </p:sp>
      <p:pic>
        <p:nvPicPr>
          <p:cNvPr id="7" name="Picture 22" descr="C:\Users\igodler\Desktop\DHMZ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64096" cy="102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sr-Latn-RS" dirty="0" smtClean="0">
                <a:solidFill>
                  <a:prstClr val="black">
                    <a:tint val="75000"/>
                  </a:prstClr>
                </a:solidFill>
              </a:rPr>
              <a:t>Bečić, Godler, Mutić</a:t>
            </a:r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GIS analiza potencijalnih poplavnih područja Grada Zagreba</a:t>
            </a: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hr-HR" dirty="0" smtClean="0">
                <a:solidFill>
                  <a:prstClr val="black">
                    <a:tint val="75000"/>
                  </a:prstClr>
                </a:solidFill>
              </a:rPr>
              <a:t>Lokalna uprava u sustavu obrane od poplava</a:t>
            </a:r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2915816" y="1268760"/>
            <a:ext cx="3433632" cy="323165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tIns="0" anchor="ctr">
            <a:spAutoFit/>
          </a:bodyPr>
          <a:lstStyle/>
          <a:p>
            <a:pPr algn="just">
              <a:spcBef>
                <a:spcPct val="0"/>
              </a:spcBef>
            </a:pPr>
            <a:r>
              <a:rPr lang="hr-HR" dirty="0">
                <a:solidFill>
                  <a:prstClr val="black">
                    <a:lumMod val="95000"/>
                    <a:lumOff val="5000"/>
                  </a:prstClr>
                </a:solidFill>
              </a:rPr>
              <a:t>Poprečni presjek preljeva Jankomir</a:t>
            </a:r>
          </a:p>
        </p:txBody>
      </p:sp>
      <p:pic>
        <p:nvPicPr>
          <p:cNvPr id="67587" name="Picture 3" descr="F:\Savapop19.09.2010\DSC04222.JPG"/>
          <p:cNvPicPr>
            <a:picLocks noChangeAspect="1" noChangeArrowheads="1"/>
          </p:cNvPicPr>
          <p:nvPr/>
        </p:nvPicPr>
        <p:blipFill>
          <a:blip r:embed="rId4" cstate="print"/>
          <a:srcRect l="1963" t="64700" r="1963" b="11150"/>
          <a:stretch>
            <a:fillRect/>
          </a:stretch>
        </p:blipFill>
        <p:spPr bwMode="auto">
          <a:xfrm>
            <a:off x="179512" y="4437112"/>
            <a:ext cx="8784976" cy="1656184"/>
          </a:xfrm>
          <a:prstGeom prst="rect">
            <a:avLst/>
          </a:prstGeom>
          <a:noFill/>
        </p:spPr>
      </p:pic>
      <p:pic>
        <p:nvPicPr>
          <p:cNvPr id="67586" name="Picture 2" descr="C:\Users\user\Desktop\poprecni jankomir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188640"/>
            <a:ext cx="6482748" cy="4245942"/>
          </a:xfrm>
          <a:prstGeom prst="rect">
            <a:avLst/>
          </a:prstGeom>
          <a:noFill/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3563888" y="404664"/>
            <a:ext cx="2327497" cy="323165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tIns="0" anchor="ctr">
            <a:spAutoFit/>
          </a:bodyPr>
          <a:lstStyle/>
          <a:p>
            <a:pPr algn="just">
              <a:spcBef>
                <a:spcPct val="0"/>
              </a:spcBef>
            </a:pPr>
            <a:r>
              <a:rPr lang="hr-HR" dirty="0">
                <a:solidFill>
                  <a:prstClr val="black">
                    <a:lumMod val="95000"/>
                    <a:lumOff val="5000"/>
                  </a:prstClr>
                </a:solidFill>
              </a:rPr>
              <a:t>Poprečni presjek </a:t>
            </a:r>
            <a:r>
              <a:rPr lang="hr-HR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korita</a:t>
            </a:r>
            <a:endParaRPr lang="hr-HR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67944" y="1772816"/>
            <a:ext cx="16622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b="1" dirty="0" smtClean="0">
                <a:solidFill>
                  <a:srgbClr val="FF0000"/>
                </a:solidFill>
              </a:rPr>
              <a:t>POČETAK PRELJEVANJA</a:t>
            </a:r>
            <a:endParaRPr lang="hr-HR" sz="1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0" y="1988840"/>
            <a:ext cx="7280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800" b="1" dirty="0" smtClean="0">
                <a:solidFill>
                  <a:srgbClr val="FF0000"/>
                </a:solidFill>
              </a:rPr>
              <a:t>120,6 m n/m</a:t>
            </a:r>
            <a:endParaRPr lang="hr-HR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49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0" y="1500174"/>
            <a:ext cx="9144000" cy="5357826"/>
          </a:xfrm>
        </p:spPr>
        <p:txBody>
          <a:bodyPr>
            <a:normAutofit/>
          </a:bodyPr>
          <a:lstStyle/>
          <a:p>
            <a:r>
              <a:rPr lang="hr-HR" dirty="0" smtClean="0"/>
              <a:t>Sadržaj:</a:t>
            </a:r>
          </a:p>
          <a:p>
            <a:pPr lvl="1"/>
            <a:r>
              <a:rPr lang="hr-HR" dirty="0" smtClean="0"/>
              <a:t>Krizni management i uloga GIS-a u upravljanju krizama</a:t>
            </a:r>
          </a:p>
          <a:p>
            <a:pPr lvl="1"/>
            <a:r>
              <a:rPr lang="hr-HR" dirty="0" smtClean="0"/>
              <a:t>Sustav zaštite od poplava Save na području Grada Zagreba</a:t>
            </a:r>
          </a:p>
          <a:p>
            <a:pPr lvl="1"/>
            <a:r>
              <a:rPr lang="hr-HR" dirty="0" smtClean="0"/>
              <a:t>Model “Preljev Jankomir”</a:t>
            </a:r>
          </a:p>
          <a:p>
            <a:pPr lvl="1"/>
            <a:r>
              <a:rPr lang="hr-HR" dirty="0" smtClean="0"/>
              <a:t>Model “Proboj nasipa”</a:t>
            </a:r>
          </a:p>
          <a:p>
            <a:pPr lvl="1"/>
            <a:r>
              <a:rPr lang="hr-HR" dirty="0" smtClean="0"/>
              <a:t>Baza podataka</a:t>
            </a:r>
          </a:p>
          <a:p>
            <a:pPr lvl="1"/>
            <a:r>
              <a:rPr lang="hr-HR" dirty="0" smtClean="0"/>
              <a:t>GIS analize modela</a:t>
            </a:r>
          </a:p>
          <a:p>
            <a:pPr lvl="1"/>
            <a:r>
              <a:rPr lang="hr-HR" dirty="0" smtClean="0"/>
              <a:t>Zaključak</a:t>
            </a:r>
          </a:p>
          <a:p>
            <a:pPr lvl="1"/>
            <a:endParaRPr lang="hr-HR" u="sng" dirty="0" smtClean="0"/>
          </a:p>
          <a:p>
            <a:pPr lvl="2"/>
            <a:endParaRPr lang="hr-HR" dirty="0" smtClean="0"/>
          </a:p>
          <a:p>
            <a:pPr lvl="1"/>
            <a:endParaRPr lang="hr-HR" altLang="sr-Latn-RS" dirty="0" smtClean="0"/>
          </a:p>
          <a:p>
            <a:endParaRPr lang="hr-HR" altLang="sr-Latn-RS" dirty="0" smtClean="0"/>
          </a:p>
          <a:p>
            <a:endParaRPr lang="hr-HR" altLang="sr-Latn-RS" dirty="0" smtClean="0"/>
          </a:p>
          <a:p>
            <a:endParaRPr lang="hr-HR" altLang="sr-Latn-RS" dirty="0" smtClean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5772" cy="1357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8143900" y="214290"/>
            <a:ext cx="788099" cy="7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 descr="C:\Users\igodler\Desktop\DHMZ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14290"/>
            <a:ext cx="652231" cy="7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214678" y="6286520"/>
            <a:ext cx="2895600" cy="365125"/>
          </a:xfrm>
        </p:spPr>
        <p:txBody>
          <a:bodyPr/>
          <a:lstStyle/>
          <a:p>
            <a:r>
              <a:rPr lang="hr-HR" dirty="0" smtClean="0"/>
              <a:t>GIS analiza potencijalnih poplavnih područja Grada Zagreba</a:t>
            </a:r>
            <a:endParaRPr lang="hr-HR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0" y="6286520"/>
            <a:ext cx="2133600" cy="365125"/>
          </a:xfrm>
        </p:spPr>
        <p:txBody>
          <a:bodyPr/>
          <a:lstStyle/>
          <a:p>
            <a:r>
              <a:rPr lang="sr-Latn-CS" dirty="0" err="1" smtClean="0"/>
              <a:t>Bečić</a:t>
            </a:r>
            <a:r>
              <a:rPr lang="sr-Latn-CS" dirty="0" smtClean="0"/>
              <a:t>, </a:t>
            </a:r>
            <a:r>
              <a:rPr lang="sr-Latn-CS" dirty="0" err="1" smtClean="0"/>
              <a:t>Godler</a:t>
            </a:r>
            <a:r>
              <a:rPr lang="sr-Latn-CS" dirty="0" smtClean="0"/>
              <a:t>, </a:t>
            </a:r>
            <a:r>
              <a:rPr lang="sr-Latn-CS" dirty="0" err="1" smtClean="0"/>
              <a:t>Mutić</a:t>
            </a:r>
            <a:endParaRPr lang="hr-HR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010400" y="6286520"/>
            <a:ext cx="2133600" cy="365125"/>
          </a:xfrm>
        </p:spPr>
        <p:txBody>
          <a:bodyPr/>
          <a:lstStyle/>
          <a:p>
            <a:r>
              <a:rPr lang="hr-HR" dirty="0" smtClean="0"/>
              <a:t>Lokalna uprava u sustavu obrane od poplava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5157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5776" y="4365104"/>
            <a:ext cx="6400800" cy="1752600"/>
          </a:xfrm>
        </p:spPr>
        <p:txBody>
          <a:bodyPr>
            <a:normAutofit/>
          </a:bodyPr>
          <a:lstStyle/>
          <a:p>
            <a:pPr algn="r"/>
            <a:endParaRPr lang="hr-HR" sz="1800" dirty="0" smtClean="0"/>
          </a:p>
          <a:p>
            <a:pPr algn="r"/>
            <a:endParaRPr lang="hr-HR" sz="1800" dirty="0" smtClean="0"/>
          </a:p>
        </p:txBody>
      </p:sp>
      <p:pic>
        <p:nvPicPr>
          <p:cNvPr id="1028" name="Picture 4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6876256" y="332656"/>
            <a:ext cx="73413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60648"/>
            <a:ext cx="1090334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2" descr="C:\Users\igodler\Desktop\DHMZ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91125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sr-Latn-RS" dirty="0" smtClean="0">
                <a:solidFill>
                  <a:prstClr val="black">
                    <a:tint val="75000"/>
                  </a:prstClr>
                </a:solidFill>
              </a:rPr>
              <a:t>Bečić, Godler, Mutić</a:t>
            </a:r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GIS analiza potencijalnih poplavnih područja Grada Zagreba</a:t>
            </a: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hr-HR" dirty="0" smtClean="0">
                <a:solidFill>
                  <a:prstClr val="black">
                    <a:tint val="75000"/>
                  </a:prstClr>
                </a:solidFill>
              </a:rPr>
              <a:t>Lokalna uprava u sustavu obrane od poplava</a:t>
            </a:r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6" name="Picture 4" descr="C:\Petra\ZG_novo\KARTE\Poprecni_presjeci_podsused_do2009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1700808"/>
            <a:ext cx="7258050" cy="4381500"/>
          </a:xfrm>
          <a:prstGeom prst="rect">
            <a:avLst/>
          </a:prstGeom>
          <a:noFill/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275856" y="1556792"/>
            <a:ext cx="2873927" cy="600164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tIns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hr-HR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Poprečni presjek korita Save</a:t>
            </a:r>
          </a:p>
          <a:p>
            <a:pPr algn="ctr">
              <a:spcBef>
                <a:spcPct val="0"/>
              </a:spcBef>
            </a:pPr>
            <a:r>
              <a:rPr lang="hr-HR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- Podsused žičara -</a:t>
            </a:r>
          </a:p>
        </p:txBody>
      </p:sp>
    </p:spTree>
    <p:extLst>
      <p:ext uri="{BB962C8B-B14F-4D97-AF65-F5344CB8AC3E}">
        <p14:creationId xmlns:p14="http://schemas.microsoft.com/office/powerpoint/2010/main" val="295762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5776" y="4365104"/>
            <a:ext cx="6400800" cy="1752600"/>
          </a:xfrm>
        </p:spPr>
        <p:txBody>
          <a:bodyPr>
            <a:normAutofit/>
          </a:bodyPr>
          <a:lstStyle/>
          <a:p>
            <a:pPr algn="r"/>
            <a:endParaRPr lang="hr-HR" sz="1800" dirty="0" smtClean="0"/>
          </a:p>
          <a:p>
            <a:pPr algn="r"/>
            <a:endParaRPr lang="hr-HR" sz="1800" dirty="0" smtClean="0"/>
          </a:p>
        </p:txBody>
      </p:sp>
      <p:pic>
        <p:nvPicPr>
          <p:cNvPr id="1028" name="Picture 4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6876256" y="332656"/>
            <a:ext cx="73413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60648"/>
            <a:ext cx="1090334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2" descr="C:\Users\igodler\Desktop\DHMZ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91125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Petra\ZG_novo\KARTE\Poprecni presjek zg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1772816"/>
            <a:ext cx="8320314" cy="4295147"/>
          </a:xfrm>
          <a:prstGeom prst="rect">
            <a:avLst/>
          </a:prstGeom>
          <a:noFill/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sr-Latn-RS" dirty="0" smtClean="0">
                <a:solidFill>
                  <a:prstClr val="black">
                    <a:tint val="75000"/>
                  </a:prstClr>
                </a:solidFill>
              </a:rPr>
              <a:t>Bečić, Godler, Mutić</a:t>
            </a:r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GIS analiza potencijalnih poplavnih područja Grada Zagreba</a:t>
            </a: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hr-HR" dirty="0" smtClean="0">
                <a:solidFill>
                  <a:prstClr val="black">
                    <a:tint val="75000"/>
                  </a:prstClr>
                </a:solidFill>
              </a:rPr>
              <a:t>Lokalna uprava u sustavu obrane od poplava</a:t>
            </a:r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275856" y="1484784"/>
            <a:ext cx="2873927" cy="600164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tIns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hr-HR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Poprečni presjek korita Save</a:t>
            </a:r>
          </a:p>
          <a:p>
            <a:pPr algn="ctr">
              <a:spcBef>
                <a:spcPct val="0"/>
              </a:spcBef>
            </a:pPr>
            <a:r>
              <a:rPr lang="hr-HR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- Zagreb -</a:t>
            </a:r>
          </a:p>
        </p:txBody>
      </p:sp>
    </p:spTree>
    <p:extLst>
      <p:ext uri="{BB962C8B-B14F-4D97-AF65-F5344CB8AC3E}">
        <p14:creationId xmlns:p14="http://schemas.microsoft.com/office/powerpoint/2010/main" val="177852061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5776" y="4365104"/>
            <a:ext cx="6400800" cy="1752600"/>
          </a:xfrm>
        </p:spPr>
        <p:txBody>
          <a:bodyPr>
            <a:normAutofit/>
          </a:bodyPr>
          <a:lstStyle/>
          <a:p>
            <a:pPr algn="r"/>
            <a:endParaRPr lang="hr-HR" sz="1800" dirty="0" smtClean="0"/>
          </a:p>
          <a:p>
            <a:pPr algn="r"/>
            <a:endParaRPr lang="hr-HR" sz="18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051720" y="90872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sz="28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6150" y="1503948"/>
            <a:ext cx="882047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prstClr val="black"/>
                </a:solidFill>
              </a:rPr>
              <a:t> </a:t>
            </a:r>
            <a:endParaRPr lang="hr-HR" dirty="0" smtClean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endParaRPr lang="hr-HR" dirty="0" smtClean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endParaRPr lang="hr-HR" dirty="0" smtClean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endParaRPr lang="hr-HR" dirty="0" smtClean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endParaRPr lang="hr-HR" dirty="0" smtClean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endParaRPr lang="hr-HR" dirty="0" smtClean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endParaRPr lang="hr-HR" dirty="0" smtClean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endParaRPr lang="hr-HR" dirty="0" smtClean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endParaRPr lang="hr-HR" dirty="0" smtClean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endParaRPr lang="hr-HR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11560" y="1844824"/>
          <a:ext cx="2774032" cy="3348525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87016"/>
                <a:gridCol w="1387016"/>
              </a:tblGrid>
              <a:tr h="303034"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Broj aktivacije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Godina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03034"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 dirty="0"/>
                        <a:t>1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 dirty="0"/>
                        <a:t>1979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03034"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 dirty="0"/>
                        <a:t>2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 dirty="0"/>
                        <a:t>1979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03034"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/>
                        <a:t>3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 dirty="0"/>
                        <a:t>1980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03034"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/>
                        <a:t>4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 dirty="0"/>
                        <a:t>1980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03034"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/>
                        <a:t>5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 dirty="0"/>
                        <a:t>1982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03034"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/>
                        <a:t>6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 dirty="0"/>
                        <a:t>1990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03034"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/>
                        <a:t>7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 dirty="0"/>
                        <a:t>1998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03034"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/>
                        <a:t>8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 dirty="0"/>
                        <a:t>2010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03034"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/>
                        <a:t>9</a:t>
                      </a:r>
                      <a:endParaRPr lang="hr-HR" sz="16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 dirty="0"/>
                        <a:t>2012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18185"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 dirty="0"/>
                        <a:t>10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600" b="0" u="none" strike="noStrike" dirty="0"/>
                        <a:t>2014</a:t>
                      </a:r>
                      <a:endParaRPr lang="hr-HR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827584" y="5229200"/>
            <a:ext cx="2287549" cy="600164"/>
          </a:xfrm>
          <a:prstGeom prst="rect">
            <a:avLst/>
          </a:prstGeom>
          <a:solidFill>
            <a:schemeClr val="bg2">
              <a:alpha val="7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tIns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hr-HR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Kronologija aktivacije </a:t>
            </a:r>
          </a:p>
          <a:p>
            <a:pPr algn="ctr">
              <a:spcBef>
                <a:spcPct val="0"/>
              </a:spcBef>
            </a:pPr>
            <a:r>
              <a:rPr lang="hr-HR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preljeva Jankomir</a:t>
            </a:r>
            <a:endParaRPr lang="hr-HR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graphicFrame>
        <p:nvGraphicFramePr>
          <p:cNvPr id="14" name="Chart 13"/>
          <p:cNvGraphicFramePr/>
          <p:nvPr/>
        </p:nvGraphicFramePr>
        <p:xfrm>
          <a:off x="3707904" y="3861048"/>
          <a:ext cx="5256584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/>
          <p:cNvGraphicFramePr/>
          <p:nvPr/>
        </p:nvGraphicFramePr>
        <p:xfrm>
          <a:off x="4355976" y="908720"/>
          <a:ext cx="3888432" cy="2383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3995936" y="332656"/>
            <a:ext cx="4486806" cy="600164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tIns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hr-HR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Nizovi maksimalnih godišnjih vodostaja Save </a:t>
            </a:r>
          </a:p>
          <a:p>
            <a:pPr algn="ctr">
              <a:spcBef>
                <a:spcPct val="0"/>
              </a:spcBef>
            </a:pPr>
            <a:r>
              <a:rPr lang="hr-HR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za postaju Preljev Jankomir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4139952" y="3429000"/>
            <a:ext cx="4486806" cy="600164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tIns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hr-HR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Nizovi maksimalnih godišnjih vodostaja Save </a:t>
            </a:r>
          </a:p>
          <a:p>
            <a:pPr algn="ctr">
              <a:spcBef>
                <a:spcPct val="0"/>
              </a:spcBef>
            </a:pPr>
            <a:r>
              <a:rPr lang="hr-HR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za postaje Podsused žičara i Zagreb</a:t>
            </a:r>
          </a:p>
        </p:txBody>
      </p:sp>
      <p:sp>
        <p:nvSpPr>
          <p:cNvPr id="11" name="Oval 10"/>
          <p:cNvSpPr/>
          <p:nvPr/>
        </p:nvSpPr>
        <p:spPr>
          <a:xfrm>
            <a:off x="899592" y="4149080"/>
            <a:ext cx="2160240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prstClr val="white"/>
              </a:solidFill>
            </a:endParaRPr>
          </a:p>
        </p:txBody>
      </p:sp>
      <p:pic>
        <p:nvPicPr>
          <p:cNvPr id="2050" name="Picture 2" descr="\\DIJANA-STARI\Za_sve\Petra\Sava-PreljevJankomi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7851" y="332656"/>
            <a:ext cx="5916149" cy="4437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406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5776" y="4365104"/>
            <a:ext cx="6400800" cy="1752600"/>
          </a:xfrm>
        </p:spPr>
        <p:txBody>
          <a:bodyPr>
            <a:normAutofit/>
          </a:bodyPr>
          <a:lstStyle/>
          <a:p>
            <a:pPr algn="r"/>
            <a:endParaRPr lang="hr-HR" sz="1800" dirty="0" smtClean="0"/>
          </a:p>
          <a:p>
            <a:pPr algn="r"/>
            <a:endParaRPr lang="hr-HR" sz="1800" dirty="0" smtClean="0"/>
          </a:p>
        </p:txBody>
      </p:sp>
      <p:pic>
        <p:nvPicPr>
          <p:cNvPr id="1028" name="Picture 4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6876256" y="332656"/>
            <a:ext cx="73413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60648"/>
            <a:ext cx="1090334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2" descr="C:\Users\igodler\Desktop\DHMZ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91125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sr-Latn-RS" dirty="0" smtClean="0">
                <a:solidFill>
                  <a:prstClr val="black">
                    <a:tint val="75000"/>
                  </a:prstClr>
                </a:solidFill>
              </a:rPr>
              <a:t>Bečić, Godler, Mutić</a:t>
            </a:r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GIS analiza potencijalnih poplavnih područja Grada Zagreba</a:t>
            </a: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hr-HR" dirty="0" smtClean="0">
                <a:solidFill>
                  <a:prstClr val="black">
                    <a:tint val="75000"/>
                  </a:prstClr>
                </a:solidFill>
              </a:rPr>
              <a:t>Lokalna uprava u sustavu obrane od poplava</a:t>
            </a:r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\\DIJANA-STARI\Za_sve\Petra\Redukcija vv Save na preljevu Jankomi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1404192"/>
            <a:ext cx="6435948" cy="4113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" name="Rectangle 6" descr="plavo"/>
          <p:cNvSpPr>
            <a:spLocks noChangeArrowheads="1"/>
          </p:cNvSpPr>
          <p:nvPr/>
        </p:nvSpPr>
        <p:spPr bwMode="auto">
          <a:xfrm rot="10800000" flipV="1">
            <a:off x="1835696" y="5661248"/>
            <a:ext cx="6985000" cy="350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0" anchor="ctr">
            <a:spAutoFit/>
          </a:bodyPr>
          <a:lstStyle/>
          <a:p>
            <a:pPr algn="just">
              <a:spcBef>
                <a:spcPct val="0"/>
              </a:spcBef>
            </a:pPr>
            <a:r>
              <a:rPr lang="nl-NL" sz="2000" dirty="0">
                <a:solidFill>
                  <a:prstClr val="black"/>
                </a:solidFill>
              </a:rPr>
              <a:t>Efekti preljeva Jankomir na vodostaje Save u Zagrebu</a:t>
            </a:r>
          </a:p>
        </p:txBody>
      </p:sp>
      <p:sp>
        <p:nvSpPr>
          <p:cNvPr id="13" name="Rectangle 6" descr="plavo"/>
          <p:cNvSpPr>
            <a:spLocks noChangeArrowheads="1"/>
          </p:cNvSpPr>
          <p:nvPr/>
        </p:nvSpPr>
        <p:spPr bwMode="auto">
          <a:xfrm rot="10800000" flipV="1">
            <a:off x="2051720" y="6093296"/>
            <a:ext cx="6985000" cy="200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0" anchor="ctr">
            <a:spAutoFit/>
          </a:bodyPr>
          <a:lstStyle/>
          <a:p>
            <a:pPr algn="just">
              <a:spcBef>
                <a:spcPct val="0"/>
              </a:spcBef>
            </a:pPr>
            <a:r>
              <a:rPr lang="hr-HR" sz="1000" dirty="0" smtClean="0">
                <a:solidFill>
                  <a:prstClr val="black"/>
                </a:solidFill>
              </a:rPr>
              <a:t>Preuzeto iz: </a:t>
            </a:r>
            <a:r>
              <a:rPr lang="hr-HR" sz="1000" i="1" dirty="0" smtClean="0">
                <a:solidFill>
                  <a:prstClr val="black"/>
                </a:solidFill>
              </a:rPr>
              <a:t>Kratofil L.: Obrana Zagreba od velikh voda Save, Savjetovanje “Zagrebačke vode”, 2008.</a:t>
            </a:r>
            <a:endParaRPr lang="nl-NL" sz="10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6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5776" y="4365104"/>
            <a:ext cx="6400800" cy="1752600"/>
          </a:xfrm>
        </p:spPr>
        <p:txBody>
          <a:bodyPr>
            <a:normAutofit/>
          </a:bodyPr>
          <a:lstStyle/>
          <a:p>
            <a:pPr algn="r"/>
            <a:endParaRPr lang="hr-HR" sz="1800" dirty="0" smtClean="0"/>
          </a:p>
          <a:p>
            <a:pPr algn="r"/>
            <a:endParaRPr lang="hr-HR" sz="1800" dirty="0" smtClean="0"/>
          </a:p>
        </p:txBody>
      </p:sp>
      <p:pic>
        <p:nvPicPr>
          <p:cNvPr id="1028" name="Picture 4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6876256" y="332656"/>
            <a:ext cx="73413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60648"/>
            <a:ext cx="1090334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2" descr="C:\Users\igodler\Desktop\DHMZ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91125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836712"/>
            <a:ext cx="2594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solidFill>
                  <a:prstClr val="black"/>
                </a:solidFill>
              </a:rPr>
              <a:t>METODOLOGIJA</a:t>
            </a:r>
            <a:endParaRPr lang="hr-HR" sz="28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6890" y="1988840"/>
            <a:ext cx="894711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hr-HR" sz="2400" dirty="0" smtClean="0">
                <a:solidFill>
                  <a:prstClr val="black"/>
                </a:solidFill>
              </a:rPr>
              <a:t> Primjenom log-normalne krivulje raspodjela izračunati su povratni periodi maksimalnih godišnjih vodostaja za analizirane postaje</a:t>
            </a:r>
          </a:p>
          <a:p>
            <a:pPr algn="ctr">
              <a:buFont typeface="Arial" pitchFamily="34" charset="0"/>
              <a:buChar char="•"/>
            </a:pPr>
            <a:endParaRPr lang="hr-HR" sz="2400" dirty="0" smtClean="0">
              <a:solidFill>
                <a:prstClr val="black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hr-HR" sz="2400" dirty="0" smtClean="0">
                <a:solidFill>
                  <a:prstClr val="black"/>
                </a:solidFill>
              </a:rPr>
              <a:t> Povećanje povratnog perioda znači smanjivanje</a:t>
            </a:r>
          </a:p>
          <a:p>
            <a:pPr algn="ctr"/>
            <a:r>
              <a:rPr lang="hr-HR" sz="2400" dirty="0" smtClean="0">
                <a:solidFill>
                  <a:prstClr val="black"/>
                </a:solidFill>
              </a:rPr>
              <a:t> vjerojatnosti njihove pojave</a:t>
            </a:r>
          </a:p>
          <a:p>
            <a:pPr algn="ctr">
              <a:buFont typeface="Arial" pitchFamily="34" charset="0"/>
              <a:buChar char="•"/>
            </a:pPr>
            <a:endParaRPr lang="hr-HR" sz="2400" dirty="0" smtClean="0">
              <a:solidFill>
                <a:prstClr val="black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hr-HR" sz="2400" dirty="0" smtClean="0">
                <a:solidFill>
                  <a:prstClr val="black"/>
                </a:solidFill>
              </a:rPr>
              <a:t>Cilj analize je da se primjenom u hidrologiji uobičajene statističke obrade iskaže koliko je preljev utjecao na sigurnost obrane od poplava</a:t>
            </a:r>
          </a:p>
          <a:p>
            <a:pPr algn="ctr"/>
            <a:r>
              <a:rPr lang="hr-HR" sz="2400" dirty="0" smtClean="0">
                <a:solidFill>
                  <a:prstClr val="black"/>
                </a:solidFill>
              </a:rPr>
              <a:t>Grada Zagreba</a:t>
            </a:r>
          </a:p>
          <a:p>
            <a:pPr algn="ctr"/>
            <a:endParaRPr lang="hr-HR" sz="2400" dirty="0" smtClean="0">
              <a:solidFill>
                <a:prstClr val="black"/>
              </a:solidFill>
            </a:endParaRPr>
          </a:p>
          <a:p>
            <a:endParaRPr lang="hr-HR" dirty="0" smtClean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endParaRPr lang="hr-HR" dirty="0" smtClean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endParaRPr lang="hr-HR" dirty="0" smtClean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endParaRPr lang="hr-HR" dirty="0" smtClean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endParaRPr lang="hr-HR" dirty="0" smtClean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endParaRPr lang="hr-HR" dirty="0" smtClean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endParaRPr lang="hr-HR" dirty="0" smtClean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endParaRPr lang="hr-HR" dirty="0" smtClean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endParaRPr lang="hr-HR" dirty="0" smtClean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endParaRPr lang="hr-HR" dirty="0">
              <a:solidFill>
                <a:prstClr val="black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sr-Latn-RS" dirty="0" smtClean="0">
                <a:solidFill>
                  <a:prstClr val="black">
                    <a:tint val="75000"/>
                  </a:prstClr>
                </a:solidFill>
              </a:rPr>
              <a:t>Bečić, Godler, Mutić</a:t>
            </a:r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GIS analiza potencijalnih poplavnih područja Grada Zagreba</a:t>
            </a: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hr-HR" dirty="0" smtClean="0">
                <a:solidFill>
                  <a:prstClr val="black">
                    <a:tint val="75000"/>
                  </a:prstClr>
                </a:solidFill>
              </a:rPr>
              <a:t>Lokalna uprava u sustavu obrane od poplava</a:t>
            </a:r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61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5776" y="4365104"/>
            <a:ext cx="6400800" cy="1752600"/>
          </a:xfrm>
        </p:spPr>
        <p:txBody>
          <a:bodyPr>
            <a:normAutofit/>
          </a:bodyPr>
          <a:lstStyle/>
          <a:p>
            <a:pPr algn="r"/>
            <a:endParaRPr lang="hr-HR" sz="1800" dirty="0" smtClean="0"/>
          </a:p>
          <a:p>
            <a:pPr algn="r"/>
            <a:endParaRPr lang="hr-HR" sz="1800" dirty="0" smtClean="0"/>
          </a:p>
        </p:txBody>
      </p:sp>
      <p:pic>
        <p:nvPicPr>
          <p:cNvPr id="1028" name="Picture 4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6876256" y="332656"/>
            <a:ext cx="73413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60648"/>
            <a:ext cx="1090334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2" descr="C:\Users\igodler\Desktop\DHMZ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91125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sr-Latn-RS" dirty="0" smtClean="0">
                <a:solidFill>
                  <a:prstClr val="black">
                    <a:tint val="75000"/>
                  </a:prstClr>
                </a:solidFill>
              </a:rPr>
              <a:t>Bečić, Godler, Mutić</a:t>
            </a:r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GIS analiza potencijalnih poplavnih područja Grada Zagreba</a:t>
            </a: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hr-HR" dirty="0" smtClean="0">
                <a:solidFill>
                  <a:prstClr val="black">
                    <a:tint val="75000"/>
                  </a:prstClr>
                </a:solidFill>
              </a:rPr>
              <a:t>Lokalna uprava u sustavu obrane od poplava</a:t>
            </a:r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D:\ZA PETRU\ZG\aa karteee\Potencijalna poplavna područja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1484784"/>
            <a:ext cx="6912768" cy="46795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726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5776" y="4365104"/>
            <a:ext cx="6400800" cy="1752600"/>
          </a:xfrm>
        </p:spPr>
        <p:txBody>
          <a:bodyPr>
            <a:normAutofit/>
          </a:bodyPr>
          <a:lstStyle/>
          <a:p>
            <a:pPr algn="r"/>
            <a:endParaRPr lang="hr-HR" sz="1800" dirty="0" smtClean="0"/>
          </a:p>
          <a:p>
            <a:pPr algn="r"/>
            <a:endParaRPr lang="hr-HR" sz="1800" dirty="0" smtClean="0"/>
          </a:p>
        </p:txBody>
      </p:sp>
      <p:pic>
        <p:nvPicPr>
          <p:cNvPr id="1028" name="Picture 4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6876256" y="332656"/>
            <a:ext cx="73413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60648"/>
            <a:ext cx="1090334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2" descr="C:\Users\igodler\Desktop\DHMZ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91125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sr-Latn-RS" dirty="0" smtClean="0">
                <a:solidFill>
                  <a:prstClr val="black">
                    <a:tint val="75000"/>
                  </a:prstClr>
                </a:solidFill>
              </a:rPr>
              <a:t>Bečić, Godler, Mutić</a:t>
            </a:r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GIS analiza potencijalnih poplavnih područja Grada Zagreba</a:t>
            </a: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hr-HR" dirty="0" smtClean="0">
                <a:solidFill>
                  <a:prstClr val="black">
                    <a:tint val="75000"/>
                  </a:prstClr>
                </a:solidFill>
              </a:rPr>
              <a:t>Lokalna uprava u sustavu obrane od poplava</a:t>
            </a:r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D:\ZA PETRU\ZG\aa karteee\100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1556792"/>
            <a:ext cx="6768752" cy="45538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149982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5776" y="4365104"/>
            <a:ext cx="6400800" cy="1752600"/>
          </a:xfrm>
        </p:spPr>
        <p:txBody>
          <a:bodyPr>
            <a:normAutofit/>
          </a:bodyPr>
          <a:lstStyle/>
          <a:p>
            <a:pPr algn="r"/>
            <a:endParaRPr lang="hr-HR" sz="1800" dirty="0" smtClean="0"/>
          </a:p>
          <a:p>
            <a:pPr algn="r"/>
            <a:endParaRPr lang="hr-HR" sz="1800" dirty="0" smtClean="0"/>
          </a:p>
        </p:txBody>
      </p:sp>
      <p:pic>
        <p:nvPicPr>
          <p:cNvPr id="1028" name="Picture 4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6876256" y="332656"/>
            <a:ext cx="73413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60648"/>
            <a:ext cx="1090334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2" descr="C:\Users\igodler\Desktop\DHMZ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91125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sr-Latn-RS" dirty="0" smtClean="0">
                <a:solidFill>
                  <a:prstClr val="black">
                    <a:tint val="75000"/>
                  </a:prstClr>
                </a:solidFill>
              </a:rPr>
              <a:t>Bečić, Godler, Mutić</a:t>
            </a:r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GIS analiza potencijalnih poplavnih područja Grada Zagreba</a:t>
            </a: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hr-HR" dirty="0" smtClean="0">
                <a:solidFill>
                  <a:prstClr val="black">
                    <a:tint val="75000"/>
                  </a:prstClr>
                </a:solidFill>
              </a:rPr>
              <a:t>Lokalna uprava u sustavu obrane od poplava</a:t>
            </a:r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 descr="D:\ZA PETRU\ZG\aa karteee\1000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1484784"/>
            <a:ext cx="6768752" cy="46082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012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5776" y="4365104"/>
            <a:ext cx="6400800" cy="1752600"/>
          </a:xfrm>
        </p:spPr>
        <p:txBody>
          <a:bodyPr>
            <a:normAutofit/>
          </a:bodyPr>
          <a:lstStyle/>
          <a:p>
            <a:pPr algn="r"/>
            <a:endParaRPr lang="hr-HR" sz="1800" dirty="0" smtClean="0"/>
          </a:p>
          <a:p>
            <a:pPr algn="r"/>
            <a:endParaRPr lang="hr-HR" sz="1800" dirty="0" smtClean="0"/>
          </a:p>
        </p:txBody>
      </p:sp>
      <p:pic>
        <p:nvPicPr>
          <p:cNvPr id="1028" name="Picture 4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6876256" y="332656"/>
            <a:ext cx="73413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60648"/>
            <a:ext cx="1008112" cy="973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2" descr="C:\Users\igodler\Desktop\DHMZ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792088" cy="93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196752"/>
            <a:ext cx="5364088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hr-HR" sz="2000" dirty="0" smtClean="0">
              <a:solidFill>
                <a:prstClr val="black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hr-HR" sz="2000" dirty="0" smtClean="0">
                <a:solidFill>
                  <a:prstClr val="black"/>
                </a:solidFill>
              </a:rPr>
              <a:t> Zbog procesa produbljivanja korita rijeke Save  </a:t>
            </a:r>
          </a:p>
          <a:p>
            <a:pPr algn="ctr"/>
            <a:r>
              <a:rPr lang="hr-HR" sz="2000" dirty="0" smtClean="0">
                <a:solidFill>
                  <a:prstClr val="black"/>
                </a:solidFill>
              </a:rPr>
              <a:t>-  Jednostavna rekonstrukcija:</a:t>
            </a:r>
          </a:p>
          <a:p>
            <a:pPr algn="ctr"/>
            <a:r>
              <a:rPr lang="hr-HR" sz="2000" dirty="0" smtClean="0">
                <a:solidFill>
                  <a:prstClr val="black"/>
                </a:solidFill>
              </a:rPr>
              <a:t>   Sniženje krune preljevnog praga za 80 cm čime će se aktiviranje</a:t>
            </a:r>
          </a:p>
          <a:p>
            <a:pPr algn="ctr"/>
            <a:r>
              <a:rPr lang="hr-HR" sz="2000" dirty="0" smtClean="0">
                <a:solidFill>
                  <a:prstClr val="black"/>
                </a:solidFill>
              </a:rPr>
              <a:t>       preljeva vratiti u planirane okvire</a:t>
            </a:r>
          </a:p>
          <a:p>
            <a:pPr algn="ctr"/>
            <a:endParaRPr lang="hr-HR" sz="2000" dirty="0" smtClean="0">
              <a:solidFill>
                <a:prstClr val="black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hr-HR" sz="2000" dirty="0" smtClean="0">
                <a:solidFill>
                  <a:prstClr val="black"/>
                </a:solidFill>
              </a:rPr>
              <a:t> Preljev Jankomir kao vrhunsko rješenje, jer svojim automatizmom i velikom moći kapacitiranja rasterećuje Grad Zagreb</a:t>
            </a:r>
          </a:p>
          <a:p>
            <a:pPr algn="ctr"/>
            <a:r>
              <a:rPr lang="hr-HR" sz="2000" dirty="0" smtClean="0">
                <a:solidFill>
                  <a:prstClr val="black"/>
                </a:solidFill>
              </a:rPr>
              <a:t>od velikih voda rijeke Save</a:t>
            </a:r>
          </a:p>
          <a:p>
            <a:pPr algn="ctr"/>
            <a:endParaRPr lang="hr-HR" sz="2000" dirty="0" smtClean="0">
              <a:solidFill>
                <a:prstClr val="black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hr-HR" sz="2000" dirty="0" smtClean="0">
                <a:solidFill>
                  <a:prstClr val="black"/>
                </a:solidFill>
              </a:rPr>
              <a:t>Svi veliki vodni valovi koji su se pojavili nakon 1964. godine “uspješno” su protekli kroz Zagreb uz jedan incident </a:t>
            </a:r>
          </a:p>
          <a:p>
            <a:pPr algn="ctr"/>
            <a:r>
              <a:rPr lang="hr-HR" sz="2000" dirty="0" smtClean="0">
                <a:solidFill>
                  <a:prstClr val="black"/>
                </a:solidFill>
              </a:rPr>
              <a:t>sa materijalnim štetama (30 mil. kn) 2009. g.  uleknuće stupa željezničkog mosta u Mičevcu</a:t>
            </a:r>
          </a:p>
          <a:p>
            <a:pPr algn="ctr"/>
            <a:endParaRPr lang="hr-HR" sz="2400" dirty="0" smtClean="0">
              <a:solidFill>
                <a:prstClr val="black"/>
              </a:solidFill>
            </a:endParaRPr>
          </a:p>
          <a:p>
            <a:pPr algn="ctr"/>
            <a:endParaRPr lang="hr-HR" sz="2400" dirty="0" smtClean="0">
              <a:solidFill>
                <a:prstClr val="black"/>
              </a:solidFill>
            </a:endParaRPr>
          </a:p>
          <a:p>
            <a:pPr algn="ctr"/>
            <a:endParaRPr lang="hr-HR" sz="2400" dirty="0" smtClean="0">
              <a:solidFill>
                <a:prstClr val="black"/>
              </a:solidFill>
            </a:endParaRPr>
          </a:p>
          <a:p>
            <a:pPr algn="ctr"/>
            <a:endParaRPr lang="hr-HR" sz="2400" dirty="0" smtClean="0">
              <a:solidFill>
                <a:prstClr val="black"/>
              </a:solidFill>
            </a:endParaRPr>
          </a:p>
          <a:p>
            <a:pPr algn="ctr"/>
            <a:endParaRPr lang="hr-HR" sz="2400" dirty="0" smtClean="0">
              <a:solidFill>
                <a:prstClr val="black"/>
              </a:solidFill>
            </a:endParaRPr>
          </a:p>
          <a:p>
            <a:pPr algn="ctr"/>
            <a:endParaRPr lang="hr-HR" sz="2400" dirty="0" smtClean="0">
              <a:solidFill>
                <a:prstClr val="black"/>
              </a:solidFill>
            </a:endParaRPr>
          </a:p>
          <a:p>
            <a:pPr algn="ctr"/>
            <a:endParaRPr lang="hr-HR" sz="2400" dirty="0" smtClean="0">
              <a:solidFill>
                <a:prstClr val="black"/>
              </a:solidFill>
            </a:endParaRPr>
          </a:p>
          <a:p>
            <a:endParaRPr lang="hr-HR" dirty="0">
              <a:solidFill>
                <a:prstClr val="black"/>
              </a:solidFill>
            </a:endParaRPr>
          </a:p>
        </p:txBody>
      </p:sp>
      <p:pic>
        <p:nvPicPr>
          <p:cNvPr id="11" name="Slika 9" descr="DSC04244.JPG"/>
          <p:cNvPicPr>
            <a:picLocks noChangeAspect="1" noChangeArrowheads="1"/>
          </p:cNvPicPr>
          <p:nvPr/>
        </p:nvPicPr>
        <p:blipFill>
          <a:blip r:embed="rId6" cstate="print"/>
          <a:srcRect l="25966" t="4499" b="9390"/>
          <a:stretch>
            <a:fillRect/>
          </a:stretch>
        </p:blipFill>
        <p:spPr bwMode="auto">
          <a:xfrm>
            <a:off x="5508104" y="0"/>
            <a:ext cx="363589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Slika 10"/>
          <p:cNvPicPr>
            <a:picLocks noChangeAspect="1" noChangeArrowheads="1"/>
          </p:cNvPicPr>
          <p:nvPr/>
        </p:nvPicPr>
        <p:blipFill>
          <a:blip r:embed="rId7" cstate="print"/>
          <a:srcRect l="38442"/>
          <a:stretch>
            <a:fillRect/>
          </a:stretch>
        </p:blipFill>
        <p:spPr bwMode="auto">
          <a:xfrm>
            <a:off x="5508104" y="2204864"/>
            <a:ext cx="363589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29" name="Picture 1" descr="C:\Users\user\Desktop\sanacija jakuševca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4033817"/>
            <a:ext cx="3635896" cy="2824184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>
            <a:off x="5508104" y="0"/>
            <a:ext cx="0" cy="6858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508104" y="2204864"/>
            <a:ext cx="3635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508104" y="4005064"/>
            <a:ext cx="363589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508104" y="2204864"/>
            <a:ext cx="363589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77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5776" y="4365104"/>
            <a:ext cx="6400800" cy="1752600"/>
          </a:xfrm>
        </p:spPr>
        <p:txBody>
          <a:bodyPr>
            <a:normAutofit/>
          </a:bodyPr>
          <a:lstStyle/>
          <a:p>
            <a:pPr algn="r"/>
            <a:endParaRPr lang="hr-HR" sz="1800" dirty="0" smtClean="0"/>
          </a:p>
          <a:p>
            <a:pPr algn="r"/>
            <a:endParaRPr lang="hr-HR" sz="1800" dirty="0" smtClean="0"/>
          </a:p>
        </p:txBody>
      </p:sp>
      <p:pic>
        <p:nvPicPr>
          <p:cNvPr id="1028" name="Picture 4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6876256" y="332656"/>
            <a:ext cx="73413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60648"/>
            <a:ext cx="1090334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2" descr="C:\Users\igodler\Desktop\DHMZ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91125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1556793"/>
            <a:ext cx="594015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hr-HR" dirty="0" smtClean="0">
                <a:solidFill>
                  <a:prstClr val="black"/>
                </a:solidFill>
              </a:rPr>
              <a:t>DHMZ i Hrvatske vode:</a:t>
            </a:r>
          </a:p>
          <a:p>
            <a:pPr algn="ctr"/>
            <a:r>
              <a:rPr lang="hr-HR" dirty="0" smtClean="0">
                <a:solidFill>
                  <a:prstClr val="black"/>
                </a:solidFill>
              </a:rPr>
              <a:t>Zajednička izrada i primjena operativnih sustava </a:t>
            </a:r>
          </a:p>
          <a:p>
            <a:pPr algn="ctr"/>
            <a:r>
              <a:rPr lang="hr-HR" dirty="0" smtClean="0">
                <a:solidFill>
                  <a:prstClr val="black"/>
                </a:solidFill>
              </a:rPr>
              <a:t>za prognoziranje poplava u RH </a:t>
            </a:r>
          </a:p>
          <a:p>
            <a:pPr algn="ctr"/>
            <a:endParaRPr lang="hr-HR" dirty="0" smtClean="0">
              <a:solidFill>
                <a:prstClr val="black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hr-HR" dirty="0" smtClean="0">
                <a:solidFill>
                  <a:prstClr val="black"/>
                </a:solidFill>
              </a:rPr>
              <a:t>Pilot projekt – model za prognoziranje poplava na slivovima Save i Kupe od graničnih profila sa Republikom Slovenijom do Siska</a:t>
            </a:r>
          </a:p>
          <a:p>
            <a:pPr algn="ctr"/>
            <a:endParaRPr lang="hr-HR" dirty="0" smtClean="0">
              <a:solidFill>
                <a:prstClr val="black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hr-HR" dirty="0" smtClean="0">
                <a:solidFill>
                  <a:prstClr val="black"/>
                </a:solidFill>
              </a:rPr>
              <a:t>Povezivanje sa slovenskim prognostičkim modelima Save i Kupe (ARSO)</a:t>
            </a:r>
          </a:p>
          <a:p>
            <a:pPr algn="ctr"/>
            <a:endParaRPr lang="hr-HR" dirty="0" smtClean="0">
              <a:solidFill>
                <a:prstClr val="black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hr-HR" b="1" dirty="0" smtClean="0">
                <a:solidFill>
                  <a:prstClr val="black"/>
                </a:solidFill>
              </a:rPr>
              <a:t>Točna prognoza </a:t>
            </a:r>
          </a:p>
          <a:p>
            <a:pPr algn="ctr"/>
            <a:r>
              <a:rPr lang="hr-HR" b="1" dirty="0" smtClean="0">
                <a:solidFill>
                  <a:prstClr val="black"/>
                </a:solidFill>
              </a:rPr>
              <a:t>maksimalnih protoka i vodostaja su preduvjet za </a:t>
            </a:r>
          </a:p>
          <a:p>
            <a:pPr algn="ctr"/>
            <a:r>
              <a:rPr lang="hr-HR" b="1" dirty="0" smtClean="0">
                <a:solidFill>
                  <a:prstClr val="black"/>
                </a:solidFill>
              </a:rPr>
              <a:t>organiziranje učinkovitog sustava obrane od poplava </a:t>
            </a:r>
          </a:p>
          <a:p>
            <a:pPr algn="ctr"/>
            <a:r>
              <a:rPr lang="hr-HR" b="1" dirty="0" smtClean="0">
                <a:solidFill>
                  <a:prstClr val="black"/>
                </a:solidFill>
              </a:rPr>
              <a:t>koji ne bi smanjio opasnost od poplava</a:t>
            </a:r>
          </a:p>
          <a:p>
            <a:pPr algn="ctr"/>
            <a:r>
              <a:rPr lang="hr-HR" b="1" dirty="0" smtClean="0">
                <a:solidFill>
                  <a:prstClr val="black"/>
                </a:solidFill>
              </a:rPr>
              <a:t>ali bi zasigurno smanjio štete od njih </a:t>
            </a:r>
          </a:p>
          <a:p>
            <a:pPr algn="ctr"/>
            <a:endParaRPr lang="hr-HR" sz="2400" dirty="0" smtClean="0">
              <a:solidFill>
                <a:prstClr val="black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sr-Latn-RS" dirty="0" smtClean="0">
                <a:solidFill>
                  <a:prstClr val="black">
                    <a:tint val="75000"/>
                  </a:prstClr>
                </a:solidFill>
              </a:rPr>
              <a:t>Bečić, Godler, Mutić</a:t>
            </a:r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pl-PL" dirty="0" smtClean="0">
                <a:solidFill>
                  <a:prstClr val="black">
                    <a:tint val="75000"/>
                  </a:prstClr>
                </a:solidFill>
              </a:rPr>
              <a:t>GIS analiza potencijalnih poplavnih područja Grada Zagreba</a:t>
            </a:r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hr-HR" dirty="0" smtClean="0">
                <a:solidFill>
                  <a:prstClr val="black">
                    <a:tint val="75000"/>
                  </a:prstClr>
                </a:solidFill>
              </a:rPr>
              <a:t>Lokalna uprava u sustavu obrane od poplava</a:t>
            </a:r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482" name="Picture 2" descr="C:\Users\user\Desktop\bober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1700808"/>
            <a:ext cx="3126502" cy="40324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8625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2198" y="1428736"/>
            <a:ext cx="3071802" cy="1357298"/>
          </a:xfrm>
        </p:spPr>
        <p:txBody>
          <a:bodyPr>
            <a:normAutofit fontScale="92500" lnSpcReduction="10000"/>
          </a:bodyPr>
          <a:lstStyle/>
          <a:p>
            <a:r>
              <a:rPr lang="hr-HR" b="1" u="sng" dirty="0" smtClean="0"/>
              <a:t>Krizni </a:t>
            </a:r>
            <a:r>
              <a:rPr lang="hr-HR" b="1" i="1" u="sng" dirty="0" err="1" smtClean="0"/>
              <a:t>management</a:t>
            </a:r>
            <a:r>
              <a:rPr lang="hr-HR" b="1" i="1" u="sng" dirty="0" smtClean="0"/>
              <a:t> </a:t>
            </a:r>
            <a:r>
              <a:rPr lang="hr-HR" b="1" dirty="0" smtClean="0"/>
              <a:t>i uloga GIS-a</a:t>
            </a:r>
          </a:p>
          <a:p>
            <a:endParaRPr lang="hr-HR" b="1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Planiranje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3200" b="1" dirty="0" smtClean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3200" b="1" dirty="0" smtClean="0"/>
              <a:t>Ublažavanje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Spremnost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3200" b="1" dirty="0" smtClean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KRIZA                     Poplave       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3200" b="1" dirty="0" smtClean="0">
              <a:solidFill>
                <a:srgbClr val="FF0000"/>
              </a:solidFill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3200" b="1" dirty="0" smtClean="0"/>
              <a:t>Odgovor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3200" b="1" dirty="0" smtClean="0"/>
              <a:t>Obnova</a:t>
            </a:r>
            <a:endParaRPr kumimoji="0" lang="hr-HR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214810" y="571480"/>
            <a:ext cx="714380" cy="71438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Down Arrow 8"/>
          <p:cNvSpPr/>
          <p:nvPr/>
        </p:nvSpPr>
        <p:spPr>
          <a:xfrm>
            <a:off x="4214810" y="1714488"/>
            <a:ext cx="714380" cy="71438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Down Arrow 9"/>
          <p:cNvSpPr/>
          <p:nvPr/>
        </p:nvSpPr>
        <p:spPr>
          <a:xfrm>
            <a:off x="4214810" y="2857496"/>
            <a:ext cx="714380" cy="71438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Down Arrow 10"/>
          <p:cNvSpPr/>
          <p:nvPr/>
        </p:nvSpPr>
        <p:spPr>
          <a:xfrm>
            <a:off x="4214810" y="4071942"/>
            <a:ext cx="714380" cy="71438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Down Arrow 11"/>
          <p:cNvSpPr/>
          <p:nvPr/>
        </p:nvSpPr>
        <p:spPr>
          <a:xfrm>
            <a:off x="4214810" y="5286388"/>
            <a:ext cx="714380" cy="71438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Curved Left Arrow 19"/>
          <p:cNvSpPr/>
          <p:nvPr/>
        </p:nvSpPr>
        <p:spPr>
          <a:xfrm rot="10800000">
            <a:off x="928662" y="0"/>
            <a:ext cx="2643206" cy="621510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13" name="Left-Right Arrow 12"/>
          <p:cNvSpPr/>
          <p:nvPr/>
        </p:nvSpPr>
        <p:spPr>
          <a:xfrm>
            <a:off x="5214942" y="3571876"/>
            <a:ext cx="1571636" cy="50006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4" name="Picture 4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8143900" y="214290"/>
            <a:ext cx="801152" cy="7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5773" cy="1357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2" descr="C:\Users\igodler\Desktop\DHMZ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14290"/>
            <a:ext cx="663034" cy="7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071802" y="6286520"/>
            <a:ext cx="2895600" cy="365125"/>
          </a:xfrm>
        </p:spPr>
        <p:txBody>
          <a:bodyPr/>
          <a:lstStyle/>
          <a:p>
            <a:r>
              <a:rPr lang="hr-HR" dirty="0" smtClean="0"/>
              <a:t>GIS analiza potencijalnih poplavnih područja Grada Zagreba</a:t>
            </a:r>
            <a:endParaRPr lang="hr-HR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>
          <a:xfrm>
            <a:off x="0" y="6286520"/>
            <a:ext cx="2133600" cy="365125"/>
          </a:xfrm>
        </p:spPr>
        <p:txBody>
          <a:bodyPr/>
          <a:lstStyle/>
          <a:p>
            <a:r>
              <a:rPr lang="sr-Latn-CS" dirty="0" err="1" smtClean="0"/>
              <a:t>Bečić</a:t>
            </a:r>
            <a:r>
              <a:rPr lang="sr-Latn-CS" dirty="0" smtClean="0"/>
              <a:t>, </a:t>
            </a:r>
            <a:r>
              <a:rPr lang="sr-Latn-CS" dirty="0" err="1" smtClean="0"/>
              <a:t>Godler</a:t>
            </a:r>
            <a:r>
              <a:rPr lang="sr-Latn-CS" dirty="0" smtClean="0"/>
              <a:t>, </a:t>
            </a:r>
            <a:r>
              <a:rPr lang="sr-Latn-CS" dirty="0" err="1" smtClean="0"/>
              <a:t>Mutić</a:t>
            </a:r>
            <a:endParaRPr lang="hr-HR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7010400" y="6286520"/>
            <a:ext cx="2133600" cy="365125"/>
          </a:xfrm>
        </p:spPr>
        <p:txBody>
          <a:bodyPr/>
          <a:lstStyle/>
          <a:p>
            <a:r>
              <a:rPr lang="hr-HR" dirty="0" smtClean="0"/>
              <a:t>Lokalna uprava u sustavu obrane od poplava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257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88640"/>
            <a:ext cx="147320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igodler\Documents\!clanak\!ppt\karte\podrucja za analizu\gradske_cetvrti_br_st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56" y="1458000"/>
            <a:ext cx="81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godler\Documents\!clanak\!ppt\karte\podrucja za analizu\gradski_odbori_st_k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56" y="1458000"/>
            <a:ext cx="81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godler\Documents\!clanak\!ppt\karte\podrucja za analizu\gradski_odbori_br_sta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56" y="1458000"/>
            <a:ext cx="81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Ideja?</a:t>
            </a:r>
          </a:p>
          <a:p>
            <a:r>
              <a:rPr lang="hr-HR" dirty="0" smtClean="0"/>
              <a:t>Prostor na kojem su provedene analize</a:t>
            </a:r>
          </a:p>
          <a:p>
            <a:r>
              <a:rPr lang="hr-HR" dirty="0" smtClean="0"/>
              <a:t>Ograničenja</a:t>
            </a:r>
          </a:p>
          <a:p>
            <a:pPr lvl="1"/>
            <a:r>
              <a:rPr lang="hr-HR" dirty="0" smtClean="0"/>
              <a:t>Problem sa rezolucijom DEM-a</a:t>
            </a:r>
          </a:p>
          <a:p>
            <a:pPr lvl="1"/>
            <a:r>
              <a:rPr lang="hr-HR" dirty="0" smtClean="0"/>
              <a:t>Poplavna područja – točnost?</a:t>
            </a:r>
          </a:p>
          <a:p>
            <a:r>
              <a:rPr lang="hr-HR" dirty="0" smtClean="0"/>
              <a:t>Uzroci proboja nasipa</a:t>
            </a:r>
          </a:p>
          <a:p>
            <a:pPr lvl="1"/>
            <a:endParaRPr lang="hr-HR" dirty="0" smtClean="0"/>
          </a:p>
          <a:p>
            <a:pPr lvl="1"/>
            <a:endParaRPr lang="hr-HR" dirty="0"/>
          </a:p>
        </p:txBody>
      </p:sp>
      <p:pic>
        <p:nvPicPr>
          <p:cNvPr id="5" name="Picture 4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99123" y="419567"/>
            <a:ext cx="917563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r-HR" dirty="0"/>
              <a:t>Lokalna uprava u sustavu obrane od poplava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/>
              <a:t>Bečić, Godler, Mutić</a:t>
            </a:r>
            <a:endParaRPr lang="hr-H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67128" cy="11430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    Model proboja nasipa</a:t>
            </a:r>
            <a:br>
              <a:rPr lang="hr-HR" dirty="0" smtClean="0"/>
            </a:br>
            <a:r>
              <a:rPr lang="hr-HR" dirty="0"/>
              <a:t> </a:t>
            </a:r>
            <a:r>
              <a:rPr lang="hr-HR" dirty="0" smtClean="0"/>
              <a:t>   Općenito</a:t>
            </a:r>
            <a:endParaRPr lang="hr-HR" dirty="0"/>
          </a:p>
        </p:txBody>
      </p:sp>
      <p:pic>
        <p:nvPicPr>
          <p:cNvPr id="14" name="Picture 22" descr="C:\Users\igodler\Desktop\DHMZ_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831" y="396113"/>
            <a:ext cx="6075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GIS analiza potencijalnih poplavnih područja Grada Zagreba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49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3" grpId="2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    Model proboja nasipa </a:t>
            </a: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>    Metodologija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/>
              <a:t>Bečić, Godler, Mutić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r-HR" dirty="0" smtClean="0"/>
              <a:t>Lokalna uprava u sustavu obrane od poplava</a:t>
            </a:r>
            <a:endParaRPr lang="hr-HR" dirty="0"/>
          </a:p>
        </p:txBody>
      </p:sp>
      <p:sp>
        <p:nvSpPr>
          <p:cNvPr id="7" name="Rectangle 6"/>
          <p:cNvSpPr/>
          <p:nvPr/>
        </p:nvSpPr>
        <p:spPr>
          <a:xfrm>
            <a:off x="811543" y="1857354"/>
            <a:ext cx="1822151" cy="10129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hr-HR" sz="1600" dirty="0"/>
              <a:t>Točka proboja</a:t>
            </a:r>
          </a:p>
        </p:txBody>
      </p:sp>
      <p:sp>
        <p:nvSpPr>
          <p:cNvPr id="8" name="Rectangle 7"/>
          <p:cNvSpPr/>
          <p:nvPr/>
        </p:nvSpPr>
        <p:spPr>
          <a:xfrm>
            <a:off x="3779911" y="1857354"/>
            <a:ext cx="1822151" cy="10129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hr-HR" sz="1600" dirty="0"/>
              <a:t>Poligoni visina koji se presijecaju sa kontrolnom točkom</a:t>
            </a:r>
          </a:p>
        </p:txBody>
      </p:sp>
      <p:sp>
        <p:nvSpPr>
          <p:cNvPr id="9" name="Rectangle 8"/>
          <p:cNvSpPr/>
          <p:nvPr/>
        </p:nvSpPr>
        <p:spPr>
          <a:xfrm>
            <a:off x="3779911" y="3496206"/>
            <a:ext cx="1822151" cy="10129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hr-HR" sz="1600" dirty="0"/>
              <a:t>Kontrolna točka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79911" y="5229200"/>
            <a:ext cx="1822151" cy="10129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hr-HR" sz="1600" dirty="0"/>
              <a:t>Spojena zona proboja sa poligonima visina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27583" y="3496206"/>
            <a:ext cx="1822151" cy="10129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hr-HR" sz="1600" dirty="0"/>
              <a:t>Zona proboja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72951" y="5217368"/>
            <a:ext cx="1822151" cy="10129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hr-HR" sz="1600" dirty="0"/>
              <a:t>Poligoni visina (</a:t>
            </a:r>
            <a:r>
              <a:rPr lang="hr-HR" sz="1600" dirty="0" smtClean="0"/>
              <a:t>DEM)</a:t>
            </a:r>
            <a:endParaRPr lang="hr-HR" sz="1600" dirty="0"/>
          </a:p>
        </p:txBody>
      </p:sp>
      <p:sp>
        <p:nvSpPr>
          <p:cNvPr id="13" name="Rectangle 12"/>
          <p:cNvSpPr/>
          <p:nvPr/>
        </p:nvSpPr>
        <p:spPr>
          <a:xfrm>
            <a:off x="6389140" y="1857354"/>
            <a:ext cx="1822151" cy="10129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hr-HR" sz="1600" dirty="0"/>
              <a:t>Poligoni sa visinama &lt;= od visine rijeke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22256" y="3496206"/>
            <a:ext cx="1822151" cy="10129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hr-HR" sz="1600" dirty="0"/>
              <a:t>Područje pod vodom</a:t>
            </a:r>
          </a:p>
        </p:txBody>
      </p:sp>
      <p:sp>
        <p:nvSpPr>
          <p:cNvPr id="15" name="Isosceles Triangle 14"/>
          <p:cNvSpPr/>
          <p:nvPr/>
        </p:nvSpPr>
        <p:spPr>
          <a:xfrm rot="10800000">
            <a:off x="1504671" y="3070657"/>
            <a:ext cx="374528" cy="311351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16" name="Plus 15"/>
          <p:cNvSpPr/>
          <p:nvPr/>
        </p:nvSpPr>
        <p:spPr>
          <a:xfrm rot="5400000">
            <a:off x="1470693" y="4719188"/>
            <a:ext cx="442484" cy="263534"/>
          </a:xfrm>
          <a:prstGeom prst="mathPlu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17" name="Isosceles Triangle 16"/>
          <p:cNvSpPr/>
          <p:nvPr/>
        </p:nvSpPr>
        <p:spPr>
          <a:xfrm rot="5400000">
            <a:off x="3021215" y="5603889"/>
            <a:ext cx="442484" cy="263534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18" name="Block Arc 17"/>
          <p:cNvSpPr/>
          <p:nvPr/>
        </p:nvSpPr>
        <p:spPr>
          <a:xfrm rot="21600000">
            <a:off x="4495069" y="4629713"/>
            <a:ext cx="374528" cy="814988"/>
          </a:xfrm>
          <a:prstGeom prst="blockArc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19" name="Isosceles Triangle 18"/>
          <p:cNvSpPr/>
          <p:nvPr/>
        </p:nvSpPr>
        <p:spPr>
          <a:xfrm>
            <a:off x="4503802" y="3070657"/>
            <a:ext cx="374528" cy="311351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20" name="Isosceles Triangle 19"/>
          <p:cNvSpPr/>
          <p:nvPr/>
        </p:nvSpPr>
        <p:spPr>
          <a:xfrm rot="5329444">
            <a:off x="5817411" y="2254754"/>
            <a:ext cx="442484" cy="263534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21" name="Isosceles Triangle 20"/>
          <p:cNvSpPr/>
          <p:nvPr/>
        </p:nvSpPr>
        <p:spPr>
          <a:xfrm rot="10800000">
            <a:off x="7146067" y="3070655"/>
            <a:ext cx="374528" cy="311351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pic>
        <p:nvPicPr>
          <p:cNvPr id="25" name="Picture 24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129296" y="377460"/>
            <a:ext cx="917559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704" y="182320"/>
            <a:ext cx="147320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2" descr="C:\Users\igodler\Desktop\DHMZ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831" y="474540"/>
            <a:ext cx="6075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GIS analiza potencijalnih poplavnih područja Grada Zagreba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453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" name="Picture 20" descr="C:\Users\igodler\Documents\!clanak\!ppt\karte\proboji\bundek5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43" y="1711424"/>
            <a:ext cx="702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9920"/>
            <a:ext cx="147320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    Model proboja nasipa</a:t>
            </a:r>
            <a:br>
              <a:rPr lang="hr-HR" dirty="0" smtClean="0"/>
            </a:br>
            <a:r>
              <a:rPr lang="hr-HR" dirty="0"/>
              <a:t> </a:t>
            </a:r>
            <a:r>
              <a:rPr lang="hr-HR" dirty="0" smtClean="0"/>
              <a:t>   Rezultati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dirty="0" smtClean="0"/>
              <a:t>Bečić, Godler, Mutić</a:t>
            </a:r>
            <a:endParaRPr lang="hr-HR" dirty="0"/>
          </a:p>
        </p:txBody>
      </p:sp>
      <p:pic>
        <p:nvPicPr>
          <p:cNvPr id="8" name="Picture 7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118219" y="381120"/>
            <a:ext cx="917559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igodler\Documents\!clanak\!ppt\karte\proboji\blato4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28" y="1700808"/>
            <a:ext cx="7019999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igodler\Documents\!clanak\!ppt\karte\proboji\blato5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44" y="1700808"/>
            <a:ext cx="7019999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igodler\Documents\!clanak\!ppt\karte\proboji\jarun 4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43" y="1700808"/>
            <a:ext cx="702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igodler\Documents\!clanak\!ppt\karte\proboji\jarun5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43" y="1700808"/>
            <a:ext cx="702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C:\Users\igodler\Documents\!clanak\!ppt\karte\proboji\kajzerica4m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43" y="1700808"/>
            <a:ext cx="702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:\Users\igodler\Documents\!clanak\!ppt\karte\proboji\kajzerica5m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43" y="1700808"/>
            <a:ext cx="702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:\Users\igodler\Documents\!clanak\!ppt\karte\proboji\trnje4m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28" y="1700808"/>
            <a:ext cx="702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C:\Users\igodler\Documents\!clanak\!ppt\karte\proboji\trnjer5m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28" y="1692628"/>
            <a:ext cx="702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C:\Users\igodler\Documents\!clanak\!ppt\karte\proboji\bundek4m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31" y="1711424"/>
            <a:ext cx="702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:\Users\igodler\Desktop\DHMZ_logo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04" y="462626"/>
            <a:ext cx="6075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953504" y="2051556"/>
            <a:ext cx="8280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 smtClean="0"/>
              <a:t>5851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66402" y="5054803"/>
            <a:ext cx="8280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hr-HR" dirty="0" smtClean="0"/>
              <a:t>59055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66402" y="5590217"/>
            <a:ext cx="8280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hr-HR" dirty="0" smtClean="0"/>
              <a:t>66247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53504" y="3038579"/>
            <a:ext cx="8280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hr-HR" dirty="0" smtClean="0"/>
              <a:t>34462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53504" y="2534523"/>
            <a:ext cx="8280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hr-HR" dirty="0" smtClean="0"/>
              <a:t>12149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66402" y="4550735"/>
            <a:ext cx="8280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hr-HR" dirty="0" smtClean="0"/>
              <a:t>12186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966402" y="3542635"/>
            <a:ext cx="8280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hr-HR" dirty="0" smtClean="0"/>
              <a:t>4387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953504" y="4046691"/>
            <a:ext cx="8280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hr-HR" dirty="0" smtClean="0"/>
              <a:t>82885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GIS analiza potencijalnih poplavnih područja Grada Zagreba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r-HR" dirty="0" smtClean="0"/>
              <a:t>Lokalna uprava u sustavu obrane od poplava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0700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Baze podataka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File Geodatabase</a:t>
            </a:r>
          </a:p>
          <a:p>
            <a:pPr lvl="1"/>
            <a:r>
              <a:rPr lang="hr-HR" dirty="0" smtClean="0"/>
              <a:t>Zašto baš File Geodatabase?</a:t>
            </a:r>
          </a:p>
          <a:p>
            <a:pPr lvl="1"/>
            <a:r>
              <a:rPr lang="hr-HR" dirty="0" smtClean="0"/>
              <a:t>2 baze podataka</a:t>
            </a:r>
          </a:p>
          <a:p>
            <a:pPr lvl="2"/>
            <a:r>
              <a:rPr lang="hr-HR" dirty="0" smtClean="0"/>
              <a:t>Baza sa slojevima za analize</a:t>
            </a:r>
          </a:p>
          <a:p>
            <a:pPr lvl="3"/>
            <a:r>
              <a:rPr lang="hr-HR" dirty="0" smtClean="0"/>
              <a:t>5 Feature Dataset</a:t>
            </a:r>
          </a:p>
          <a:p>
            <a:pPr lvl="3"/>
            <a:r>
              <a:rPr lang="hr-HR" dirty="0" smtClean="0"/>
              <a:t>12 Feature Class</a:t>
            </a:r>
          </a:p>
          <a:p>
            <a:pPr lvl="2"/>
            <a:r>
              <a:rPr lang="hr-HR" dirty="0" smtClean="0"/>
              <a:t>Baza sa slojevima rezultata</a:t>
            </a:r>
          </a:p>
          <a:p>
            <a:pPr lvl="3"/>
            <a:r>
              <a:rPr lang="hr-HR" dirty="0" smtClean="0"/>
              <a:t>2 Feature Dataset</a:t>
            </a:r>
          </a:p>
          <a:p>
            <a:pPr lvl="3"/>
            <a:r>
              <a:rPr lang="hr-HR" dirty="0" smtClean="0"/>
              <a:t>22 Feature Class</a:t>
            </a:r>
          </a:p>
          <a:p>
            <a:pPr lvl="2"/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dirty="0" smtClean="0"/>
              <a:t>Bečić, Godler, Mutić</a:t>
            </a:r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GIS analiza potencijalnih poplavnih područja Grada Zagreba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r-HR" dirty="0" smtClean="0"/>
              <a:t>Lokalna </a:t>
            </a:r>
            <a:r>
              <a:rPr lang="hr-HR" dirty="0"/>
              <a:t>uprava u sustavu obrane od poplava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9920"/>
            <a:ext cx="147320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118219" y="381120"/>
            <a:ext cx="917559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 descr="C:\Users\igodler\Desktop\DHMZ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04" y="462626"/>
            <a:ext cx="6075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9338" y="1793776"/>
            <a:ext cx="3040152" cy="386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godler\Documents\!clanak\!ppt\gdb_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920" y="1313118"/>
            <a:ext cx="2083768" cy="505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10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    GIS analize potencijalnih </a:t>
            </a:r>
            <a:br>
              <a:rPr lang="hr-HR" dirty="0" smtClean="0"/>
            </a:br>
            <a:r>
              <a:rPr lang="hr-HR" dirty="0"/>
              <a:t> </a:t>
            </a:r>
            <a:r>
              <a:rPr lang="hr-HR" dirty="0" smtClean="0"/>
              <a:t>   poplavnih područja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/>
              <a:t>Bečić, Godler, Mutić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GIS analiza potencijalnih poplavnih područja Grada Zagreba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r-HR" dirty="0"/>
              <a:t>Lokalna uprava u sustavu obrane od </a:t>
            </a:r>
            <a:r>
              <a:rPr lang="hr-HR" dirty="0" smtClean="0"/>
              <a:t>poplava</a:t>
            </a:r>
            <a:endParaRPr lang="hr-HR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9920"/>
            <a:ext cx="147320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118219" y="381120"/>
            <a:ext cx="917559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 descr="C:\Users\igodler\Desktop\DHMZ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04" y="462626"/>
            <a:ext cx="6075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godler\Documents\!clanak\!ppt\Kajzeric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51120"/>
            <a:ext cx="6806134" cy="481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dbecic\Desktop\Kajzerica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93" y="4005064"/>
            <a:ext cx="3350534" cy="240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55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 fontScale="90000"/>
          </a:bodyPr>
          <a:lstStyle/>
          <a:p>
            <a:r>
              <a:rPr lang="hr-HR" dirty="0"/>
              <a:t> </a:t>
            </a:r>
            <a:r>
              <a:rPr lang="hr-HR" dirty="0" smtClean="0"/>
              <a:t>   GIS </a:t>
            </a:r>
            <a:r>
              <a:rPr lang="hr-HR" dirty="0"/>
              <a:t>analize potencijalnih </a:t>
            </a:r>
            <a:br>
              <a:rPr lang="hr-HR" dirty="0"/>
            </a:br>
            <a:r>
              <a:rPr lang="hr-HR" dirty="0"/>
              <a:t>    poplavnih područja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/>
              <a:t>Bečić, Godler, Mutić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GIS analiza potencijalnih poplavnih područja Grada Zagreba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r-HR" dirty="0"/>
              <a:t>Lokalna uprava u sustavu obrane od </a:t>
            </a:r>
            <a:r>
              <a:rPr lang="hr-HR" dirty="0" smtClean="0"/>
              <a:t>poplava</a:t>
            </a:r>
            <a:endParaRPr lang="hr-HR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9920"/>
            <a:ext cx="147320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118219" y="381120"/>
            <a:ext cx="917559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 descr="C:\Users\igodler\Desktop\DHMZ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04" y="462626"/>
            <a:ext cx="6075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igodler\Documents\!clanak\!ppt\Trnj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688" y="1505018"/>
            <a:ext cx="6866216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92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Zaključak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65104"/>
          </a:xfrm>
        </p:spPr>
        <p:txBody>
          <a:bodyPr/>
          <a:lstStyle/>
          <a:p>
            <a:r>
              <a:rPr lang="hr-HR" dirty="0" smtClean="0"/>
              <a:t>Važnost koordinacije između mjerodavnih institucija </a:t>
            </a:r>
          </a:p>
          <a:p>
            <a:r>
              <a:rPr lang="hr-HR" dirty="0" smtClean="0"/>
              <a:t>Dostupnost kvalitetnih </a:t>
            </a:r>
            <a:r>
              <a:rPr lang="hr-HR" smtClean="0"/>
              <a:t>podataka </a:t>
            </a:r>
          </a:p>
          <a:p>
            <a:r>
              <a:rPr lang="hr-HR" smtClean="0"/>
              <a:t>Prikupljanje </a:t>
            </a:r>
            <a:r>
              <a:rPr lang="hr-HR" dirty="0" smtClean="0"/>
              <a:t>podataka?</a:t>
            </a:r>
          </a:p>
          <a:p>
            <a:r>
              <a:rPr lang="hr-HR" dirty="0" smtClean="0"/>
              <a:t>Uloga GIS-a</a:t>
            </a:r>
          </a:p>
          <a:p>
            <a:pPr marL="0" indent="0">
              <a:buNone/>
            </a:pPr>
            <a:endParaRPr lang="hr-HR" dirty="0" smtClean="0"/>
          </a:p>
          <a:p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smtClean="0"/>
              <a:t>Bečić, Godler, Mutić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GIS analiza potencijalnih poplavnih područja Grada Zagreba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r-HR" dirty="0"/>
              <a:t>Lokalna uprava u sustavu obrane od </a:t>
            </a:r>
            <a:r>
              <a:rPr lang="hr-HR" dirty="0" smtClean="0"/>
              <a:t>poplava</a:t>
            </a:r>
            <a:endParaRPr lang="hr-HR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9920"/>
            <a:ext cx="147320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118219" y="381120"/>
            <a:ext cx="917559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 descr="C:\Users\igodler\Desktop\DHMZ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04" y="462626"/>
            <a:ext cx="6075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78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058" y="1285860"/>
            <a:ext cx="5214942" cy="5572140"/>
          </a:xfrm>
        </p:spPr>
        <p:txBody>
          <a:bodyPr>
            <a:normAutofit/>
          </a:bodyPr>
          <a:lstStyle/>
          <a:p>
            <a:r>
              <a:rPr lang="hr-HR" b="1" dirty="0" smtClean="0"/>
              <a:t>Faza 1. „Planiranje“ (</a:t>
            </a:r>
            <a:r>
              <a:rPr lang="hr-HR" b="1" dirty="0" err="1" smtClean="0"/>
              <a:t>eng</a:t>
            </a:r>
            <a:r>
              <a:rPr lang="hr-HR" b="1" dirty="0" smtClean="0"/>
              <a:t>. </a:t>
            </a:r>
            <a:r>
              <a:rPr lang="hr-HR" b="1" dirty="0" err="1" smtClean="0"/>
              <a:t>Planning</a:t>
            </a:r>
            <a:r>
              <a:rPr lang="hr-HR" b="1" dirty="0" smtClean="0"/>
              <a:t>) </a:t>
            </a:r>
          </a:p>
          <a:p>
            <a:pPr lvl="1"/>
            <a:r>
              <a:rPr lang="hr-HR" sz="2600" dirty="0" smtClean="0"/>
              <a:t>Izrade GIS baza podataka, modela i potencijalnih scenarija u slučaju katastrofa</a:t>
            </a:r>
          </a:p>
          <a:p>
            <a:pPr lvl="1"/>
            <a:r>
              <a:rPr lang="hr-HR" sz="2600" dirty="0" smtClean="0"/>
              <a:t>GIS analize moguće katastrofe i utjecaj na stanovništvo i infrastrukturu</a:t>
            </a:r>
          </a:p>
          <a:p>
            <a:pPr lvl="1"/>
            <a:r>
              <a:rPr lang="hr-HR" sz="2600" dirty="0" smtClean="0"/>
              <a:t>Važnost ulaznih prostornih podataka za analize</a:t>
            </a:r>
          </a:p>
          <a:p>
            <a:pPr lvl="1">
              <a:buNone/>
            </a:pPr>
            <a:r>
              <a:rPr lang="hr-HR" sz="2600" dirty="0" smtClean="0"/>
              <a:t>Rezultat = </a:t>
            </a:r>
            <a:r>
              <a:rPr lang="hr-HR" sz="2600" dirty="0" err="1" smtClean="0"/>
              <a:t>Geoinformacije</a:t>
            </a:r>
            <a:endParaRPr lang="hr-HR" sz="260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42910" y="1142984"/>
            <a:ext cx="3429024" cy="57150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Planiranje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3200" b="1" dirty="0" smtClean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3200" b="1" dirty="0" smtClean="0"/>
              <a:t>Ublažavanje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Spremnost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3200" b="1" dirty="0" smtClean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KRIZA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3200" b="1" dirty="0" smtClean="0">
              <a:solidFill>
                <a:srgbClr val="FF0000"/>
              </a:solidFill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3200" b="1" dirty="0" smtClean="0"/>
              <a:t>Odgovor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3200" b="1" dirty="0" smtClean="0"/>
              <a:t>Obnova</a:t>
            </a:r>
            <a:endParaRPr kumimoji="0" lang="hr-HR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4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8143900" y="214290"/>
            <a:ext cx="788099" cy="7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9762" cy="142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2" descr="C:\Users\igodler\Desktop\DHMZ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14290"/>
            <a:ext cx="652231" cy="7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rot="5400000">
            <a:off x="2001026" y="1928008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2001026" y="2928140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2001026" y="3856834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2001026" y="4928404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2001026" y="5928536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3071802" y="6286520"/>
            <a:ext cx="2895600" cy="365125"/>
          </a:xfrm>
        </p:spPr>
        <p:txBody>
          <a:bodyPr/>
          <a:lstStyle/>
          <a:p>
            <a:r>
              <a:rPr lang="hr-HR" dirty="0" smtClean="0"/>
              <a:t>GIS analiza potencijalnih poplavnih područja Grada Zagreba</a:t>
            </a:r>
            <a:endParaRPr lang="hr-HR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>
          <a:xfrm>
            <a:off x="0" y="6286520"/>
            <a:ext cx="2133600" cy="365125"/>
          </a:xfrm>
        </p:spPr>
        <p:txBody>
          <a:bodyPr/>
          <a:lstStyle/>
          <a:p>
            <a:r>
              <a:rPr lang="sr-Latn-CS" dirty="0" err="1" smtClean="0"/>
              <a:t>Bečić</a:t>
            </a:r>
            <a:r>
              <a:rPr lang="sr-Latn-CS" dirty="0" smtClean="0"/>
              <a:t>, </a:t>
            </a:r>
            <a:r>
              <a:rPr lang="sr-Latn-CS" dirty="0" err="1" smtClean="0"/>
              <a:t>Godler</a:t>
            </a:r>
            <a:r>
              <a:rPr lang="sr-Latn-CS" dirty="0" smtClean="0"/>
              <a:t>, </a:t>
            </a:r>
            <a:r>
              <a:rPr lang="sr-Latn-CS" dirty="0" err="1" smtClean="0"/>
              <a:t>Mutić</a:t>
            </a:r>
            <a:endParaRPr lang="hr-HR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7010400" y="6286520"/>
            <a:ext cx="2133600" cy="365125"/>
          </a:xfrm>
        </p:spPr>
        <p:txBody>
          <a:bodyPr/>
          <a:lstStyle/>
          <a:p>
            <a:r>
              <a:rPr lang="hr-HR" dirty="0" smtClean="0"/>
              <a:t>Lokalna uprava u sustavu obrane od poplava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934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058" y="1285860"/>
            <a:ext cx="5214942" cy="5572140"/>
          </a:xfrm>
        </p:spPr>
        <p:txBody>
          <a:bodyPr>
            <a:normAutofit/>
          </a:bodyPr>
          <a:lstStyle/>
          <a:p>
            <a:r>
              <a:rPr lang="hr-HR" b="1" dirty="0" smtClean="0"/>
              <a:t>Faza 2. „Ublažavanje“ (</a:t>
            </a:r>
            <a:r>
              <a:rPr lang="hr-HR" b="1" dirty="0" err="1" smtClean="0"/>
              <a:t>eng</a:t>
            </a:r>
            <a:r>
              <a:rPr lang="hr-HR" b="1" dirty="0" smtClean="0"/>
              <a:t>. </a:t>
            </a:r>
            <a:r>
              <a:rPr lang="hr-HR" b="1" dirty="0" err="1" smtClean="0"/>
              <a:t>Mitigation</a:t>
            </a:r>
            <a:r>
              <a:rPr lang="hr-HR" b="1" dirty="0" smtClean="0"/>
              <a:t>) </a:t>
            </a:r>
            <a:endParaRPr lang="hr-HR" dirty="0" smtClean="0"/>
          </a:p>
          <a:p>
            <a:pPr lvl="1"/>
            <a:r>
              <a:rPr lang="hr-HR" sz="2600" dirty="0" smtClean="0"/>
              <a:t>Uloga GIS-a u određivanju kritičnih točaka, zona, lokacija te određivanje prioriteta zaštite i spašavanja</a:t>
            </a:r>
          </a:p>
          <a:p>
            <a:pPr lvl="1"/>
            <a:r>
              <a:rPr lang="hr-HR" sz="2600" dirty="0" smtClean="0"/>
              <a:t>Mogu se identificirati potencijalne opasnosti za ljudski život te na vrijeme poduzeti odgovarajuće mjere zaštite</a:t>
            </a:r>
          </a:p>
          <a:p>
            <a:pPr lvl="1">
              <a:buNone/>
            </a:pPr>
            <a:endParaRPr lang="hr-HR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42910" y="1142984"/>
            <a:ext cx="3429024" cy="57150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32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Planiranje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3200" b="1" dirty="0" smtClean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3200" b="1" u="sng" dirty="0" smtClean="0">
                <a:solidFill>
                  <a:schemeClr val="accent1"/>
                </a:solidFill>
              </a:rPr>
              <a:t>Ublažavanje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Spremnost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3200" b="1" dirty="0" smtClean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KRIZA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3200" b="1" dirty="0" smtClean="0">
              <a:solidFill>
                <a:srgbClr val="FF0000"/>
              </a:solidFill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3200" b="1" dirty="0" smtClean="0"/>
              <a:t>Odgovor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3200" b="1" dirty="0" smtClean="0"/>
              <a:t>Obnova</a:t>
            </a:r>
            <a:endParaRPr kumimoji="0" lang="hr-HR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4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8143900" y="214290"/>
            <a:ext cx="788099" cy="7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9762" cy="142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2" descr="C:\Users\igodler\Desktop\DHMZ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14290"/>
            <a:ext cx="652231" cy="7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rot="5400000">
            <a:off x="2001026" y="1928008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2001026" y="2928140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2001026" y="3856834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2001026" y="4928404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2001026" y="5928536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3071802" y="6286520"/>
            <a:ext cx="2895600" cy="365125"/>
          </a:xfrm>
        </p:spPr>
        <p:txBody>
          <a:bodyPr/>
          <a:lstStyle/>
          <a:p>
            <a:r>
              <a:rPr lang="hr-HR" dirty="0" smtClean="0"/>
              <a:t>GIS analiza potencijalnih poplavnih područja Grada Zagreba</a:t>
            </a:r>
            <a:endParaRPr lang="hr-HR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>
          <a:xfrm>
            <a:off x="0" y="6286520"/>
            <a:ext cx="2133600" cy="365125"/>
          </a:xfrm>
        </p:spPr>
        <p:txBody>
          <a:bodyPr/>
          <a:lstStyle/>
          <a:p>
            <a:r>
              <a:rPr lang="sr-Latn-CS" dirty="0" err="1" smtClean="0"/>
              <a:t>Bečić</a:t>
            </a:r>
            <a:r>
              <a:rPr lang="sr-Latn-CS" dirty="0" smtClean="0"/>
              <a:t>, </a:t>
            </a:r>
            <a:r>
              <a:rPr lang="sr-Latn-CS" dirty="0" err="1" smtClean="0"/>
              <a:t>Godler</a:t>
            </a:r>
            <a:r>
              <a:rPr lang="sr-Latn-CS" dirty="0" smtClean="0"/>
              <a:t>, </a:t>
            </a:r>
            <a:r>
              <a:rPr lang="sr-Latn-CS" dirty="0" err="1" smtClean="0"/>
              <a:t>Mutić</a:t>
            </a:r>
            <a:endParaRPr lang="hr-HR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7010400" y="6286520"/>
            <a:ext cx="2133600" cy="365125"/>
          </a:xfrm>
        </p:spPr>
        <p:txBody>
          <a:bodyPr/>
          <a:lstStyle/>
          <a:p>
            <a:r>
              <a:rPr lang="hr-HR" dirty="0" smtClean="0"/>
              <a:t>Lokalna uprava u sustavu obrane od poplava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7690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058" y="1285860"/>
            <a:ext cx="5214942" cy="5572140"/>
          </a:xfrm>
        </p:spPr>
        <p:txBody>
          <a:bodyPr>
            <a:normAutofit/>
          </a:bodyPr>
          <a:lstStyle/>
          <a:p>
            <a:r>
              <a:rPr lang="hr-HR" b="1" dirty="0" smtClean="0"/>
              <a:t>Faza 3. „Spremnost“ (</a:t>
            </a:r>
            <a:r>
              <a:rPr lang="hr-HR" b="1" dirty="0" err="1" smtClean="0"/>
              <a:t>eng</a:t>
            </a:r>
            <a:r>
              <a:rPr lang="hr-HR" b="1" dirty="0" smtClean="0"/>
              <a:t>. </a:t>
            </a:r>
            <a:r>
              <a:rPr lang="hr-HR" b="1" dirty="0" err="1" smtClean="0"/>
              <a:t>Preparedness</a:t>
            </a:r>
            <a:r>
              <a:rPr lang="hr-HR" b="1" dirty="0" smtClean="0"/>
              <a:t>) </a:t>
            </a:r>
            <a:endParaRPr lang="hr-HR" dirty="0" smtClean="0"/>
          </a:p>
          <a:p>
            <a:pPr lvl="1"/>
            <a:r>
              <a:rPr lang="hr-HR" sz="2600" dirty="0" smtClean="0"/>
              <a:t>GIS može biti koristan za izdvajanje područja koja su izvan zone opasnosti, identificiranje evakuacijskih ruta baziranih na različitim scenarijima katastrofe</a:t>
            </a:r>
          </a:p>
          <a:p>
            <a:pPr lvl="1"/>
            <a:r>
              <a:rPr lang="hr-HR" sz="2600" dirty="0" smtClean="0"/>
              <a:t>Određivanje udaljenosti od zone pogođenih katastrofama, analize dostupnosti</a:t>
            </a:r>
          </a:p>
          <a:p>
            <a:pPr lvl="1"/>
            <a:endParaRPr lang="hr-HR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42910" y="1142984"/>
            <a:ext cx="3429024" cy="57150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32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Planiranje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3200" b="1" dirty="0" smtClean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3200" b="1" dirty="0" smtClean="0"/>
              <a:t>Ublažavanje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Spremnost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3200" b="1" dirty="0" smtClean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KRIZA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3200" b="1" dirty="0" smtClean="0">
              <a:solidFill>
                <a:srgbClr val="FF0000"/>
              </a:solidFill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3200" b="1" dirty="0" smtClean="0"/>
              <a:t>Odgovor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3200" b="1" dirty="0" smtClean="0"/>
              <a:t>Obnova</a:t>
            </a:r>
            <a:endParaRPr kumimoji="0" lang="hr-HR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4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8143900" y="214290"/>
            <a:ext cx="788099" cy="7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9762" cy="142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2" descr="C:\Users\igodler\Desktop\DHMZ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14290"/>
            <a:ext cx="652231" cy="7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rot="5400000">
            <a:off x="2001026" y="1928008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2001026" y="2928140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2001026" y="3856834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2001026" y="4928404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2001026" y="5928536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3143240" y="6286520"/>
            <a:ext cx="2895600" cy="365125"/>
          </a:xfrm>
        </p:spPr>
        <p:txBody>
          <a:bodyPr/>
          <a:lstStyle/>
          <a:p>
            <a:r>
              <a:rPr lang="hr-HR" dirty="0" smtClean="0"/>
              <a:t>GIS analiza potencijalnih poplavnih područja Grada Zagreba</a:t>
            </a:r>
            <a:endParaRPr lang="hr-HR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>
          <a:xfrm>
            <a:off x="0" y="6286520"/>
            <a:ext cx="2133600" cy="365125"/>
          </a:xfrm>
        </p:spPr>
        <p:txBody>
          <a:bodyPr/>
          <a:lstStyle/>
          <a:p>
            <a:r>
              <a:rPr lang="sr-Latn-CS" dirty="0" err="1" smtClean="0"/>
              <a:t>Bečić</a:t>
            </a:r>
            <a:r>
              <a:rPr lang="sr-Latn-CS" dirty="0" smtClean="0"/>
              <a:t>, </a:t>
            </a:r>
            <a:r>
              <a:rPr lang="sr-Latn-CS" dirty="0" err="1" smtClean="0"/>
              <a:t>Godler</a:t>
            </a:r>
            <a:r>
              <a:rPr lang="sr-Latn-CS" dirty="0" smtClean="0"/>
              <a:t>, </a:t>
            </a:r>
            <a:r>
              <a:rPr lang="sr-Latn-CS" dirty="0" err="1" smtClean="0"/>
              <a:t>Mutić</a:t>
            </a:r>
            <a:endParaRPr lang="hr-HR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7010400" y="6286520"/>
            <a:ext cx="2133600" cy="363517"/>
          </a:xfrm>
        </p:spPr>
        <p:txBody>
          <a:bodyPr/>
          <a:lstStyle/>
          <a:p>
            <a:r>
              <a:rPr lang="hr-HR" dirty="0" smtClean="0"/>
              <a:t>Lokalna uprava u sustavu obrane od poplava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454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058" y="1285860"/>
            <a:ext cx="5214942" cy="5572140"/>
          </a:xfrm>
        </p:spPr>
        <p:txBody>
          <a:bodyPr>
            <a:normAutofit/>
          </a:bodyPr>
          <a:lstStyle/>
          <a:p>
            <a:r>
              <a:rPr lang="hr-HR" sz="3000" dirty="0" smtClean="0"/>
              <a:t>S</a:t>
            </a:r>
            <a:r>
              <a:rPr lang="en-US" sz="3000" dirty="0" err="1" smtClean="0"/>
              <a:t>vaki</a:t>
            </a:r>
            <a:r>
              <a:rPr lang="en-US" sz="3000" dirty="0" smtClean="0"/>
              <a:t> </a:t>
            </a:r>
            <a:r>
              <a:rPr lang="en-US" sz="3000" dirty="0" err="1" smtClean="0"/>
              <a:t>događaj</a:t>
            </a:r>
            <a:r>
              <a:rPr lang="en-US" sz="3000" dirty="0" smtClean="0"/>
              <a:t> </a:t>
            </a:r>
            <a:r>
              <a:rPr lang="en-US" sz="3000" dirty="0" err="1" smtClean="0"/>
              <a:t>koji</a:t>
            </a:r>
            <a:r>
              <a:rPr lang="en-US" sz="3000" dirty="0" smtClean="0"/>
              <a:t> je </a:t>
            </a:r>
            <a:r>
              <a:rPr lang="en-US" sz="3000" dirty="0" err="1" smtClean="0"/>
              <a:t>neočekivana</a:t>
            </a:r>
            <a:r>
              <a:rPr lang="hr-HR" sz="3000" dirty="0" smtClean="0"/>
              <a:t> </a:t>
            </a:r>
            <a:r>
              <a:rPr lang="en-US" sz="3000" dirty="0" err="1" smtClean="0"/>
              <a:t>ili</a:t>
            </a:r>
            <a:r>
              <a:rPr lang="en-US" sz="3000" dirty="0" smtClean="0"/>
              <a:t> </a:t>
            </a:r>
            <a:r>
              <a:rPr lang="en-US" sz="3000" dirty="0" err="1" smtClean="0"/>
              <a:t>opasna</a:t>
            </a:r>
            <a:r>
              <a:rPr lang="en-US" sz="3000" dirty="0" smtClean="0"/>
              <a:t> </a:t>
            </a:r>
            <a:r>
              <a:rPr lang="en-US" sz="3000" dirty="0" err="1" smtClean="0"/>
              <a:t>situacija</a:t>
            </a:r>
            <a:r>
              <a:rPr lang="hr-HR" sz="3000" dirty="0" smtClean="0"/>
              <a:t> i </a:t>
            </a:r>
            <a:r>
              <a:rPr lang="en-US" sz="3000" dirty="0" err="1" smtClean="0"/>
              <a:t>koja</a:t>
            </a:r>
            <a:r>
              <a:rPr lang="en-US" sz="3000" dirty="0" smtClean="0"/>
              <a:t> </a:t>
            </a:r>
            <a:r>
              <a:rPr lang="en-US" sz="3000" dirty="0" err="1" smtClean="0"/>
              <a:t>negativno</a:t>
            </a:r>
            <a:r>
              <a:rPr lang="en-US" sz="3000" dirty="0" smtClean="0"/>
              <a:t> </a:t>
            </a:r>
            <a:r>
              <a:rPr lang="en-US" sz="3000" dirty="0" err="1" smtClean="0"/>
              <a:t>utječe</a:t>
            </a:r>
            <a:r>
              <a:rPr lang="en-US" sz="3000" dirty="0" smtClean="0"/>
              <a:t> </a:t>
            </a:r>
            <a:r>
              <a:rPr lang="en-US" sz="3000" dirty="0" err="1" smtClean="0"/>
              <a:t>društvo</a:t>
            </a:r>
            <a:endParaRPr lang="hr-HR" sz="3000" dirty="0" smtClean="0"/>
          </a:p>
          <a:p>
            <a:r>
              <a:rPr lang="hr-HR" sz="2400" dirty="0" smtClean="0"/>
              <a:t>Potencijalni uzroci:</a:t>
            </a:r>
          </a:p>
          <a:p>
            <a:pPr lvl="1"/>
            <a:r>
              <a:rPr lang="hr-HR" sz="2600" i="1" dirty="0" smtClean="0"/>
              <a:t>Prirodne katastrofe</a:t>
            </a:r>
            <a:r>
              <a:rPr lang="hr-HR" sz="2600" dirty="0" smtClean="0"/>
              <a:t> (p</a:t>
            </a:r>
            <a:r>
              <a:rPr lang="en-US" sz="2600" dirty="0" err="1" smtClean="0"/>
              <a:t>otres</a:t>
            </a:r>
            <a:r>
              <a:rPr lang="hr-HR" sz="2600" dirty="0" smtClean="0"/>
              <a:t>i, </a:t>
            </a:r>
            <a:r>
              <a:rPr lang="en-US" sz="2600" u="sng" dirty="0" err="1" smtClean="0"/>
              <a:t>poplav</a:t>
            </a:r>
            <a:r>
              <a:rPr lang="hr-HR" sz="2600" u="sng" dirty="0" smtClean="0"/>
              <a:t>e</a:t>
            </a:r>
            <a:r>
              <a:rPr lang="hr-HR" sz="2600" dirty="0" smtClean="0"/>
              <a:t>, k</a:t>
            </a:r>
            <a:r>
              <a:rPr lang="en-US" sz="2600" dirty="0" err="1" smtClean="0"/>
              <a:t>lizišt</a:t>
            </a:r>
            <a:r>
              <a:rPr lang="hr-HR" sz="2600" dirty="0" smtClean="0"/>
              <a:t>a, o</a:t>
            </a:r>
            <a:r>
              <a:rPr lang="en-US" sz="2600" dirty="0" err="1" smtClean="0"/>
              <a:t>luj</a:t>
            </a:r>
            <a:r>
              <a:rPr lang="hr-HR" sz="2600" dirty="0" smtClean="0"/>
              <a:t>e, suše) </a:t>
            </a:r>
          </a:p>
          <a:p>
            <a:pPr lvl="1"/>
            <a:r>
              <a:rPr lang="hr-HR" sz="2600" i="1" dirty="0" smtClean="0"/>
              <a:t>Tehnološko-tehničke katastrofe (</a:t>
            </a:r>
            <a:r>
              <a:rPr lang="hr-HR" sz="2600" dirty="0" smtClean="0"/>
              <a:t>nuklearno zračenje, nesreće)</a:t>
            </a:r>
          </a:p>
          <a:p>
            <a:pPr lvl="1"/>
            <a:r>
              <a:rPr lang="hr-HR" sz="2600" i="1" dirty="0" smtClean="0"/>
              <a:t>Humanitarne katastrofe</a:t>
            </a:r>
            <a:r>
              <a:rPr lang="hr-HR" sz="2600" dirty="0" smtClean="0"/>
              <a:t> (epidemije, rat)</a:t>
            </a:r>
          </a:p>
          <a:p>
            <a:pPr lvl="1"/>
            <a:endParaRPr lang="hr-HR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42910" y="1142984"/>
            <a:ext cx="3429024" cy="57150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32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Planiranje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3200" b="1" dirty="0" smtClean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3200" b="1" dirty="0" smtClean="0"/>
              <a:t>Ublažavanje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Spremnost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3200" b="1" dirty="0" smtClean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KRIZA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3200" b="1" dirty="0" smtClean="0">
              <a:solidFill>
                <a:srgbClr val="FF0000"/>
              </a:solidFill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3200" b="1" dirty="0" smtClean="0"/>
              <a:t>Odgovor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3200" b="1" dirty="0" smtClean="0"/>
              <a:t>Obnova</a:t>
            </a:r>
            <a:endParaRPr kumimoji="0" lang="hr-HR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4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8143900" y="214290"/>
            <a:ext cx="788099" cy="7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9762" cy="142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2" descr="C:\Users\igodler\Desktop\DHMZ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14290"/>
            <a:ext cx="652231" cy="7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rot="5400000">
            <a:off x="2001026" y="1928008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2001026" y="2928140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2001026" y="3856834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2001026" y="4928404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2001026" y="5928536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3143240" y="6286520"/>
            <a:ext cx="2895600" cy="365125"/>
          </a:xfrm>
        </p:spPr>
        <p:txBody>
          <a:bodyPr/>
          <a:lstStyle/>
          <a:p>
            <a:r>
              <a:rPr lang="hr-HR" dirty="0" smtClean="0"/>
              <a:t>GIS analiza potencijalnih poplavnih područja Grada Zagreba</a:t>
            </a:r>
            <a:endParaRPr lang="hr-HR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>
          <a:xfrm>
            <a:off x="0" y="6286520"/>
            <a:ext cx="2133600" cy="365125"/>
          </a:xfrm>
        </p:spPr>
        <p:txBody>
          <a:bodyPr/>
          <a:lstStyle/>
          <a:p>
            <a:r>
              <a:rPr lang="sr-Latn-CS" dirty="0" err="1" smtClean="0"/>
              <a:t>Bečić</a:t>
            </a:r>
            <a:r>
              <a:rPr lang="sr-Latn-CS" dirty="0" smtClean="0"/>
              <a:t>, </a:t>
            </a:r>
            <a:r>
              <a:rPr lang="sr-Latn-CS" dirty="0" err="1" smtClean="0"/>
              <a:t>Godler</a:t>
            </a:r>
            <a:r>
              <a:rPr lang="sr-Latn-CS" dirty="0" smtClean="0"/>
              <a:t>, </a:t>
            </a:r>
            <a:r>
              <a:rPr lang="sr-Latn-CS" dirty="0" err="1" smtClean="0"/>
              <a:t>Mutić</a:t>
            </a:r>
            <a:endParaRPr lang="hr-HR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7010400" y="6286520"/>
            <a:ext cx="2133600" cy="365125"/>
          </a:xfrm>
        </p:spPr>
        <p:txBody>
          <a:bodyPr/>
          <a:lstStyle/>
          <a:p>
            <a:r>
              <a:rPr lang="hr-HR" dirty="0" smtClean="0"/>
              <a:t>Lokalna uprava u sustavu obrane od poplava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6790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058" y="1285860"/>
            <a:ext cx="5214942" cy="5572140"/>
          </a:xfrm>
        </p:spPr>
        <p:txBody>
          <a:bodyPr>
            <a:normAutofit/>
          </a:bodyPr>
          <a:lstStyle/>
          <a:p>
            <a:r>
              <a:rPr lang="hr-HR" b="1" dirty="0" smtClean="0"/>
              <a:t>Faza 4. „Odgovor “ (</a:t>
            </a:r>
            <a:r>
              <a:rPr lang="hr-HR" b="1" dirty="0" err="1" smtClean="0"/>
              <a:t>eng</a:t>
            </a:r>
            <a:r>
              <a:rPr lang="hr-HR" b="1" dirty="0" smtClean="0"/>
              <a:t>. </a:t>
            </a:r>
            <a:r>
              <a:rPr lang="hr-HR" b="1" dirty="0" err="1" smtClean="0"/>
              <a:t>Response</a:t>
            </a:r>
            <a:r>
              <a:rPr lang="hr-HR" b="1" dirty="0" smtClean="0"/>
              <a:t>) </a:t>
            </a:r>
            <a:endParaRPr lang="hr-HR" dirty="0" smtClean="0"/>
          </a:p>
          <a:p>
            <a:pPr lvl="1"/>
            <a:r>
              <a:rPr lang="hr-HR" sz="2600" dirty="0" smtClean="0">
                <a:cs typeface="Arial" pitchFamily="34" charset="0"/>
              </a:rPr>
              <a:t>GIS omogućuje što kvalitetniji i brži odaziv jedinica na terenu i odabir najbrže i najsigurnije rute</a:t>
            </a:r>
          </a:p>
          <a:p>
            <a:pPr lvl="1"/>
            <a:r>
              <a:rPr lang="hr-HR" sz="2600" dirty="0" smtClean="0"/>
              <a:t>Pomoću GIS-a, mogu se identificirati oštećene ceste, planirati rute, na temelju stvarnih opsega katastrofe</a:t>
            </a:r>
            <a:endParaRPr lang="hr-HR" sz="2600" dirty="0" smtClean="0">
              <a:cs typeface="Arial" pitchFamily="34" charset="0"/>
            </a:endParaRPr>
          </a:p>
          <a:p>
            <a:pPr lvl="1"/>
            <a:endParaRPr lang="hr-HR" dirty="0" smtClean="0"/>
          </a:p>
          <a:p>
            <a:pPr lvl="1"/>
            <a:endParaRPr lang="hr-HR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42910" y="1142984"/>
            <a:ext cx="3429024" cy="57150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32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Planiranje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3200" b="1" dirty="0" smtClean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3200" b="1" dirty="0" smtClean="0"/>
              <a:t>Ublažavanje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Spremnost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3200" b="1" dirty="0" smtClean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KRIZA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3200" b="1" dirty="0" smtClean="0">
              <a:solidFill>
                <a:srgbClr val="FF0000"/>
              </a:solidFill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3200" b="1" u="sng" dirty="0" smtClean="0">
                <a:solidFill>
                  <a:schemeClr val="accent1"/>
                </a:solidFill>
              </a:rPr>
              <a:t>Odgovor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3200" b="1" dirty="0" smtClean="0"/>
              <a:t>Obnova</a:t>
            </a:r>
            <a:endParaRPr kumimoji="0" lang="hr-HR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4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8143900" y="214290"/>
            <a:ext cx="788099" cy="7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9762" cy="142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2" descr="C:\Users\igodler\Desktop\DHMZ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14290"/>
            <a:ext cx="652231" cy="7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rot="5400000">
            <a:off x="2001026" y="1928008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2001026" y="2928140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2001026" y="3856834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2001026" y="4928404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2001026" y="5928536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 smtClean="0"/>
              <a:t>GIS analiza potencijalnih poplavnih područja Grada Zagreba</a:t>
            </a:r>
            <a:endParaRPr lang="hr-HR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>
          <a:xfrm>
            <a:off x="0" y="6286520"/>
            <a:ext cx="2133600" cy="365125"/>
          </a:xfrm>
        </p:spPr>
        <p:txBody>
          <a:bodyPr/>
          <a:lstStyle/>
          <a:p>
            <a:r>
              <a:rPr lang="sr-Latn-CS" dirty="0" err="1" smtClean="0"/>
              <a:t>Bečić</a:t>
            </a:r>
            <a:r>
              <a:rPr lang="sr-Latn-CS" dirty="0" smtClean="0"/>
              <a:t>, </a:t>
            </a:r>
            <a:r>
              <a:rPr lang="sr-Latn-CS" dirty="0" err="1" smtClean="0"/>
              <a:t>Godler</a:t>
            </a:r>
            <a:r>
              <a:rPr lang="sr-Latn-CS" dirty="0" smtClean="0"/>
              <a:t>, </a:t>
            </a:r>
            <a:r>
              <a:rPr lang="sr-Latn-CS" dirty="0" err="1" smtClean="0"/>
              <a:t>Mutić</a:t>
            </a:r>
            <a:endParaRPr lang="hr-HR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7010400" y="6286520"/>
            <a:ext cx="2133600" cy="365125"/>
          </a:xfrm>
        </p:spPr>
        <p:txBody>
          <a:bodyPr/>
          <a:lstStyle/>
          <a:p>
            <a:r>
              <a:rPr lang="hr-HR" dirty="0" smtClean="0"/>
              <a:t>Lokalna uprava u sustavu obrane od poplava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2612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058" y="1285860"/>
            <a:ext cx="5214942" cy="5572140"/>
          </a:xfrm>
        </p:spPr>
        <p:txBody>
          <a:bodyPr>
            <a:normAutofit/>
          </a:bodyPr>
          <a:lstStyle/>
          <a:p>
            <a:r>
              <a:rPr lang="hr-HR" b="1" dirty="0" smtClean="0"/>
              <a:t>Faza 5. „Oporavak“ (</a:t>
            </a:r>
            <a:r>
              <a:rPr lang="hr-HR" b="1" dirty="0" err="1" smtClean="0"/>
              <a:t>eng</a:t>
            </a:r>
            <a:r>
              <a:rPr lang="hr-HR" b="1" dirty="0" smtClean="0"/>
              <a:t>. </a:t>
            </a:r>
            <a:r>
              <a:rPr lang="hr-HR" b="1" dirty="0" err="1" smtClean="0"/>
              <a:t>Recovery</a:t>
            </a:r>
            <a:r>
              <a:rPr lang="hr-HR" b="1" dirty="0" smtClean="0"/>
              <a:t>) </a:t>
            </a:r>
            <a:endParaRPr lang="hr-HR" dirty="0" smtClean="0"/>
          </a:p>
          <a:p>
            <a:pPr lvl="1"/>
            <a:r>
              <a:rPr lang="hr-HR" sz="2600" dirty="0" smtClean="0">
                <a:cs typeface="Arial" pitchFamily="34" charset="0"/>
              </a:rPr>
              <a:t>GIS omogućuje točan uvid o izvršenoj sanaciji terena i daje mogućnost lakog preusmjeravanja i davanja prioriteta pojedinim zadacima</a:t>
            </a:r>
          </a:p>
          <a:p>
            <a:pPr lvl="1"/>
            <a:r>
              <a:rPr lang="hr-HR" sz="2600" dirty="0" smtClean="0">
                <a:cs typeface="Arial" pitchFamily="34" charset="0"/>
              </a:rPr>
              <a:t>Lako je procijeniti troškove štete nastale kriznom situacijom i predvidjeti dinamiku izgradnje područja</a:t>
            </a:r>
          </a:p>
          <a:p>
            <a:pPr lvl="2"/>
            <a:endParaRPr lang="hr-HR" dirty="0" smtClean="0"/>
          </a:p>
          <a:p>
            <a:pPr lvl="1"/>
            <a:endParaRPr lang="hr-HR" dirty="0" smtClean="0"/>
          </a:p>
          <a:p>
            <a:pPr lvl="1"/>
            <a:endParaRPr lang="hr-HR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42910" y="1142984"/>
            <a:ext cx="3429024" cy="57150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32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Planiranje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3200" b="1" dirty="0" smtClean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3200" b="1" dirty="0" smtClean="0"/>
              <a:t>Ublažavanje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Spremnost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3200" b="1" dirty="0" smtClean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KRIZA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3200" b="1" dirty="0" smtClean="0">
              <a:solidFill>
                <a:srgbClr val="FF0000"/>
              </a:solidFill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3200" b="1" dirty="0" smtClean="0"/>
              <a:t>Odgovor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3200" b="1" u="sng" dirty="0" smtClean="0">
                <a:solidFill>
                  <a:schemeClr val="accent1"/>
                </a:solidFill>
              </a:rPr>
              <a:t>Obnova</a:t>
            </a:r>
            <a:endParaRPr kumimoji="0" lang="hr-HR" sz="3200" b="1" i="0" u="sng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4" descr="C:\Users\igodler\Documents\!clanak\!ppt\gd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2778" r="22100" b="22556"/>
          <a:stretch/>
        </p:blipFill>
        <p:spPr bwMode="auto">
          <a:xfrm>
            <a:off x="8143900" y="214290"/>
            <a:ext cx="788099" cy="7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9762" cy="142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2" descr="C:\Users\igodler\Desktop\DHMZ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14290"/>
            <a:ext cx="652231" cy="7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rot="5400000">
            <a:off x="2001026" y="1928008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2001026" y="2928140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2001026" y="3856834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2001026" y="4928404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2001026" y="5928536"/>
            <a:ext cx="57150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 smtClean="0"/>
              <a:t>GIS analiza potencijalnih poplavnih područja Grada Zagreba</a:t>
            </a:r>
            <a:endParaRPr lang="hr-HR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sr-Latn-CS" dirty="0" err="1" smtClean="0"/>
              <a:t>Bečić</a:t>
            </a:r>
            <a:r>
              <a:rPr lang="sr-Latn-CS" dirty="0" smtClean="0"/>
              <a:t>, </a:t>
            </a:r>
            <a:r>
              <a:rPr lang="sr-Latn-CS" dirty="0" err="1" smtClean="0"/>
              <a:t>Godler</a:t>
            </a:r>
            <a:r>
              <a:rPr lang="sr-Latn-CS" dirty="0" smtClean="0"/>
              <a:t>, </a:t>
            </a:r>
            <a:r>
              <a:rPr lang="sr-Latn-CS" dirty="0" err="1" smtClean="0"/>
              <a:t>Mutić</a:t>
            </a:r>
            <a:endParaRPr lang="hr-HR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7010400" y="6286520"/>
            <a:ext cx="2133600" cy="365125"/>
          </a:xfrm>
        </p:spPr>
        <p:txBody>
          <a:bodyPr/>
          <a:lstStyle/>
          <a:p>
            <a:r>
              <a:rPr lang="hr-HR" dirty="0" smtClean="0"/>
              <a:t>Lokalna uprava u sustavu obrane od poplava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9702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4157</TotalTime>
  <Words>1916</Words>
  <Application>Microsoft Office PowerPoint</Application>
  <PresentationFormat>On-screen Show (4:3)</PresentationFormat>
  <Paragraphs>462</Paragraphs>
  <Slides>36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1_Office Theme</vt:lpstr>
      <vt:lpstr>GIS analiza potencijalnih poplavnih područja Grada Zagreba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Ured za upravljanje u hitnim situacijama</vt:lpstr>
      <vt:lpstr>PowerPoint Presentation</vt:lpstr>
      <vt:lpstr>PowerPoint Presentation</vt:lpstr>
      <vt:lpstr>PowerPoint Presentation</vt:lpstr>
      <vt:lpstr>PowerPoint Presentation</vt:lpstr>
      <vt:lpstr>Model 1: Preljev Jankomir  kao jedan od ključnih objekata sustava obrane od poplava  Grada Zagreba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Model proboja nasipa     Općenito</vt:lpstr>
      <vt:lpstr>    Model proboja nasipa      Metodologija</vt:lpstr>
      <vt:lpstr>    Model proboja nasipa     Rezultati</vt:lpstr>
      <vt:lpstr>Baze podataka</vt:lpstr>
      <vt:lpstr>    GIS analize potencijalnih      poplavnih područja</vt:lpstr>
      <vt:lpstr>    GIS analize potencijalnih      poplavnih područja</vt:lpstr>
      <vt:lpstr>Zaključak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 Godler</dc:creator>
  <cp:lastModifiedBy>Kristina Martinović</cp:lastModifiedBy>
  <cp:revision>54</cp:revision>
  <dcterms:created xsi:type="dcterms:W3CDTF">2014-10-24T14:12:16Z</dcterms:created>
  <dcterms:modified xsi:type="dcterms:W3CDTF">2014-11-03T14:19:18Z</dcterms:modified>
</cp:coreProperties>
</file>