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439" r:id="rId2"/>
    <p:sldId id="440" r:id="rId3"/>
    <p:sldId id="442" r:id="rId4"/>
    <p:sldId id="443" r:id="rId5"/>
    <p:sldId id="444" r:id="rId6"/>
    <p:sldId id="445" r:id="rId7"/>
    <p:sldId id="446" r:id="rId8"/>
    <p:sldId id="448" r:id="rId9"/>
    <p:sldId id="447" r:id="rId10"/>
    <p:sldId id="450" r:id="rId11"/>
    <p:sldId id="451" r:id="rId12"/>
    <p:sldId id="449" r:id="rId13"/>
    <p:sldId id="452" r:id="rId14"/>
    <p:sldId id="453" r:id="rId15"/>
    <p:sldId id="454" r:id="rId16"/>
    <p:sldId id="455" r:id="rId17"/>
    <p:sldId id="456" r:id="rId18"/>
    <p:sldId id="457" r:id="rId19"/>
    <p:sldId id="458" r:id="rId20"/>
    <p:sldId id="460" r:id="rId21"/>
    <p:sldId id="459" r:id="rId22"/>
    <p:sldId id="461" r:id="rId23"/>
    <p:sldId id="462" r:id="rId24"/>
    <p:sldId id="463" r:id="rId25"/>
    <p:sldId id="464" r:id="rId26"/>
    <p:sldId id="465" r:id="rId27"/>
    <p:sldId id="466" r:id="rId28"/>
    <p:sldId id="467" r:id="rId29"/>
    <p:sldId id="468" r:id="rId30"/>
    <p:sldId id="469" r:id="rId31"/>
    <p:sldId id="470" r:id="rId32"/>
    <p:sldId id="471" r:id="rId33"/>
    <p:sldId id="472" r:id="rId34"/>
    <p:sldId id="473" r:id="rId35"/>
    <p:sldId id="474" r:id="rId36"/>
    <p:sldId id="475" r:id="rId37"/>
    <p:sldId id="441" r:id="rId38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Arial Narrow" panose="020B0606020202030204" pitchFamily="34" charset="0"/>
      <p:regular r:id="rId45"/>
      <p:bold r:id="rId46"/>
      <p:italic r:id="rId47"/>
      <p:boldItalic r:id="rId48"/>
    </p:embeddedFont>
  </p:embeddedFontLst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C1FF"/>
    <a:srgbClr val="00AEEF"/>
    <a:srgbClr val="1EE9EE"/>
    <a:srgbClr val="009AD0"/>
    <a:srgbClr val="FF7C8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79" autoAdjust="0"/>
    <p:restoredTop sz="93178" autoAdjust="0"/>
  </p:normalViewPr>
  <p:slideViewPr>
    <p:cSldViewPr>
      <p:cViewPr>
        <p:scale>
          <a:sx n="100" d="100"/>
          <a:sy n="100" d="100"/>
        </p:scale>
        <p:origin x="-426" y="-66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7" d="100"/>
          <a:sy n="97" d="100"/>
        </p:scale>
        <p:origin x="-2982" y="-11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45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DA6CDF-C2B6-450A-91CD-A8F6E86E0D9A}" type="datetimeFigureOut">
              <a:rPr lang="en-US" smtClean="0"/>
              <a:pPr/>
              <a:t>10/31/2014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EEC79E-4CF3-4C0C-890D-614910BE034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57502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6AB39F-1CFD-48DD-A758-0A5A8A97784B}" type="datetimeFigureOut">
              <a:rPr lang="en-US" smtClean="0"/>
              <a:pPr/>
              <a:t>10/31/2014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59E91C-217A-4265-B706-9ABD6319FD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94118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59E91C-217A-4265-B706-9ABD6319FD8F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7744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tif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lobal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evenb\Pictures\Globe&amp;Hand\GDiglobebackground.tif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20538"/>
            <a:ext cx="9145838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nevenb\Desktop\GDI_header\E-mail_poziv_Header_big2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41152"/>
            <a:ext cx="9145838" cy="5184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56DE6EA-CD17-4FF7-B7DF-2B8E12C8962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lobal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nevenb\Pictures\Globe&amp;Hand\GDiglobebackground.tif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5838" cy="2904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7504" y="3219822"/>
            <a:ext cx="7128792" cy="432048"/>
          </a:xfrm>
        </p:spPr>
        <p:txBody>
          <a:bodyPr>
            <a:normAutofit/>
          </a:bodyPr>
          <a:lstStyle>
            <a:lvl1pPr algn="l">
              <a:defRPr sz="3600" b="0" cap="none" spc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</a:defRPr>
            </a:lvl1pPr>
          </a:lstStyle>
          <a:p>
            <a:r>
              <a:rPr lang="hr-HR" dirty="0" smtClean="0"/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504" y="3651870"/>
            <a:ext cx="7128792" cy="324036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lang="en-US" sz="1800" b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1026" name="Picture 2" descr="C:\Users\nevenb\Desktop\GDI_header\E-mail_poziv_Header_big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89" y="-20537"/>
            <a:ext cx="9142511" cy="292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897564"/>
            <a:ext cx="8784976" cy="333037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9552"/>
          </a:xfrm>
          <a:noFill/>
        </p:spPr>
        <p:txBody>
          <a:bodyPr>
            <a:normAutofit/>
          </a:bodyPr>
          <a:lstStyle>
            <a:lvl1pPr>
              <a:defRPr sz="4400" b="0" cap="none" spc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51571"/>
            <a:ext cx="4038600" cy="3394472"/>
          </a:xfrm>
        </p:spPr>
        <p:txBody>
          <a:bodyPr/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51571"/>
            <a:ext cx="4038600" cy="3394472"/>
          </a:xfrm>
        </p:spPr>
        <p:txBody>
          <a:bodyPr/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89756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37738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89756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37738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9552"/>
          </a:xfrm>
        </p:spPr>
        <p:txBody>
          <a:bodyPr>
            <a:normAutofit/>
          </a:bodyPr>
          <a:lstStyle>
            <a:lvl1pPr>
              <a:defRPr lang="en-US" sz="4000" b="0" kern="1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7524328" y="4299942"/>
            <a:ext cx="1584176" cy="845223"/>
            <a:chOff x="7361203" y="5633762"/>
            <a:chExt cx="1584176" cy="1126964"/>
          </a:xfrm>
        </p:grpSpPr>
        <p:pic>
          <p:nvPicPr>
            <p:cNvPr id="10" name="Picture 5" descr="GDi GISDATA.wmf"/>
            <p:cNvPicPr>
              <a:picLocks noChangeAspect="1"/>
            </p:cNvPicPr>
            <p:nvPr userDrawn="1"/>
          </p:nvPicPr>
          <p:blipFill>
            <a:blip r:embed="rId2" cstate="print"/>
            <a:srcRect r="68718"/>
            <a:stretch>
              <a:fillRect/>
            </a:stretch>
          </p:blipFill>
          <p:spPr bwMode="auto">
            <a:xfrm>
              <a:off x="7863478" y="5633762"/>
              <a:ext cx="668962" cy="646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Box 10"/>
            <p:cNvSpPr txBox="1"/>
            <p:nvPr userDrawn="1"/>
          </p:nvSpPr>
          <p:spPr>
            <a:xfrm>
              <a:off x="7361203" y="6309321"/>
              <a:ext cx="1584176" cy="451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noProof="0" dirty="0" smtClean="0">
                  <a:solidFill>
                    <a:srgbClr val="00AEEF"/>
                  </a:solidFill>
                  <a:latin typeface="Arial Narrow" pitchFamily="34" charset="0"/>
                  <a:cs typeface="Arial" pitchFamily="34" charset="0"/>
                </a:rPr>
                <a:t>products and solutions that</a:t>
              </a:r>
            </a:p>
            <a:p>
              <a:pPr algn="ctr"/>
              <a:r>
                <a:rPr lang="en-US" sz="800" noProof="0" dirty="0" smtClean="0">
                  <a:solidFill>
                    <a:srgbClr val="00AEEF"/>
                  </a:solidFill>
                  <a:latin typeface="Arial Narrow" pitchFamily="34" charset="0"/>
                  <a:cs typeface="Arial" pitchFamily="34" charset="0"/>
                </a:rPr>
                <a:t>harmonize</a:t>
              </a:r>
              <a:r>
                <a:rPr lang="en-US" sz="800" baseline="0" noProof="0" dirty="0" smtClean="0">
                  <a:solidFill>
                    <a:srgbClr val="00AEEF"/>
                  </a:solidFill>
                  <a:latin typeface="Arial Narrow" pitchFamily="34" charset="0"/>
                  <a:cs typeface="Arial" pitchFamily="34" charset="0"/>
                </a:rPr>
                <a:t> growth and efficiency</a:t>
              </a:r>
              <a:endParaRPr lang="en-US" sz="800" noProof="0" dirty="0">
                <a:solidFill>
                  <a:srgbClr val="00AEEF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9552"/>
          </a:xfrm>
        </p:spPr>
        <p:txBody>
          <a:bodyPr anchor="ctr">
            <a:noAutofit/>
          </a:bodyPr>
          <a:lstStyle>
            <a:lvl1pPr algn="ctr">
              <a:defRPr lang="en-US" sz="4000" kern="1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897565"/>
            <a:ext cx="5111750" cy="369705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897565"/>
            <a:ext cx="3008313" cy="369705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>
            <a:normAutofit/>
          </a:bodyPr>
          <a:lstStyle>
            <a:lvl1pPr algn="l">
              <a:defRPr sz="2800" b="1">
                <a:solidFill>
                  <a:schemeClr val="tx1">
                    <a:lumMod val="65000"/>
                    <a:lumOff val="35000"/>
                  </a:schemeClr>
                </a:solidFill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897564"/>
            <a:ext cx="5486400" cy="264811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  <a:lumMod val="100000"/>
                <a:alpha val="74000"/>
              </a:schemeClr>
            </a:gs>
            <a:gs pos="32000">
              <a:schemeClr val="accent1">
                <a:tint val="44500"/>
                <a:satMod val="160000"/>
                <a:alpha val="79000"/>
              </a:schemeClr>
            </a:gs>
            <a:gs pos="100000">
              <a:schemeClr val="bg1">
                <a:lumMod val="0"/>
                <a:lumOff val="10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nevenb\Desktop\GDI_header\E-mail_poziv_Header_big2.jpg"/>
          <p:cNvPicPr>
            <a:picLocks noChangeAspect="1" noChangeArrowheads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4803998"/>
            <a:ext cx="9145838" cy="36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9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9512" y="915566"/>
            <a:ext cx="8784976" cy="32583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81212" y="4840002"/>
            <a:ext cx="1270384" cy="267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 userDrawn="1"/>
        </p:nvSpPr>
        <p:spPr>
          <a:xfrm>
            <a:off x="181026" y="4840002"/>
            <a:ext cx="54786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b="1" noProof="1" smtClean="0">
                <a:solidFill>
                  <a:schemeClr val="bg1"/>
                </a:solidFill>
              </a:rPr>
              <a:t>LOKALNA UPRAVA U SUSTAVU OBRANE OD POPLAVA </a:t>
            </a:r>
            <a:r>
              <a:rPr lang="hr-HR" sz="1200" b="1" noProof="1" smtClean="0">
                <a:solidFill>
                  <a:schemeClr val="bg1"/>
                </a:solidFill>
              </a:rPr>
              <a:t>– Zagreb,</a:t>
            </a:r>
            <a:r>
              <a:rPr lang="hr-HR" sz="1200" b="1" baseline="0" noProof="1" smtClean="0">
                <a:solidFill>
                  <a:schemeClr val="bg1"/>
                </a:solidFill>
              </a:rPr>
              <a:t> 04. studenog 2014.</a:t>
            </a:r>
            <a:endParaRPr lang="en-US" sz="1200" b="1" noProof="0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49" r:id="rId3"/>
    <p:sldLayoutId id="2147483650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lang="en-US" sz="4400" b="0" kern="1200" cap="none" spc="0" dirty="0">
          <a:ln>
            <a:noFill/>
          </a:ln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627534"/>
            <a:ext cx="9108504" cy="1224136"/>
          </a:xfrm>
        </p:spPr>
        <p:txBody>
          <a:bodyPr>
            <a:noAutofit/>
          </a:bodyPr>
          <a:lstStyle/>
          <a:p>
            <a:r>
              <a:rPr lang="hr-HR" sz="4000" b="1" dirty="0">
                <a:solidFill>
                  <a:schemeClr val="bg1"/>
                </a:solidFill>
              </a:rPr>
              <a:t>Infrastruktura prostornih podataka u upravljanju poplavnom krizom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250849" y="3939902"/>
            <a:ext cx="7129463" cy="108074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r-HR" sz="2000" dirty="0" smtClean="0">
                <a:solidFill>
                  <a:schemeClr val="bg1"/>
                </a:solidFill>
              </a:rPr>
              <a:t>Vojkan Gavrilović</a:t>
            </a:r>
          </a:p>
          <a:p>
            <a:pPr marL="0" indent="0">
              <a:buNone/>
            </a:pPr>
            <a:r>
              <a:rPr lang="hr-HR" sz="2000" dirty="0" err="1" smtClean="0">
                <a:solidFill>
                  <a:schemeClr val="bg1"/>
                </a:solidFill>
              </a:rPr>
              <a:t>vojkan.gavrilovic</a:t>
            </a:r>
            <a:r>
              <a:rPr lang="hr-HR" sz="2000" dirty="0" smtClean="0">
                <a:solidFill>
                  <a:schemeClr val="bg1"/>
                </a:solidFill>
              </a:rPr>
              <a:t>@</a:t>
            </a:r>
            <a:r>
              <a:rPr lang="hr-HR" sz="2000" dirty="0" err="1" smtClean="0">
                <a:solidFill>
                  <a:schemeClr val="bg1"/>
                </a:solidFill>
              </a:rPr>
              <a:t>gdi.net</a:t>
            </a:r>
            <a:endParaRPr lang="hr-HR" sz="20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hr-HR" sz="2000" dirty="0" smtClean="0">
                <a:solidFill>
                  <a:schemeClr val="bg1"/>
                </a:solidFill>
              </a:rPr>
              <a:t>GSM +385 91 3667-122</a:t>
            </a:r>
            <a:endParaRPr lang="en-US" sz="20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0751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r-HR" dirty="0" smtClean="0"/>
              <a:t>„Demografski Grid” - pravilni raster </a:t>
            </a:r>
            <a:r>
              <a:rPr lang="hr-HR" dirty="0"/>
              <a:t>točaka </a:t>
            </a:r>
            <a:r>
              <a:rPr lang="hr-HR" dirty="0" smtClean="0"/>
              <a:t>kao model prostorne distribucije stanovništva, </a:t>
            </a:r>
            <a:r>
              <a:rPr lang="hr-HR" dirty="0" err="1"/>
              <a:t>odn</a:t>
            </a:r>
            <a:r>
              <a:rPr lang="hr-HR" dirty="0"/>
              <a:t>. </a:t>
            </a:r>
            <a:r>
              <a:rPr lang="hr-HR" dirty="0" smtClean="0"/>
              <a:t>kućanstava</a:t>
            </a:r>
          </a:p>
          <a:p>
            <a:r>
              <a:rPr lang="hr-HR" dirty="0" smtClean="0"/>
              <a:t>Dodjeljivanje </a:t>
            </a:r>
            <a:r>
              <a:rPr lang="hr-HR" dirty="0"/>
              <a:t>broja stanovnika pojedinoj točki rastera </a:t>
            </a:r>
            <a:endParaRPr lang="hr-HR" dirty="0" smtClean="0"/>
          </a:p>
          <a:p>
            <a:pPr lvl="1"/>
            <a:r>
              <a:rPr lang="hr-HR" dirty="0" smtClean="0"/>
              <a:t>nije </a:t>
            </a:r>
            <a:r>
              <a:rPr lang="hr-HR" dirty="0"/>
              <a:t>jednostavna podjela popisanih stanovnika na sve točke rastera unutar jedne prostorne </a:t>
            </a:r>
            <a:r>
              <a:rPr lang="hr-HR" dirty="0" smtClean="0"/>
              <a:t>jedinica </a:t>
            </a:r>
          </a:p>
          <a:p>
            <a:pPr lvl="1"/>
            <a:r>
              <a:rPr lang="hr-HR" dirty="0"/>
              <a:t>uzima </a:t>
            </a:r>
            <a:r>
              <a:rPr lang="hr-HR" dirty="0" smtClean="0"/>
              <a:t>se u </a:t>
            </a:r>
            <a:r>
              <a:rPr lang="hr-HR" dirty="0"/>
              <a:t>obzir izgrađenost prostora </a:t>
            </a:r>
            <a:r>
              <a:rPr lang="hr-HR" dirty="0" smtClean="0"/>
              <a:t>i vrsta korištenja </a:t>
            </a:r>
          </a:p>
          <a:p>
            <a:pPr lvl="1"/>
            <a:r>
              <a:rPr lang="hr-HR" dirty="0" smtClean="0"/>
              <a:t>stanovništvo se u </a:t>
            </a:r>
            <a:r>
              <a:rPr lang="hr-HR" dirty="0"/>
              <a:t>modelu raspodjeljuje na području gdje stvarno </a:t>
            </a:r>
            <a:r>
              <a:rPr lang="hr-HR" dirty="0" smtClean="0"/>
              <a:t>živi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GDi </a:t>
            </a:r>
            <a:r>
              <a:rPr lang="hr-HR" dirty="0" err="1"/>
              <a:t>Geodemografski</a:t>
            </a:r>
            <a:r>
              <a:rPr lang="hr-HR" dirty="0"/>
              <a:t> raster </a:t>
            </a:r>
          </a:p>
        </p:txBody>
      </p:sp>
    </p:spTree>
    <p:extLst>
      <p:ext uri="{BB962C8B-B14F-4D97-AF65-F5344CB8AC3E}">
        <p14:creationId xmlns:p14="http://schemas.microsoft.com/office/powerpoint/2010/main" val="21637613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r-HR" sz="2600" b="1" dirty="0">
                <a:effectLst/>
              </a:rPr>
              <a:t>Preklop poplavljenog područja preko </a:t>
            </a:r>
            <a:r>
              <a:rPr lang="hr-HR" sz="2600" b="1" dirty="0" err="1">
                <a:effectLst/>
              </a:rPr>
              <a:t>geo</a:t>
            </a:r>
            <a:r>
              <a:rPr lang="hr-HR" sz="2600" b="1" dirty="0">
                <a:effectLst/>
              </a:rPr>
              <a:t>-demografskog modela</a:t>
            </a:r>
            <a:endParaRPr lang="hr-HR" sz="2600" b="1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5656" y="896938"/>
            <a:ext cx="6210131" cy="3763044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309016" y="825404"/>
            <a:ext cx="2384140" cy="1720259"/>
            <a:chOff x="2583014" y="825405"/>
            <a:chExt cx="2110142" cy="1522558"/>
          </a:xfrm>
        </p:grpSpPr>
        <p:sp>
          <p:nvSpPr>
            <p:cNvPr id="6" name="Rectangle 5"/>
            <p:cNvSpPr/>
            <p:nvPr/>
          </p:nvSpPr>
          <p:spPr>
            <a:xfrm>
              <a:off x="4240272" y="2088662"/>
              <a:ext cx="452880" cy="256387"/>
            </a:xfrm>
            <a:prstGeom prst="rect">
              <a:avLst/>
            </a:prstGeom>
            <a:noFill/>
            <a:ln w="158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hr-HR"/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2583014" y="1953093"/>
              <a:ext cx="1653249" cy="394755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4591438" y="1965417"/>
              <a:ext cx="101718" cy="382546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4591438" y="936326"/>
              <a:ext cx="101718" cy="1155778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583014" y="825405"/>
              <a:ext cx="1653249" cy="1265658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583014" y="825405"/>
              <a:ext cx="1996103" cy="1127688"/>
            </a:xfrm>
            <a:prstGeom prst="rect">
              <a:avLst/>
            </a:prstGeom>
            <a:ln w="6350">
              <a:solidFill>
                <a:schemeClr val="tx1"/>
              </a:solidFill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460375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Bef>
                <a:spcPts val="76"/>
              </a:spcBef>
            </a:pPr>
            <a:r>
              <a:rPr lang="hr-HR" sz="2400" dirty="0" smtClean="0"/>
              <a:t>Ulazni podaci: popis </a:t>
            </a:r>
            <a:r>
              <a:rPr lang="hr-HR" sz="2400" dirty="0"/>
              <a:t>stanovništva </a:t>
            </a:r>
            <a:r>
              <a:rPr lang="hr-HR" sz="2400" dirty="0" smtClean="0"/>
              <a:t>i karta </a:t>
            </a:r>
            <a:r>
              <a:rPr lang="hr-HR" sz="2400" dirty="0"/>
              <a:t>uporabe </a:t>
            </a:r>
            <a:r>
              <a:rPr lang="hr-HR" sz="2400" dirty="0" smtClean="0"/>
              <a:t>površina</a:t>
            </a:r>
          </a:p>
          <a:p>
            <a:pPr>
              <a:spcBef>
                <a:spcPts val="76"/>
              </a:spcBef>
            </a:pPr>
            <a:r>
              <a:rPr lang="hr-HR" sz="2400" dirty="0" smtClean="0"/>
              <a:t>Područja </a:t>
            </a:r>
            <a:r>
              <a:rPr lang="hr-HR" sz="2400" dirty="0"/>
              <a:t>visokih gustih zgrada </a:t>
            </a:r>
            <a:r>
              <a:rPr lang="hr-HR" sz="2400" dirty="0" smtClean="0"/>
              <a:t>– razmjerno </a:t>
            </a:r>
            <a:r>
              <a:rPr lang="hr-HR" sz="2400" dirty="0"/>
              <a:t>veći broj </a:t>
            </a:r>
            <a:r>
              <a:rPr lang="hr-HR" sz="2400" dirty="0" smtClean="0"/>
              <a:t>stanovnika</a:t>
            </a:r>
          </a:p>
          <a:p>
            <a:pPr>
              <a:spcBef>
                <a:spcPts val="76"/>
              </a:spcBef>
            </a:pPr>
            <a:r>
              <a:rPr lang="hr-HR" sz="2400" dirty="0" smtClean="0"/>
              <a:t>Zelene </a:t>
            </a:r>
            <a:r>
              <a:rPr lang="hr-HR" sz="2400" dirty="0"/>
              <a:t>ili </a:t>
            </a:r>
            <a:r>
              <a:rPr lang="hr-HR" sz="2400" dirty="0" smtClean="0"/>
              <a:t>industrijske površine – razmjerno manji broj</a:t>
            </a:r>
          </a:p>
          <a:p>
            <a:pPr>
              <a:spcBef>
                <a:spcPts val="76"/>
              </a:spcBef>
            </a:pPr>
            <a:r>
              <a:rPr lang="hr-HR" sz="2400" dirty="0" smtClean="0"/>
              <a:t>Neizgrađeno područje – nema točaka</a:t>
            </a:r>
          </a:p>
          <a:p>
            <a:pPr>
              <a:spcBef>
                <a:spcPts val="76"/>
              </a:spcBef>
            </a:pPr>
            <a:endParaRPr lang="hr-HR" sz="2400" dirty="0" smtClean="0"/>
          </a:p>
          <a:p>
            <a:pPr>
              <a:spcBef>
                <a:spcPts val="76"/>
              </a:spcBef>
            </a:pPr>
            <a:r>
              <a:rPr lang="hr-HR" sz="2400" dirty="0" smtClean="0"/>
              <a:t>Testiranja: ovaj model je vjerodostojan </a:t>
            </a:r>
            <a:r>
              <a:rPr lang="hr-HR" sz="2400" dirty="0"/>
              <a:t>i vrlo koristan u </a:t>
            </a:r>
            <a:r>
              <a:rPr lang="hr-HR" sz="2400" dirty="0" err="1"/>
              <a:t>geodemografskim</a:t>
            </a:r>
            <a:r>
              <a:rPr lang="hr-HR" sz="2400" dirty="0"/>
              <a:t> </a:t>
            </a:r>
            <a:r>
              <a:rPr lang="hr-HR" sz="2400" dirty="0" smtClean="0"/>
              <a:t>analizama, a odstupanja su mala</a:t>
            </a:r>
          </a:p>
          <a:p>
            <a:pPr>
              <a:spcBef>
                <a:spcPts val="76"/>
              </a:spcBef>
            </a:pPr>
            <a:r>
              <a:rPr lang="hr-HR" sz="2400" dirty="0" smtClean="0"/>
              <a:t>Najviše </a:t>
            </a:r>
            <a:r>
              <a:rPr lang="hr-HR" sz="2400" dirty="0"/>
              <a:t>se koristi za poslovne primjene, </a:t>
            </a:r>
            <a:endParaRPr lang="hr-HR" sz="2400" dirty="0" smtClean="0"/>
          </a:p>
          <a:p>
            <a:pPr>
              <a:spcBef>
                <a:spcPts val="76"/>
              </a:spcBef>
            </a:pPr>
            <a:r>
              <a:rPr lang="hr-HR" sz="2400" dirty="0" smtClean="0"/>
              <a:t>Podoban za upravljanje hitnim situacijama većeg razmjera</a:t>
            </a:r>
            <a:endParaRPr lang="hr-HR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GDi </a:t>
            </a:r>
            <a:r>
              <a:rPr lang="hr-HR" dirty="0" err="1"/>
              <a:t>Geodemografski</a:t>
            </a:r>
            <a:r>
              <a:rPr lang="hr-HR" dirty="0"/>
              <a:t> raster </a:t>
            </a:r>
          </a:p>
        </p:txBody>
      </p:sp>
    </p:spTree>
    <p:extLst>
      <p:ext uri="{BB962C8B-B14F-4D97-AF65-F5344CB8AC3E}">
        <p14:creationId xmlns:p14="http://schemas.microsoft.com/office/powerpoint/2010/main" val="372264862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Bef>
                <a:spcPts val="172"/>
              </a:spcBef>
            </a:pPr>
            <a:r>
              <a:rPr lang="hr-HR" sz="2800" dirty="0" smtClean="0"/>
              <a:t>Proglašenje </a:t>
            </a:r>
            <a:r>
              <a:rPr lang="hr-HR" sz="2800" dirty="0"/>
              <a:t>redovitih ili izvanrednih mjera obrane </a:t>
            </a:r>
            <a:endParaRPr lang="hr-HR" sz="2800" dirty="0" smtClean="0"/>
          </a:p>
          <a:p>
            <a:pPr lvl="1">
              <a:spcBef>
                <a:spcPts val="172"/>
              </a:spcBef>
            </a:pPr>
            <a:r>
              <a:rPr lang="hr-HR" sz="2400" dirty="0" smtClean="0"/>
              <a:t>porast </a:t>
            </a:r>
            <a:r>
              <a:rPr lang="hr-HR" sz="2400" dirty="0"/>
              <a:t>vodostaja na branjenom području i očekivanog dolaska visokog vodenog vala iz područja uzvodno i u </a:t>
            </a:r>
            <a:r>
              <a:rPr lang="hr-HR" sz="2400" dirty="0" smtClean="0"/>
              <a:t>porječju</a:t>
            </a:r>
          </a:p>
          <a:p>
            <a:pPr>
              <a:spcBef>
                <a:spcPts val="172"/>
              </a:spcBef>
            </a:pPr>
            <a:r>
              <a:rPr lang="hr-HR" sz="2800" dirty="0" smtClean="0"/>
              <a:t>Planovi </a:t>
            </a:r>
            <a:r>
              <a:rPr lang="hr-HR" sz="2800" dirty="0"/>
              <a:t>obrane od poplave izrađuju se </a:t>
            </a:r>
            <a:r>
              <a:rPr lang="hr-HR" sz="2800" dirty="0" smtClean="0"/>
              <a:t>unaprijed</a:t>
            </a:r>
          </a:p>
          <a:p>
            <a:pPr>
              <a:spcBef>
                <a:spcPts val="172"/>
              </a:spcBef>
            </a:pPr>
            <a:r>
              <a:rPr lang="hr-HR" sz="2800" dirty="0" smtClean="0"/>
              <a:t>Izrađuju se karte poplavnih rizika i opasnosti</a:t>
            </a:r>
          </a:p>
          <a:p>
            <a:pPr lvl="1">
              <a:spcBef>
                <a:spcPts val="172"/>
              </a:spcBef>
            </a:pPr>
            <a:r>
              <a:rPr lang="hr-HR" sz="2400" dirty="0"/>
              <a:t>a </a:t>
            </a:r>
            <a:r>
              <a:rPr lang="hr-HR" sz="2400" dirty="0" smtClean="0"/>
              <a:t>priori procjena šteta od poplave</a:t>
            </a:r>
          </a:p>
          <a:p>
            <a:pPr>
              <a:spcBef>
                <a:spcPts val="172"/>
              </a:spcBef>
            </a:pPr>
            <a:r>
              <a:rPr lang="hr-HR" sz="2800" dirty="0" err="1" smtClean="0"/>
              <a:t>ArcHydro</a:t>
            </a:r>
            <a:r>
              <a:rPr lang="hr-HR" sz="2800" dirty="0" smtClean="0"/>
              <a:t> - skup </a:t>
            </a:r>
            <a:r>
              <a:rPr lang="hr-HR" sz="2800" dirty="0"/>
              <a:t>GIS alata za razne hidrološke </a:t>
            </a:r>
            <a:r>
              <a:rPr lang="hr-HR" sz="2800" dirty="0" smtClean="0"/>
              <a:t>analize</a:t>
            </a:r>
          </a:p>
          <a:p>
            <a:pPr lvl="1">
              <a:spcBef>
                <a:spcPts val="172"/>
              </a:spcBef>
            </a:pPr>
            <a:r>
              <a:rPr lang="hr-HR" sz="2400" dirty="0" smtClean="0"/>
              <a:t>Radi na ArcGIS </a:t>
            </a:r>
            <a:r>
              <a:rPr lang="hr-HR" sz="2400" dirty="0"/>
              <a:t>platformi</a:t>
            </a:r>
            <a:endParaRPr lang="hr-HR" sz="2400" dirty="0" smtClean="0"/>
          </a:p>
          <a:p>
            <a:pPr lvl="1">
              <a:spcBef>
                <a:spcPts val="172"/>
              </a:spcBef>
            </a:pPr>
            <a:r>
              <a:rPr lang="hr-HR" sz="2400" dirty="0" smtClean="0"/>
              <a:t>Koriste ga stručnjaci </a:t>
            </a:r>
            <a:r>
              <a:rPr lang="hr-HR" sz="2400" dirty="0"/>
              <a:t>u </a:t>
            </a:r>
            <a:r>
              <a:rPr lang="hr-HR" sz="2400" dirty="0" smtClean="0"/>
              <a:t>Hrvatskoj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2. Obrana </a:t>
            </a:r>
            <a:r>
              <a:rPr lang="hr-HR" dirty="0"/>
              <a:t>od poplave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709" y="3867894"/>
            <a:ext cx="1552977" cy="1152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91421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hr-HR" dirty="0" smtClean="0"/>
              <a:t>Hidrološko </a:t>
            </a:r>
            <a:r>
              <a:rPr lang="hr-HR" dirty="0"/>
              <a:t>modeliranje vodnog vala </a:t>
            </a:r>
            <a:r>
              <a:rPr lang="hr-HR" b="1" dirty="0"/>
              <a:t>iziskuje podatke </a:t>
            </a:r>
            <a:r>
              <a:rPr lang="hr-HR" dirty="0"/>
              <a:t>mreže vodotoka i modela reljefa te aktualne podatke o vodostajima i </a:t>
            </a:r>
            <a:r>
              <a:rPr lang="hr-HR" dirty="0" smtClean="0"/>
              <a:t>padalinama</a:t>
            </a:r>
          </a:p>
          <a:p>
            <a:r>
              <a:rPr lang="hr-HR" dirty="0" smtClean="0"/>
              <a:t>Visoki </a:t>
            </a:r>
            <a:r>
              <a:rPr lang="hr-HR" dirty="0"/>
              <a:t>vodeni val često dolazi iz porječja u </a:t>
            </a:r>
            <a:r>
              <a:rPr lang="hr-HR" b="1" dirty="0" smtClean="0"/>
              <a:t>susjednim</a:t>
            </a:r>
            <a:r>
              <a:rPr lang="hr-HR" dirty="0" smtClean="0"/>
              <a:t> državama</a:t>
            </a:r>
            <a:r>
              <a:rPr lang="hr-HR" dirty="0"/>
              <a:t> </a:t>
            </a:r>
            <a:r>
              <a:rPr lang="hr-HR" dirty="0" smtClean="0"/>
              <a:t>(poplave u svibnju 2014.)</a:t>
            </a:r>
          </a:p>
          <a:p>
            <a:r>
              <a:rPr lang="hr-HR" dirty="0" smtClean="0"/>
              <a:t>Treba </a:t>
            </a:r>
            <a:r>
              <a:rPr lang="hr-HR" b="1" dirty="0"/>
              <a:t>razmjenjivati</a:t>
            </a:r>
            <a:r>
              <a:rPr lang="hr-HR" dirty="0"/>
              <a:t> podatke i to tako da se odmah mogu upotrijebiti. </a:t>
            </a:r>
            <a:endParaRPr lang="hr-HR" dirty="0" smtClean="0"/>
          </a:p>
          <a:p>
            <a:r>
              <a:rPr lang="hr-HR" dirty="0" smtClean="0"/>
              <a:t>Standardizacija </a:t>
            </a:r>
            <a:r>
              <a:rPr lang="hr-HR" dirty="0"/>
              <a:t>i </a:t>
            </a:r>
            <a:r>
              <a:rPr lang="hr-HR" dirty="0" smtClean="0"/>
              <a:t>uspostava </a:t>
            </a:r>
            <a:r>
              <a:rPr lang="hr-HR" dirty="0"/>
              <a:t>odgovarajućih mrežnih </a:t>
            </a:r>
            <a:r>
              <a:rPr lang="hr-HR" dirty="0" smtClean="0"/>
              <a:t>usluga</a:t>
            </a:r>
          </a:p>
          <a:p>
            <a:r>
              <a:rPr lang="hr-HR" dirty="0" smtClean="0"/>
              <a:t>Određeni </a:t>
            </a:r>
            <a:r>
              <a:rPr lang="hr-HR" dirty="0"/>
              <a:t>institucijski i pravni </a:t>
            </a:r>
            <a:r>
              <a:rPr lang="hr-HR" dirty="0" smtClean="0"/>
              <a:t>okvir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Prekogranični aspekt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9320114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hr-HR" sz="2400" dirty="0" smtClean="0"/>
              <a:t>Inicijative </a:t>
            </a:r>
          </a:p>
          <a:p>
            <a:pPr lvl="1">
              <a:spcBef>
                <a:spcPts val="0"/>
              </a:spcBef>
            </a:pPr>
            <a:r>
              <a:rPr lang="hr-HR" sz="2400" dirty="0" smtClean="0"/>
              <a:t>Komisija </a:t>
            </a:r>
            <a:r>
              <a:rPr lang="hr-HR" sz="2400" dirty="0"/>
              <a:t>za porječje rijeke </a:t>
            </a:r>
            <a:r>
              <a:rPr lang="hr-HR" sz="2400" dirty="0" smtClean="0"/>
              <a:t>Save</a:t>
            </a:r>
          </a:p>
          <a:p>
            <a:pPr lvl="1">
              <a:spcBef>
                <a:spcPts val="0"/>
              </a:spcBef>
            </a:pPr>
            <a:r>
              <a:rPr lang="hr-HR" sz="2400" dirty="0" smtClean="0"/>
              <a:t>Inicijativa </a:t>
            </a:r>
            <a:r>
              <a:rPr lang="hr-HR" sz="2400" dirty="0"/>
              <a:t>za pripravnost i prevenciju za katastrofe u Jugoistočnoj </a:t>
            </a:r>
            <a:r>
              <a:rPr lang="hr-HR" sz="2400" dirty="0" smtClean="0"/>
              <a:t>Europi</a:t>
            </a:r>
          </a:p>
          <a:p>
            <a:pPr lvl="1">
              <a:spcBef>
                <a:spcPts val="0"/>
              </a:spcBef>
            </a:pPr>
            <a:r>
              <a:rPr lang="hr-HR" sz="2400" dirty="0" smtClean="0"/>
              <a:t>Hidrometeorološke agencije</a:t>
            </a:r>
          </a:p>
          <a:p>
            <a:pPr lvl="1">
              <a:spcBef>
                <a:spcPts val="0"/>
              </a:spcBef>
            </a:pPr>
            <a:r>
              <a:rPr lang="hr-HR" sz="2400" dirty="0" smtClean="0"/>
              <a:t>e-SEE</a:t>
            </a:r>
          </a:p>
          <a:p>
            <a:pPr>
              <a:spcBef>
                <a:spcPts val="0"/>
              </a:spcBef>
            </a:pPr>
            <a:r>
              <a:rPr lang="hr-HR" sz="2400" dirty="0" smtClean="0"/>
              <a:t>Regionalna infrastruktura </a:t>
            </a:r>
            <a:r>
              <a:rPr lang="hr-HR" sz="2400" dirty="0"/>
              <a:t>prostornih podataka za poplave i druge </a:t>
            </a:r>
            <a:r>
              <a:rPr lang="hr-HR" sz="2400" dirty="0" smtClean="0"/>
              <a:t>katastrofe (?)</a:t>
            </a:r>
          </a:p>
          <a:p>
            <a:pPr>
              <a:spcBef>
                <a:spcPts val="0"/>
              </a:spcBef>
            </a:pPr>
            <a:r>
              <a:rPr lang="hr-HR" sz="2400" dirty="0" smtClean="0"/>
              <a:t>Međunarodno </a:t>
            </a:r>
            <a:r>
              <a:rPr lang="hr-HR" sz="2400" dirty="0"/>
              <a:t>povezivanje </a:t>
            </a:r>
            <a:r>
              <a:rPr lang="hr-HR" sz="2400" dirty="0" smtClean="0"/>
              <a:t>na višoj razini</a:t>
            </a:r>
          </a:p>
          <a:p>
            <a:pPr lvl="1">
              <a:spcBef>
                <a:spcPts val="0"/>
              </a:spcBef>
            </a:pPr>
            <a:r>
              <a:rPr lang="hr-HR" sz="2400" dirty="0" smtClean="0"/>
              <a:t>preporuka </a:t>
            </a:r>
            <a:r>
              <a:rPr lang="hr-HR" sz="2400" dirty="0"/>
              <a:t>o regionalnoj suradnji projekta </a:t>
            </a:r>
            <a:r>
              <a:rPr lang="hr-HR" sz="2400" dirty="0" smtClean="0"/>
              <a:t>INSPIRATION</a:t>
            </a:r>
            <a:endParaRPr lang="hr-HR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Prekogranični aspekt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0550262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r-HR" dirty="0" smtClean="0"/>
              <a:t>kriza prerasta </a:t>
            </a:r>
            <a:r>
              <a:rPr lang="hr-HR" dirty="0"/>
              <a:t>u elementarnu nepogodu ili </a:t>
            </a:r>
            <a:r>
              <a:rPr lang="hr-HR" dirty="0" smtClean="0"/>
              <a:t>katastrofu</a:t>
            </a:r>
          </a:p>
          <a:p>
            <a:r>
              <a:rPr lang="hr-HR" dirty="0" smtClean="0"/>
              <a:t>neposredni </a:t>
            </a:r>
            <a:r>
              <a:rPr lang="hr-HR" dirty="0"/>
              <a:t>odgovor na </a:t>
            </a:r>
            <a:r>
              <a:rPr lang="hr-HR" dirty="0" smtClean="0"/>
              <a:t>krizu</a:t>
            </a:r>
          </a:p>
          <a:p>
            <a:r>
              <a:rPr lang="hr-HR" dirty="0" smtClean="0"/>
              <a:t>informacije </a:t>
            </a:r>
            <a:r>
              <a:rPr lang="hr-HR" dirty="0"/>
              <a:t>o </a:t>
            </a:r>
            <a:endParaRPr lang="hr-HR" dirty="0" smtClean="0"/>
          </a:p>
          <a:p>
            <a:pPr lvl="1"/>
            <a:r>
              <a:rPr lang="hr-HR" dirty="0" smtClean="0"/>
              <a:t>obuhvaćenom području, </a:t>
            </a:r>
          </a:p>
          <a:p>
            <a:pPr lvl="1"/>
            <a:r>
              <a:rPr lang="hr-HR" dirty="0" smtClean="0"/>
              <a:t>ugroženim ljudskim životima </a:t>
            </a:r>
            <a:r>
              <a:rPr lang="hr-HR" dirty="0"/>
              <a:t>i </a:t>
            </a:r>
            <a:r>
              <a:rPr lang="hr-HR" dirty="0" smtClean="0"/>
              <a:t>zdravlju, </a:t>
            </a:r>
          </a:p>
          <a:p>
            <a:pPr lvl="1"/>
            <a:r>
              <a:rPr lang="hr-HR" dirty="0" smtClean="0"/>
              <a:t>drugim opasnostima - ugrožena </a:t>
            </a:r>
            <a:r>
              <a:rPr lang="hr-HR" dirty="0"/>
              <a:t>imovina, životinje, usjevi, prometnice i druga infrastruktura, itd. </a:t>
            </a:r>
            <a:endParaRPr lang="hr-HR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effectLst/>
              </a:rPr>
              <a:t>3. Neposredni </a:t>
            </a:r>
            <a:r>
              <a:rPr lang="hr-HR" dirty="0">
                <a:effectLst/>
              </a:rPr>
              <a:t>odgovor na krizu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4808769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hr-HR" dirty="0" smtClean="0"/>
              <a:t>brzo snimanje obuhvaćenog područja satelitskim </a:t>
            </a:r>
            <a:r>
              <a:rPr lang="hr-HR" dirty="0"/>
              <a:t>ili zrakoplovnim </a:t>
            </a:r>
            <a:r>
              <a:rPr lang="hr-HR" dirty="0" smtClean="0"/>
              <a:t>senzorima - </a:t>
            </a:r>
            <a:r>
              <a:rPr lang="hr-HR" dirty="0" err="1" smtClean="0"/>
              <a:t>kartiranje</a:t>
            </a:r>
            <a:r>
              <a:rPr lang="hr-HR" dirty="0" smtClean="0"/>
              <a:t> poplavljenog područja</a:t>
            </a:r>
          </a:p>
          <a:p>
            <a:r>
              <a:rPr lang="hr-HR" dirty="0" smtClean="0"/>
              <a:t>preklapanje </a:t>
            </a:r>
            <a:r>
              <a:rPr lang="hr-HR" dirty="0"/>
              <a:t>područja obuhvata poplave </a:t>
            </a:r>
            <a:r>
              <a:rPr lang="hr-HR" dirty="0" smtClean="0"/>
              <a:t>s </a:t>
            </a:r>
            <a:r>
              <a:rPr lang="hr-HR" dirty="0"/>
              <a:t>digitalnim </a:t>
            </a:r>
            <a:r>
              <a:rPr lang="hr-HR" dirty="0" err="1"/>
              <a:t>ortofotom</a:t>
            </a:r>
            <a:r>
              <a:rPr lang="hr-HR" dirty="0"/>
              <a:t> (DOF), adresnim modelom i </a:t>
            </a:r>
            <a:r>
              <a:rPr lang="hr-HR" dirty="0" err="1"/>
              <a:t>geodemografskim</a:t>
            </a:r>
            <a:r>
              <a:rPr lang="hr-HR" dirty="0"/>
              <a:t> </a:t>
            </a:r>
            <a:r>
              <a:rPr lang="hr-HR" dirty="0" smtClean="0"/>
              <a:t>modelom</a:t>
            </a:r>
          </a:p>
          <a:p>
            <a:pPr lvl="1"/>
            <a:r>
              <a:rPr lang="hr-HR" dirty="0" smtClean="0"/>
              <a:t>procjena </a:t>
            </a:r>
            <a:r>
              <a:rPr lang="hr-HR" dirty="0"/>
              <a:t>koliko je ljudi zahvaćeno i </a:t>
            </a:r>
            <a:endParaRPr lang="hr-HR" dirty="0" smtClean="0"/>
          </a:p>
          <a:p>
            <a:pPr lvl="1"/>
            <a:r>
              <a:rPr lang="hr-HR" dirty="0" smtClean="0"/>
              <a:t>gdje </a:t>
            </a:r>
            <a:r>
              <a:rPr lang="hr-HR" dirty="0"/>
              <a:t>se nalaze njihove kuće koje spasioci mogu pronaći npr. pomoću </a:t>
            </a:r>
            <a:r>
              <a:rPr lang="hr-HR" dirty="0" smtClean="0"/>
              <a:t>GPS-a</a:t>
            </a:r>
            <a:endParaRPr lang="hr-H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effectLst/>
              </a:rPr>
              <a:t>3. Neposredni </a:t>
            </a:r>
            <a:r>
              <a:rPr lang="hr-HR" dirty="0">
                <a:effectLst/>
              </a:rPr>
              <a:t>odgovor na krizu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4446814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r-HR" sz="2800" b="1" dirty="0" smtClean="0">
                <a:effectLst/>
              </a:rPr>
              <a:t>Satelitska snimka </a:t>
            </a:r>
            <a:r>
              <a:rPr lang="hr-HR" sz="2800" b="1" dirty="0" err="1">
                <a:effectLst/>
              </a:rPr>
              <a:t>Landsat</a:t>
            </a:r>
            <a:r>
              <a:rPr lang="hr-HR" sz="2800" b="1" dirty="0">
                <a:effectLst/>
              </a:rPr>
              <a:t> i derivirani </a:t>
            </a:r>
            <a:r>
              <a:rPr lang="hr-HR" sz="2800" b="1" dirty="0" smtClean="0">
                <a:effectLst/>
              </a:rPr>
              <a:t>podaci za šire područje </a:t>
            </a:r>
            <a:endParaRPr lang="hr-HR" sz="2800" b="1" dirty="0">
              <a:effectLst/>
            </a:endParaRP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43874" y="710489"/>
            <a:ext cx="6724470" cy="40215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2694" y="2787774"/>
            <a:ext cx="3165569" cy="2121004"/>
          </a:xfrm>
          <a:prstGeom prst="rect">
            <a:avLst/>
          </a:prstGeom>
          <a:ln w="6350">
            <a:solidFill>
              <a:srgbClr val="FFFF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702247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hr-HR" dirty="0" smtClean="0"/>
              <a:t>Dva </a:t>
            </a:r>
            <a:r>
              <a:rPr lang="hr-HR" dirty="0"/>
              <a:t>izvora prostornih podataka </a:t>
            </a:r>
            <a:r>
              <a:rPr lang="hr-HR" dirty="0" smtClean="0"/>
              <a:t>- odmah na raspolaganju</a:t>
            </a:r>
          </a:p>
          <a:p>
            <a:r>
              <a:rPr lang="hr-HR" dirty="0" err="1"/>
              <a:t>Landsat</a:t>
            </a:r>
            <a:r>
              <a:rPr lang="hr-HR" dirty="0"/>
              <a:t> scena od 22. svibnja koja pokriva Istočnu Hrvatsku i veći dio </a:t>
            </a:r>
            <a:r>
              <a:rPr lang="hr-HR" dirty="0" smtClean="0"/>
              <a:t>BiH u vidljivom i infracrvenom dijelu spektra</a:t>
            </a:r>
          </a:p>
          <a:p>
            <a:r>
              <a:rPr lang="hr-HR" dirty="0" smtClean="0"/>
              <a:t>stranica poplave.gdi.net</a:t>
            </a:r>
          </a:p>
          <a:p>
            <a:r>
              <a:rPr lang="hr-HR" dirty="0" smtClean="0"/>
              <a:t>Esri: obrada; ekstrakcija poligona </a:t>
            </a:r>
            <a:r>
              <a:rPr lang="hr-HR" dirty="0"/>
              <a:t>obuhvata poplavljenih </a:t>
            </a:r>
            <a:r>
              <a:rPr lang="hr-HR" dirty="0" smtClean="0"/>
              <a:t>područja</a:t>
            </a:r>
          </a:p>
          <a:p>
            <a:r>
              <a:rPr lang="hr-HR" dirty="0" smtClean="0"/>
              <a:t>na raspolaganju </a:t>
            </a:r>
            <a:r>
              <a:rPr lang="hr-HR" dirty="0"/>
              <a:t>kao </a:t>
            </a:r>
            <a:r>
              <a:rPr lang="hr-HR" dirty="0" smtClean="0"/>
              <a:t>mrežna usluga </a:t>
            </a:r>
            <a:r>
              <a:rPr lang="hr-HR" dirty="0"/>
              <a:t>koju su prenijele odgovarajuće aplikacije iz Esri i GDi </a:t>
            </a:r>
            <a:r>
              <a:rPr lang="hr-HR" dirty="0" smtClean="0"/>
              <a:t>oblaka</a:t>
            </a:r>
          </a:p>
          <a:p>
            <a:r>
              <a:rPr lang="hr-HR" dirty="0" smtClean="0"/>
              <a:t>određeno manje područje - satelitska </a:t>
            </a:r>
            <a:r>
              <a:rPr lang="hr-HR" dirty="0"/>
              <a:t>snimka </a:t>
            </a:r>
            <a:r>
              <a:rPr lang="hr-HR" dirty="0" err="1"/>
              <a:t>RapidEye</a:t>
            </a:r>
            <a:r>
              <a:rPr lang="hr-HR" dirty="0"/>
              <a:t> 1 rezolucije 5 m od 19. </a:t>
            </a:r>
            <a:r>
              <a:rPr lang="hr-HR" dirty="0" smtClean="0"/>
              <a:t>svibnja</a:t>
            </a:r>
            <a:endParaRPr lang="hr-H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/>
              <a:t>Poplava u Istočnoj Slavoniji (i u BiH i Srbiji</a:t>
            </a:r>
            <a:r>
              <a:rPr lang="hr-HR" dirty="0" smtClean="0"/>
              <a:t>)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6402291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dirty="0" smtClean="0"/>
              <a:t>Značaj prostornih podataka u slučajevima prirodnih nepogoda </a:t>
            </a:r>
          </a:p>
          <a:p>
            <a:pPr lvl="2"/>
            <a:r>
              <a:rPr lang="hr-HR" dirty="0" smtClean="0"/>
              <a:t>poplave </a:t>
            </a:r>
            <a:r>
              <a:rPr lang="hr-HR" dirty="0"/>
              <a:t>u svibnju 2014. </a:t>
            </a:r>
            <a:r>
              <a:rPr lang="hr-HR" dirty="0" smtClean="0"/>
              <a:t>Hrvatska, BiH, Srbija</a:t>
            </a:r>
          </a:p>
          <a:p>
            <a:pPr lvl="1"/>
            <a:r>
              <a:rPr lang="hr-HR" dirty="0" smtClean="0"/>
              <a:t>dostupnost – može ih se </a:t>
            </a:r>
            <a:r>
              <a:rPr lang="hr-HR" dirty="0"/>
              <a:t>koristiti </a:t>
            </a:r>
            <a:r>
              <a:rPr lang="hr-HR" dirty="0" smtClean="0"/>
              <a:t>odmah</a:t>
            </a:r>
          </a:p>
          <a:p>
            <a:pPr lvl="1"/>
            <a:r>
              <a:rPr lang="hr-HR" dirty="0" smtClean="0"/>
              <a:t>kvaliteta odgovara potrebama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Uvod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57435856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/>
              <a:t>Poplava u Istočnoj Slavoniji (i u BiH i Srbiji</a:t>
            </a:r>
            <a:r>
              <a:rPr lang="hr-HR" dirty="0" smtClean="0"/>
              <a:t>)</a:t>
            </a:r>
            <a:endParaRPr lang="hr-HR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2677" y="771550"/>
            <a:ext cx="7495747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6541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r-HR" dirty="0" smtClean="0"/>
              <a:t>Dva </a:t>
            </a:r>
            <a:r>
              <a:rPr lang="hr-HR" dirty="0"/>
              <a:t>izvora prostornih podataka </a:t>
            </a:r>
            <a:r>
              <a:rPr lang="hr-HR" dirty="0" smtClean="0"/>
              <a:t>- odmah na raspolaganju</a:t>
            </a:r>
          </a:p>
          <a:p>
            <a:r>
              <a:rPr lang="hr-HR" dirty="0"/>
              <a:t>Drugi </a:t>
            </a:r>
            <a:r>
              <a:rPr lang="hr-HR" dirty="0" smtClean="0"/>
              <a:t>izvor: rasterske </a:t>
            </a:r>
            <a:r>
              <a:rPr lang="hr-HR" dirty="0"/>
              <a:t>karte i vektorski podaci </a:t>
            </a:r>
            <a:endParaRPr lang="hr-HR" dirty="0" smtClean="0"/>
          </a:p>
          <a:p>
            <a:r>
              <a:rPr lang="hr-HR" dirty="0" err="1" smtClean="0"/>
              <a:t>Copernicus</a:t>
            </a:r>
            <a:r>
              <a:rPr lang="hr-HR" dirty="0" smtClean="0"/>
              <a:t> </a:t>
            </a:r>
            <a:r>
              <a:rPr lang="hr-HR" dirty="0"/>
              <a:t>- služba </a:t>
            </a:r>
            <a:r>
              <a:rPr lang="hr-HR" dirty="0" smtClean="0"/>
              <a:t>Europske </a:t>
            </a:r>
            <a:r>
              <a:rPr lang="hr-HR" dirty="0"/>
              <a:t>Unije (EU) za upravljanje kriznim situacijama </a:t>
            </a:r>
            <a:endParaRPr lang="hr-HR" dirty="0" smtClean="0"/>
          </a:p>
          <a:p>
            <a:r>
              <a:rPr lang="hr-HR" dirty="0" err="1" smtClean="0"/>
              <a:t>Kartiranje</a:t>
            </a:r>
            <a:r>
              <a:rPr lang="hr-HR" dirty="0" smtClean="0"/>
              <a:t> </a:t>
            </a:r>
            <a:r>
              <a:rPr lang="hr-HR" dirty="0"/>
              <a:t>obuhvata poplavljenog područja </a:t>
            </a:r>
            <a:r>
              <a:rPr lang="hr-HR" dirty="0" smtClean="0"/>
              <a:t>na </a:t>
            </a:r>
            <a:r>
              <a:rPr lang="hr-HR" dirty="0"/>
              <a:t>temelju satelitske snimke COSMO-</a:t>
            </a:r>
            <a:r>
              <a:rPr lang="hr-HR" dirty="0" err="1"/>
              <a:t>SkyMed</a:t>
            </a:r>
            <a:r>
              <a:rPr lang="hr-HR" dirty="0"/>
              <a:t> rezolucije 5 m snimljene 19. </a:t>
            </a:r>
            <a:r>
              <a:rPr lang="hr-HR" dirty="0" smtClean="0"/>
              <a:t>svibnja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/>
              <a:t>Poplava u Istočnoj Slavoniji (i u BiH i Srbiji</a:t>
            </a:r>
            <a:r>
              <a:rPr lang="hr-HR" dirty="0" smtClean="0"/>
              <a:t>)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9237438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r-HR" dirty="0" smtClean="0"/>
              <a:t>Procjena </a:t>
            </a:r>
            <a:r>
              <a:rPr lang="hr-HR" dirty="0"/>
              <a:t>ugroženosti na širem području </a:t>
            </a:r>
            <a:endParaRPr lang="hr-HR" dirty="0" smtClean="0"/>
          </a:p>
          <a:p>
            <a:pPr lvl="1"/>
            <a:r>
              <a:rPr lang="hr-HR" dirty="0" smtClean="0"/>
              <a:t>od </a:t>
            </a:r>
            <a:r>
              <a:rPr lang="hr-HR" dirty="0"/>
              <a:t>velike je važnosti </a:t>
            </a:r>
            <a:r>
              <a:rPr lang="hr-HR" dirty="0" smtClean="0"/>
              <a:t>podatak </a:t>
            </a:r>
            <a:r>
              <a:rPr lang="hr-HR" dirty="0"/>
              <a:t>o prostornoj rasprostranjenosti </a:t>
            </a:r>
            <a:r>
              <a:rPr lang="hr-HR" dirty="0" smtClean="0"/>
              <a:t>stanovništva</a:t>
            </a:r>
          </a:p>
          <a:p>
            <a:pPr lvl="1"/>
            <a:r>
              <a:rPr lang="hr-HR" dirty="0" err="1" smtClean="0"/>
              <a:t>ortofoto</a:t>
            </a:r>
            <a:r>
              <a:rPr lang="hr-HR" dirty="0" smtClean="0"/>
              <a:t> </a:t>
            </a:r>
            <a:r>
              <a:rPr lang="hr-HR" dirty="0"/>
              <a:t>karta </a:t>
            </a:r>
            <a:r>
              <a:rPr lang="hr-HR" dirty="0" smtClean="0"/>
              <a:t>koja ilustrira razmjer poplave</a:t>
            </a:r>
          </a:p>
          <a:p>
            <a:pPr lvl="1"/>
            <a:r>
              <a:rPr lang="hr-HR" dirty="0" err="1" smtClean="0"/>
              <a:t>geodemografski</a:t>
            </a:r>
            <a:r>
              <a:rPr lang="hr-HR" dirty="0" smtClean="0"/>
              <a:t> </a:t>
            </a:r>
            <a:r>
              <a:rPr lang="hr-HR" dirty="0"/>
              <a:t>model poput GDi </a:t>
            </a:r>
            <a:r>
              <a:rPr lang="hr-HR" dirty="0" err="1"/>
              <a:t>Geodemografskog</a:t>
            </a:r>
            <a:r>
              <a:rPr lang="hr-HR" dirty="0"/>
              <a:t> </a:t>
            </a:r>
            <a:endParaRPr lang="hr-HR" dirty="0" smtClean="0"/>
          </a:p>
          <a:p>
            <a:pPr lvl="1"/>
            <a:r>
              <a:rPr lang="hr-HR" dirty="0" smtClean="0"/>
              <a:t>učinkovito </a:t>
            </a:r>
            <a:r>
              <a:rPr lang="hr-HR" dirty="0"/>
              <a:t>planiranje resursa za rani odgovor na krizu </a:t>
            </a:r>
            <a:endParaRPr lang="hr-HR" dirty="0" smtClean="0"/>
          </a:p>
          <a:p>
            <a:pPr lvl="1"/>
            <a:r>
              <a:rPr lang="hr-HR" dirty="0" smtClean="0"/>
              <a:t>razmjerno </a:t>
            </a:r>
            <a:r>
              <a:rPr lang="hr-HR" dirty="0"/>
              <a:t>točno procijeniti broj </a:t>
            </a:r>
            <a:r>
              <a:rPr lang="hr-HR" dirty="0" smtClean="0"/>
              <a:t>ugroženih stanovnika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/>
              <a:t>Poplava u Istočnoj Slavoniji (i u BiH i Srbiji</a:t>
            </a:r>
            <a:r>
              <a:rPr lang="hr-HR" dirty="0" smtClean="0"/>
              <a:t>)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9627264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hr-HR" dirty="0" smtClean="0"/>
              <a:t>Na pregledniku </a:t>
            </a:r>
            <a:r>
              <a:rPr lang="hr-HR" dirty="0" err="1"/>
              <a:t>Geoportala</a:t>
            </a:r>
            <a:r>
              <a:rPr lang="hr-HR" dirty="0"/>
              <a:t> </a:t>
            </a:r>
            <a:r>
              <a:rPr lang="hr-HR" dirty="0" smtClean="0"/>
              <a:t>DGU 4</a:t>
            </a:r>
            <a:r>
              <a:rPr lang="hr-HR" dirty="0"/>
              <a:t>. </a:t>
            </a:r>
            <a:r>
              <a:rPr lang="hr-HR" dirty="0" smtClean="0"/>
              <a:t>srpnja – DOF 1:5000 </a:t>
            </a:r>
            <a:r>
              <a:rPr lang="hr-HR" dirty="0"/>
              <a:t>za </a:t>
            </a:r>
            <a:r>
              <a:rPr lang="hr-HR" dirty="0" smtClean="0"/>
              <a:t>poplavljeno područje </a:t>
            </a:r>
            <a:r>
              <a:rPr lang="hr-HR" dirty="0"/>
              <a:t>Istočne Slavonije </a:t>
            </a:r>
            <a:endParaRPr lang="hr-HR" dirty="0" smtClean="0"/>
          </a:p>
          <a:p>
            <a:pPr lvl="1"/>
            <a:r>
              <a:rPr lang="hr-HR" dirty="0"/>
              <a:t>s</a:t>
            </a:r>
            <a:r>
              <a:rPr lang="hr-HR" dirty="0" smtClean="0"/>
              <a:t>nimanje 19</a:t>
            </a:r>
            <a:r>
              <a:rPr lang="hr-HR" dirty="0"/>
              <a:t>. svibnja u vidljivom i infracrvenom dijelu spektra </a:t>
            </a:r>
            <a:endParaRPr lang="hr-HR" dirty="0" smtClean="0"/>
          </a:p>
          <a:p>
            <a:pPr lvl="1"/>
            <a:r>
              <a:rPr lang="hr-HR" dirty="0"/>
              <a:t>s</a:t>
            </a:r>
            <a:r>
              <a:rPr lang="hr-HR" dirty="0" smtClean="0"/>
              <a:t>lojevi </a:t>
            </a:r>
            <a:r>
              <a:rPr lang="hr-HR" dirty="0"/>
              <a:t>zgrada iz </a:t>
            </a:r>
            <a:r>
              <a:rPr lang="hr-HR" dirty="0" smtClean="0"/>
              <a:t>DKP te </a:t>
            </a:r>
            <a:r>
              <a:rPr lang="hr-HR" dirty="0"/>
              <a:t>kućnih brojeva iz RPJ </a:t>
            </a:r>
            <a:endParaRPr lang="hr-HR" dirty="0" smtClean="0"/>
          </a:p>
          <a:p>
            <a:pPr lvl="1"/>
            <a:r>
              <a:rPr lang="hr-HR" dirty="0"/>
              <a:t>d</a:t>
            </a:r>
            <a:r>
              <a:rPr lang="hr-HR" dirty="0" smtClean="0"/>
              <a:t>aju </a:t>
            </a:r>
            <a:r>
              <a:rPr lang="hr-HR" dirty="0"/>
              <a:t>spasiocima detaljnu sliku objekata za koje je potrebno osigurati spašavanje, odnosno evakuaciju </a:t>
            </a:r>
            <a:r>
              <a:rPr lang="hr-HR" dirty="0" smtClean="0"/>
              <a:t>ljudi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/>
              <a:t>Poplava u Istočnoj Slavoniji (i u BiH i Srbiji</a:t>
            </a:r>
            <a:r>
              <a:rPr lang="hr-HR" dirty="0" smtClean="0"/>
              <a:t>)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2175753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hr-HR" dirty="0" smtClean="0"/>
              <a:t>Za buduće događaje treba spomenute i slične resurse podići </a:t>
            </a:r>
            <a:r>
              <a:rPr lang="hr-HR" dirty="0"/>
              <a:t>na razinu infrastrukture prostornih podataka (IPP</a:t>
            </a:r>
            <a:r>
              <a:rPr lang="hr-HR" dirty="0" smtClean="0"/>
              <a:t>)</a:t>
            </a:r>
          </a:p>
          <a:p>
            <a:pPr lvl="1"/>
            <a:r>
              <a:rPr lang="hr-HR" dirty="0" smtClean="0"/>
              <a:t>na </a:t>
            </a:r>
            <a:r>
              <a:rPr lang="hr-HR" dirty="0"/>
              <a:t>raspolaganju </a:t>
            </a:r>
            <a:r>
              <a:rPr lang="hr-HR" b="1" dirty="0"/>
              <a:t>neprekidno</a:t>
            </a:r>
            <a:r>
              <a:rPr lang="hr-HR" dirty="0"/>
              <a:t> </a:t>
            </a:r>
            <a:r>
              <a:rPr lang="hr-HR" dirty="0" smtClean="0"/>
              <a:t>(</a:t>
            </a:r>
            <a:r>
              <a:rPr lang="hr-HR" dirty="0" smtClean="0">
                <a:sym typeface="Wingdings" pitchFamily="2" charset="2"/>
              </a:rPr>
              <a:t> </a:t>
            </a:r>
            <a:r>
              <a:rPr lang="hr-HR" dirty="0"/>
              <a:t>prigodno </a:t>
            </a:r>
            <a:r>
              <a:rPr lang="hr-HR" dirty="0" smtClean="0"/>
              <a:t>prikupljeni podaci u </a:t>
            </a:r>
            <a:r>
              <a:rPr lang="hr-HR" dirty="0"/>
              <a:t>što kraćem vremenu nakon </a:t>
            </a:r>
            <a:r>
              <a:rPr lang="hr-HR" dirty="0" smtClean="0"/>
              <a:t>događaja)</a:t>
            </a:r>
          </a:p>
          <a:p>
            <a:pPr lvl="1"/>
            <a:r>
              <a:rPr lang="hr-HR" dirty="0" smtClean="0"/>
              <a:t>objavljeni </a:t>
            </a:r>
            <a:r>
              <a:rPr lang="hr-HR" dirty="0"/>
              <a:t>kao </a:t>
            </a:r>
            <a:r>
              <a:rPr lang="hr-HR" b="1" dirty="0"/>
              <a:t>mrežne </a:t>
            </a:r>
            <a:r>
              <a:rPr lang="hr-HR" b="1" dirty="0" smtClean="0"/>
              <a:t>usluge</a:t>
            </a:r>
          </a:p>
          <a:p>
            <a:pPr lvl="1"/>
            <a:r>
              <a:rPr lang="hr-HR" dirty="0" smtClean="0"/>
              <a:t>regulirani </a:t>
            </a:r>
            <a:r>
              <a:rPr lang="hr-HR" dirty="0"/>
              <a:t>zakonima </a:t>
            </a:r>
            <a:r>
              <a:rPr lang="hr-HR" dirty="0" smtClean="0"/>
              <a:t>RH/EU</a:t>
            </a:r>
            <a:r>
              <a:rPr lang="hr-HR" dirty="0"/>
              <a:t>, ili </a:t>
            </a:r>
            <a:r>
              <a:rPr lang="hr-HR" dirty="0" smtClean="0"/>
              <a:t>ugovorima</a:t>
            </a:r>
          </a:p>
          <a:p>
            <a:pPr lvl="1"/>
            <a:r>
              <a:rPr lang="hr-HR" dirty="0"/>
              <a:t>katalog resursa s </a:t>
            </a:r>
            <a:r>
              <a:rPr lang="hr-HR" dirty="0" err="1" smtClean="0"/>
              <a:t>metapodacima</a:t>
            </a:r>
            <a:r>
              <a:rPr lang="hr-HR" dirty="0" smtClean="0"/>
              <a:t> na </a:t>
            </a:r>
            <a:r>
              <a:rPr lang="hr-HR" dirty="0" err="1"/>
              <a:t>internetu</a:t>
            </a:r>
            <a:r>
              <a:rPr lang="hr-HR" dirty="0"/>
              <a:t>, na poznatom i dostupnom </a:t>
            </a:r>
            <a:r>
              <a:rPr lang="hr-HR" dirty="0" smtClean="0"/>
              <a:t>mjestu kako bi spasioci </a:t>
            </a:r>
            <a:r>
              <a:rPr lang="hr-HR" dirty="0"/>
              <a:t>bi </a:t>
            </a:r>
            <a:r>
              <a:rPr lang="hr-HR" dirty="0" smtClean="0"/>
              <a:t>trošili manje </a:t>
            </a:r>
            <a:r>
              <a:rPr lang="hr-HR" dirty="0"/>
              <a:t>vremena na istraživanje i prikupljanje </a:t>
            </a:r>
            <a:r>
              <a:rPr lang="hr-HR" dirty="0" smtClean="0"/>
              <a:t>podataka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/>
              <a:t>Poplava u Istočnoj Slavoniji (i u BiH i Srbiji</a:t>
            </a:r>
            <a:r>
              <a:rPr lang="hr-HR" dirty="0" smtClean="0"/>
              <a:t>)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7643359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hr-HR" dirty="0" smtClean="0"/>
              <a:t>Ova faza započinje </a:t>
            </a:r>
            <a:r>
              <a:rPr lang="hr-HR" dirty="0"/>
              <a:t>vrlo brzo nakon kulminacije </a:t>
            </a:r>
            <a:r>
              <a:rPr lang="hr-HR" dirty="0" smtClean="0"/>
              <a:t>događaja</a:t>
            </a:r>
          </a:p>
          <a:p>
            <a:r>
              <a:rPr lang="hr-HR" dirty="0" smtClean="0"/>
              <a:t>Cilj: </a:t>
            </a:r>
          </a:p>
          <a:p>
            <a:pPr lvl="1"/>
            <a:r>
              <a:rPr lang="hr-HR" dirty="0"/>
              <a:t>Z</a:t>
            </a:r>
            <a:r>
              <a:rPr lang="hr-HR" dirty="0" smtClean="0"/>
              <a:t>brinuti </a:t>
            </a:r>
            <a:r>
              <a:rPr lang="hr-HR" dirty="0"/>
              <a:t>evakuirano stanovništvo, njihovu spašenu </a:t>
            </a:r>
            <a:r>
              <a:rPr lang="hr-HR" dirty="0" smtClean="0"/>
              <a:t>imovinu</a:t>
            </a:r>
            <a:r>
              <a:rPr lang="hr-HR" dirty="0"/>
              <a:t>, </a:t>
            </a:r>
            <a:endParaRPr lang="hr-HR" dirty="0" smtClean="0"/>
          </a:p>
          <a:p>
            <a:pPr lvl="1"/>
            <a:r>
              <a:rPr lang="hr-HR" dirty="0"/>
              <a:t>P</a:t>
            </a:r>
            <a:r>
              <a:rPr lang="hr-HR" dirty="0" smtClean="0"/>
              <a:t>opisati štete</a:t>
            </a:r>
          </a:p>
          <a:p>
            <a:pPr lvl="1"/>
            <a:r>
              <a:rPr lang="hr-HR" dirty="0" smtClean="0"/>
              <a:t>Uputiti </a:t>
            </a:r>
            <a:r>
              <a:rPr lang="hr-HR" dirty="0"/>
              <a:t>pravovremeni zahtjev za pomoć EU </a:t>
            </a:r>
            <a:r>
              <a:rPr lang="hr-HR" dirty="0" smtClean="0"/>
              <a:t>- podaci </a:t>
            </a:r>
            <a:r>
              <a:rPr lang="hr-HR" dirty="0"/>
              <a:t>o štetama na </a:t>
            </a:r>
            <a:r>
              <a:rPr lang="hr-HR" dirty="0" smtClean="0"/>
              <a:t>infrastrukturi</a:t>
            </a:r>
          </a:p>
          <a:p>
            <a:r>
              <a:rPr lang="hr-HR" dirty="0" smtClean="0"/>
              <a:t>Preklapanje </a:t>
            </a:r>
            <a:r>
              <a:rPr lang="hr-HR" dirty="0" err="1" smtClean="0"/>
              <a:t>kartiranog</a:t>
            </a:r>
            <a:r>
              <a:rPr lang="hr-HR" dirty="0" smtClean="0"/>
              <a:t> područja obuhvata (npr. iz satelitskih snimki) s drugim podacima - vrijedna statistika </a:t>
            </a:r>
            <a:r>
              <a:rPr lang="hr-HR" dirty="0"/>
              <a:t>za cjelokupno pogođeno </a:t>
            </a:r>
            <a:r>
              <a:rPr lang="hr-HR" dirty="0" smtClean="0"/>
              <a:t>područje</a:t>
            </a:r>
          </a:p>
          <a:p>
            <a:r>
              <a:rPr lang="hr-HR" dirty="0" smtClean="0"/>
              <a:t>NIPP - potrebni podaci </a:t>
            </a:r>
            <a:r>
              <a:rPr lang="hr-HR" dirty="0"/>
              <a:t>o prometnicama, </a:t>
            </a:r>
            <a:r>
              <a:rPr lang="hr-HR" dirty="0" smtClean="0"/>
              <a:t>infrastrukturi</a:t>
            </a:r>
            <a:r>
              <a:rPr lang="hr-HR" dirty="0"/>
              <a:t>, </a:t>
            </a:r>
            <a:r>
              <a:rPr lang="hr-HR" dirty="0" smtClean="0"/>
              <a:t>stanovništvu, </a:t>
            </a:r>
            <a:r>
              <a:rPr lang="hr-HR" dirty="0"/>
              <a:t>pokrovu zemljišta, </a:t>
            </a:r>
            <a:r>
              <a:rPr lang="hr-HR" dirty="0" smtClean="0"/>
              <a:t>poljoprivredi </a:t>
            </a:r>
            <a:r>
              <a:rPr lang="hr-HR" dirty="0"/>
              <a:t>itd., kao i </a:t>
            </a:r>
            <a:r>
              <a:rPr lang="hr-HR" dirty="0" err="1"/>
              <a:t>ortofoto</a:t>
            </a:r>
            <a:r>
              <a:rPr lang="hr-HR" dirty="0"/>
              <a:t> </a:t>
            </a:r>
            <a:r>
              <a:rPr lang="hr-HR" dirty="0" smtClean="0"/>
              <a:t>karte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>
                <a:effectLst/>
              </a:rPr>
              <a:t>4. Post </a:t>
            </a:r>
            <a:r>
              <a:rPr lang="hr-HR" dirty="0" err="1">
                <a:effectLst/>
              </a:rPr>
              <a:t>festum</a:t>
            </a:r>
            <a:r>
              <a:rPr lang="hr-HR" dirty="0">
                <a:effectLst/>
              </a:rPr>
              <a:t> analiza i dugoročni odgovor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5976573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ts val="3000"/>
              </a:lnSpc>
              <a:spcBef>
                <a:spcPts val="0"/>
              </a:spcBef>
            </a:pPr>
            <a:r>
              <a:rPr lang="hr-HR" sz="2800" dirty="0" smtClean="0"/>
              <a:t>Kao </a:t>
            </a:r>
            <a:r>
              <a:rPr lang="hr-HR" sz="2800" dirty="0"/>
              <a:t>i kod drugih </a:t>
            </a:r>
            <a:r>
              <a:rPr lang="hr-HR" sz="2800" dirty="0" smtClean="0"/>
              <a:t>infrastruktura (vodovoda</a:t>
            </a:r>
            <a:r>
              <a:rPr lang="hr-HR" sz="2800" dirty="0"/>
              <a:t>, elektrodistribucije ili mobilnih </a:t>
            </a:r>
            <a:r>
              <a:rPr lang="hr-HR" sz="2800" dirty="0" smtClean="0"/>
              <a:t>komunikacija), usluge </a:t>
            </a:r>
            <a:r>
              <a:rPr lang="hr-HR" sz="2800" dirty="0"/>
              <a:t>u NIPP-u moraju biti raspoložive odmah i stalno, na određenoj razini kakvoće i sukladne standardima, te pravno </a:t>
            </a:r>
            <a:r>
              <a:rPr lang="hr-HR" sz="2800" dirty="0" smtClean="0"/>
              <a:t>osigurane </a:t>
            </a:r>
          </a:p>
          <a:p>
            <a:pPr>
              <a:lnSpc>
                <a:spcPts val="3000"/>
              </a:lnSpc>
              <a:spcBef>
                <a:spcPts val="0"/>
              </a:spcBef>
            </a:pPr>
            <a:r>
              <a:rPr lang="hr-HR" sz="2800" dirty="0" smtClean="0"/>
              <a:t>Neke </a:t>
            </a:r>
            <a:r>
              <a:rPr lang="hr-HR" sz="2800" dirty="0"/>
              <a:t>od usluga već zadovoljavaju većinu </a:t>
            </a:r>
            <a:r>
              <a:rPr lang="hr-HR" sz="2800" dirty="0" smtClean="0"/>
              <a:t>zahtjeva</a:t>
            </a:r>
            <a:r>
              <a:rPr lang="hr-HR" sz="2800" dirty="0"/>
              <a:t>, </a:t>
            </a:r>
            <a:r>
              <a:rPr lang="hr-HR" sz="2800" dirty="0" smtClean="0"/>
              <a:t>primjerice</a:t>
            </a:r>
          </a:p>
          <a:p>
            <a:pPr lvl="1">
              <a:lnSpc>
                <a:spcPts val="3000"/>
              </a:lnSpc>
              <a:spcBef>
                <a:spcPts val="0"/>
              </a:spcBef>
            </a:pPr>
            <a:r>
              <a:rPr lang="hr-HR" sz="2400" dirty="0" smtClean="0"/>
              <a:t>WMS s </a:t>
            </a:r>
            <a:r>
              <a:rPr lang="hr-HR" sz="2400" dirty="0"/>
              <a:t>podacima o pokrovu zemljišta </a:t>
            </a:r>
            <a:r>
              <a:rPr lang="hr-HR" sz="2400" dirty="0" smtClean="0"/>
              <a:t>AZO, </a:t>
            </a:r>
          </a:p>
          <a:p>
            <a:pPr lvl="1">
              <a:lnSpc>
                <a:spcPts val="3000"/>
              </a:lnSpc>
              <a:spcBef>
                <a:spcPts val="0"/>
              </a:spcBef>
            </a:pPr>
            <a:r>
              <a:rPr lang="hr-HR" sz="2400" dirty="0" smtClean="0"/>
              <a:t>WMS - DOF, TK25 i HOK DGU </a:t>
            </a:r>
          </a:p>
          <a:p>
            <a:pPr lvl="1">
              <a:lnSpc>
                <a:spcPts val="3000"/>
              </a:lnSpc>
              <a:spcBef>
                <a:spcPts val="0"/>
              </a:spcBef>
            </a:pPr>
            <a:r>
              <a:rPr lang="hr-HR" sz="2400" dirty="0" smtClean="0"/>
              <a:t>WMS </a:t>
            </a:r>
            <a:r>
              <a:rPr lang="hr-HR" sz="2400" dirty="0"/>
              <a:t>i WFS </a:t>
            </a:r>
            <a:r>
              <a:rPr lang="hr-HR" sz="2400" dirty="0" smtClean="0"/>
              <a:t>sa </a:t>
            </a:r>
            <a:r>
              <a:rPr lang="hr-HR" sz="2400" dirty="0"/>
              <a:t>zaštićenim područjima </a:t>
            </a:r>
            <a:r>
              <a:rPr lang="hr-HR" sz="2400" dirty="0" smtClean="0"/>
              <a:t>DZZP-a</a:t>
            </a:r>
            <a:endParaRPr lang="hr-HR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>
                <a:effectLst/>
              </a:rPr>
              <a:t>Post </a:t>
            </a:r>
            <a:r>
              <a:rPr lang="hr-HR" dirty="0" err="1">
                <a:effectLst/>
              </a:rPr>
              <a:t>festum</a:t>
            </a:r>
            <a:r>
              <a:rPr lang="hr-HR" dirty="0">
                <a:effectLst/>
              </a:rPr>
              <a:t> analiza i dugoročni odgovor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60264997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r-HR" dirty="0" smtClean="0"/>
              <a:t>Važan aspekt </a:t>
            </a:r>
          </a:p>
          <a:p>
            <a:r>
              <a:rPr lang="hr-HR" dirty="0" smtClean="0"/>
              <a:t>Šira javnost i zainteresirane skupine </a:t>
            </a:r>
          </a:p>
          <a:p>
            <a:r>
              <a:rPr lang="hr-HR" dirty="0" smtClean="0"/>
              <a:t>Informacije o </a:t>
            </a:r>
            <a:r>
              <a:rPr lang="hr-HR" dirty="0"/>
              <a:t>mjestu i razmjerima </a:t>
            </a:r>
            <a:r>
              <a:rPr lang="hr-HR" dirty="0" smtClean="0"/>
              <a:t>događaja</a:t>
            </a:r>
          </a:p>
          <a:p>
            <a:pPr lvl="1"/>
            <a:r>
              <a:rPr lang="hr-HR" dirty="0" smtClean="0"/>
              <a:t>predodžba </a:t>
            </a:r>
            <a:r>
              <a:rPr lang="hr-HR" dirty="0"/>
              <a:t>gdje su naselja </a:t>
            </a:r>
            <a:r>
              <a:rPr lang="hr-HR" dirty="0" smtClean="0"/>
              <a:t>iz medijskih izvješća </a:t>
            </a:r>
          </a:p>
          <a:p>
            <a:pPr lvl="1"/>
            <a:r>
              <a:rPr lang="hr-HR" dirty="0" smtClean="0"/>
              <a:t>povezivanje slika </a:t>
            </a:r>
            <a:r>
              <a:rPr lang="hr-HR" dirty="0"/>
              <a:t>iz poplavljenih područja s mjestima i njihovim geografskim </a:t>
            </a:r>
            <a:r>
              <a:rPr lang="hr-HR" dirty="0" smtClean="0"/>
              <a:t>položajem</a:t>
            </a:r>
          </a:p>
          <a:p>
            <a:pPr lvl="1"/>
            <a:r>
              <a:rPr lang="hr-HR" dirty="0" smtClean="0"/>
              <a:t>skupina </a:t>
            </a:r>
            <a:r>
              <a:rPr lang="hr-HR" dirty="0"/>
              <a:t>osoba povećanog interesa </a:t>
            </a:r>
            <a:endParaRPr lang="hr-HR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Informiranje </a:t>
            </a:r>
            <a:r>
              <a:rPr lang="hr-HR" dirty="0"/>
              <a:t>javnosti </a:t>
            </a:r>
          </a:p>
        </p:txBody>
      </p:sp>
    </p:spTree>
    <p:extLst>
      <p:ext uri="{BB962C8B-B14F-4D97-AF65-F5344CB8AC3E}">
        <p14:creationId xmlns:p14="http://schemas.microsoft.com/office/powerpoint/2010/main" val="29854928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dirty="0" smtClean="0"/>
              <a:t>Karte </a:t>
            </a:r>
            <a:r>
              <a:rPr lang="hr-HR" dirty="0"/>
              <a:t>koje povezuju imena i slike </a:t>
            </a:r>
            <a:r>
              <a:rPr lang="hr-HR" dirty="0" smtClean="0"/>
              <a:t>s prostorom, ažurne</a:t>
            </a:r>
          </a:p>
          <a:p>
            <a:r>
              <a:rPr lang="hr-HR" dirty="0" smtClean="0"/>
              <a:t>doprinos povećanoj </a:t>
            </a:r>
            <a:r>
              <a:rPr lang="hr-HR" dirty="0"/>
              <a:t>javnoj svijesti o događajima i potrebama pogođenih. </a:t>
            </a:r>
            <a:endParaRPr lang="hr-HR" dirty="0" smtClean="0"/>
          </a:p>
          <a:p>
            <a:r>
              <a:rPr lang="hr-HR" dirty="0" smtClean="0"/>
              <a:t>„</a:t>
            </a:r>
            <a:r>
              <a:rPr lang="hr-HR" dirty="0"/>
              <a:t>Karte koje pričaju priču“ (</a:t>
            </a:r>
            <a:r>
              <a:rPr lang="hr-HR" i="1" dirty="0" err="1"/>
              <a:t>story</a:t>
            </a:r>
            <a:r>
              <a:rPr lang="hr-HR" i="1" dirty="0"/>
              <a:t> </a:t>
            </a:r>
            <a:r>
              <a:rPr lang="hr-HR" i="1" dirty="0" err="1"/>
              <a:t>telling</a:t>
            </a:r>
            <a:r>
              <a:rPr lang="hr-HR" i="1" dirty="0"/>
              <a:t> </a:t>
            </a:r>
            <a:r>
              <a:rPr lang="hr-HR" i="1" dirty="0" err="1"/>
              <a:t>maps</a:t>
            </a:r>
            <a:r>
              <a:rPr lang="hr-HR" dirty="0"/>
              <a:t>) </a:t>
            </a:r>
            <a:r>
              <a:rPr lang="hr-HR" dirty="0" smtClean="0"/>
              <a:t>- razumijevanje </a:t>
            </a:r>
            <a:r>
              <a:rPr lang="hr-HR" dirty="0"/>
              <a:t>cjelokupne slike razmjera </a:t>
            </a:r>
            <a:r>
              <a:rPr lang="hr-HR" dirty="0" smtClean="0"/>
              <a:t>događaja</a:t>
            </a:r>
            <a:endParaRPr lang="hr-H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Informiranje </a:t>
            </a:r>
            <a:r>
              <a:rPr lang="hr-HR" dirty="0"/>
              <a:t>javnosti </a:t>
            </a:r>
          </a:p>
        </p:txBody>
      </p:sp>
    </p:spTree>
    <p:extLst>
      <p:ext uri="{BB962C8B-B14F-4D97-AF65-F5344CB8AC3E}">
        <p14:creationId xmlns:p14="http://schemas.microsoft.com/office/powerpoint/2010/main" val="13382520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Karta - priča</a:t>
            </a:r>
            <a:endParaRPr lang="hr-HR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5589" y="675521"/>
            <a:ext cx="7534843" cy="4200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85351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hr-HR" dirty="0"/>
              <a:t>P</a:t>
            </a:r>
            <a:r>
              <a:rPr lang="hr-HR" smtClean="0"/>
              <a:t>odrazumijeva </a:t>
            </a:r>
            <a:r>
              <a:rPr lang="hr-HR" dirty="0"/>
              <a:t>se dostupnost usluge </a:t>
            </a:r>
            <a:endParaRPr lang="hr-HR" dirty="0" smtClean="0"/>
          </a:p>
          <a:p>
            <a:pPr lvl="1"/>
            <a:r>
              <a:rPr lang="hr-HR" dirty="0" smtClean="0"/>
              <a:t>požarni </a:t>
            </a:r>
            <a:r>
              <a:rPr lang="hr-HR" dirty="0"/>
              <a:t>hidranti </a:t>
            </a:r>
            <a:r>
              <a:rPr lang="hr-HR" dirty="0" smtClean="0"/>
              <a:t>- raspoloživi, </a:t>
            </a:r>
            <a:r>
              <a:rPr lang="hr-HR" dirty="0"/>
              <a:t>voda odmah poteče kad otvorimo </a:t>
            </a:r>
            <a:r>
              <a:rPr lang="hr-HR" dirty="0" smtClean="0"/>
              <a:t>ventil</a:t>
            </a:r>
          </a:p>
          <a:p>
            <a:pPr lvl="1"/>
            <a:r>
              <a:rPr lang="hr-HR" dirty="0" smtClean="0"/>
              <a:t>telefon </a:t>
            </a:r>
            <a:r>
              <a:rPr lang="hr-HR" dirty="0"/>
              <a:t>- </a:t>
            </a:r>
            <a:r>
              <a:rPr lang="hr-HR" dirty="0" smtClean="0"/>
              <a:t>bez </a:t>
            </a:r>
            <a:r>
              <a:rPr lang="hr-HR" dirty="0"/>
              <a:t>odlaganja </a:t>
            </a:r>
            <a:r>
              <a:rPr lang="hr-HR" dirty="0" smtClean="0"/>
              <a:t>ostvarujemo </a:t>
            </a:r>
            <a:r>
              <a:rPr lang="hr-HR" dirty="0"/>
              <a:t>poziv ili </a:t>
            </a:r>
            <a:r>
              <a:rPr lang="hr-HR" dirty="0" smtClean="0"/>
              <a:t>koristimo </a:t>
            </a:r>
            <a:r>
              <a:rPr lang="hr-HR" dirty="0"/>
              <a:t>druge </a:t>
            </a:r>
            <a:r>
              <a:rPr lang="hr-HR" dirty="0" smtClean="0"/>
              <a:t>usluge</a:t>
            </a:r>
          </a:p>
          <a:p>
            <a:r>
              <a:rPr lang="hr-HR" dirty="0" smtClean="0"/>
              <a:t>Infrastruktura </a:t>
            </a:r>
            <a:r>
              <a:rPr lang="hr-HR" dirty="0"/>
              <a:t>prostornih </a:t>
            </a:r>
            <a:r>
              <a:rPr lang="hr-HR" dirty="0" smtClean="0"/>
              <a:t>podataka (IPP): </a:t>
            </a:r>
          </a:p>
          <a:p>
            <a:pPr lvl="1"/>
            <a:r>
              <a:rPr lang="hr-HR" dirty="0" smtClean="0"/>
              <a:t>osigurati </a:t>
            </a:r>
            <a:r>
              <a:rPr lang="hr-HR" dirty="0"/>
              <a:t>trenutnu dostupnost prostornih izvora (skupova podataka i usluga) kad je </a:t>
            </a:r>
            <a:r>
              <a:rPr lang="hr-HR" dirty="0" smtClean="0"/>
              <a:t>potrebno</a:t>
            </a:r>
            <a:r>
              <a:rPr lang="hr-HR" dirty="0"/>
              <a:t>, </a:t>
            </a:r>
            <a:endParaRPr lang="hr-HR" dirty="0" smtClean="0"/>
          </a:p>
          <a:p>
            <a:pPr lvl="1"/>
            <a:r>
              <a:rPr lang="hr-HR" dirty="0" smtClean="0"/>
              <a:t>pomoću </a:t>
            </a:r>
            <a:r>
              <a:rPr lang="hr-HR" dirty="0"/>
              <a:t>standardnih </a:t>
            </a:r>
            <a:r>
              <a:rPr lang="hr-HR" dirty="0" smtClean="0"/>
              <a:t>pomagala</a:t>
            </a:r>
          </a:p>
          <a:p>
            <a:pPr lvl="1"/>
            <a:r>
              <a:rPr lang="hr-HR" dirty="0" smtClean="0"/>
              <a:t>dogovorena </a:t>
            </a:r>
            <a:r>
              <a:rPr lang="hr-HR" dirty="0"/>
              <a:t>ili </a:t>
            </a:r>
            <a:r>
              <a:rPr lang="hr-HR" dirty="0" smtClean="0"/>
              <a:t>propisana </a:t>
            </a:r>
            <a:r>
              <a:rPr lang="hr-HR" dirty="0"/>
              <a:t>razinu </a:t>
            </a:r>
            <a:r>
              <a:rPr lang="hr-HR" dirty="0" smtClean="0"/>
              <a:t>kvalitete</a:t>
            </a:r>
            <a:endParaRPr lang="hr-HR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Definicija infrastrukture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6718851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>
                <a:effectLst/>
              </a:rPr>
              <a:t>Karta obuhvata poplave na širem području</a:t>
            </a:r>
            <a:endParaRPr lang="hr-HR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1600" y="754983"/>
            <a:ext cx="7128792" cy="40802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76955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endParaRPr lang="hr-HR" dirty="0" smtClean="0"/>
          </a:p>
          <a:p>
            <a:r>
              <a:rPr lang="hr-HR" dirty="0" smtClean="0"/>
              <a:t>terenski </a:t>
            </a:r>
            <a:r>
              <a:rPr lang="hr-HR" dirty="0"/>
              <a:t>timovi za zaštitu i </a:t>
            </a:r>
            <a:r>
              <a:rPr lang="hr-HR" dirty="0" smtClean="0"/>
              <a:t>spašavanje - </a:t>
            </a:r>
            <a:r>
              <a:rPr lang="hr-HR" dirty="0" err="1" smtClean="0"/>
              <a:t>internet</a:t>
            </a:r>
            <a:r>
              <a:rPr lang="hr-HR" dirty="0" smtClean="0"/>
              <a:t> </a:t>
            </a:r>
            <a:r>
              <a:rPr lang="hr-HR" dirty="0"/>
              <a:t>nije </a:t>
            </a:r>
            <a:r>
              <a:rPr lang="hr-HR" dirty="0" smtClean="0"/>
              <a:t>dostupan</a:t>
            </a:r>
          </a:p>
          <a:p>
            <a:r>
              <a:rPr lang="hr-HR" dirty="0" smtClean="0"/>
              <a:t>izrada </a:t>
            </a:r>
            <a:r>
              <a:rPr lang="hr-HR" i="1" dirty="0" err="1"/>
              <a:t>offline</a:t>
            </a:r>
            <a:r>
              <a:rPr lang="hr-HR" dirty="0"/>
              <a:t> kopija </a:t>
            </a:r>
            <a:r>
              <a:rPr lang="hr-HR" dirty="0" smtClean="0"/>
              <a:t>podataka</a:t>
            </a:r>
          </a:p>
          <a:p>
            <a:r>
              <a:rPr lang="hr-HR" dirty="0" smtClean="0"/>
              <a:t>usluge </a:t>
            </a:r>
            <a:r>
              <a:rPr lang="hr-HR" dirty="0"/>
              <a:t>preuzimanja </a:t>
            </a:r>
            <a:endParaRPr lang="hr-HR" dirty="0" smtClean="0"/>
          </a:p>
          <a:p>
            <a:r>
              <a:rPr lang="hr-HR" dirty="0" smtClean="0"/>
              <a:t>Izazov: potreba </a:t>
            </a:r>
            <a:r>
              <a:rPr lang="hr-HR" dirty="0"/>
              <a:t>uređivanja prostornih podataka u nepovezanom (</a:t>
            </a:r>
            <a:r>
              <a:rPr lang="hr-HR" i="1" dirty="0" err="1"/>
              <a:t>offline</a:t>
            </a:r>
            <a:r>
              <a:rPr lang="hr-HR" dirty="0"/>
              <a:t>) načinu </a:t>
            </a:r>
            <a:r>
              <a:rPr lang="hr-HR" dirty="0" smtClean="0"/>
              <a:t>rada</a:t>
            </a:r>
          </a:p>
          <a:p>
            <a:r>
              <a:rPr lang="hr-HR" dirty="0" smtClean="0"/>
              <a:t>Rješenje: dio podataka pohraniti </a:t>
            </a:r>
            <a:r>
              <a:rPr lang="hr-HR" dirty="0"/>
              <a:t>u </a:t>
            </a:r>
            <a:r>
              <a:rPr lang="hr-HR" dirty="0" smtClean="0"/>
              <a:t>uređaj </a:t>
            </a:r>
            <a:r>
              <a:rPr lang="hr-HR" dirty="0"/>
              <a:t>i </a:t>
            </a:r>
            <a:r>
              <a:rPr lang="hr-HR" dirty="0" smtClean="0"/>
              <a:t>koristiti dok </a:t>
            </a:r>
            <a:r>
              <a:rPr lang="hr-HR" dirty="0"/>
              <a:t>veza ne postoji, pa se </a:t>
            </a:r>
            <a:r>
              <a:rPr lang="hr-HR" dirty="0" smtClean="0"/>
              <a:t>promjene </a:t>
            </a:r>
            <a:r>
              <a:rPr lang="hr-HR" dirty="0"/>
              <a:t>sinkroniziraju s bazom kad se </a:t>
            </a:r>
            <a:r>
              <a:rPr lang="hr-HR" dirty="0" smtClean="0"/>
              <a:t>uređaj </a:t>
            </a:r>
            <a:r>
              <a:rPr lang="hr-HR" dirty="0"/>
              <a:t>poveže s </a:t>
            </a:r>
            <a:r>
              <a:rPr lang="hr-HR" dirty="0" smtClean="0"/>
              <a:t>bazom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effectLst/>
              </a:rPr>
              <a:t>Nepovezani rad na terenu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3308394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hr-HR" dirty="0" smtClean="0"/>
          </a:p>
          <a:p>
            <a:r>
              <a:rPr lang="hr-HR" dirty="0" smtClean="0"/>
              <a:t>Primjer </a:t>
            </a:r>
            <a:r>
              <a:rPr lang="hr-HR" dirty="0"/>
              <a:t>takvog </a:t>
            </a:r>
            <a:r>
              <a:rPr lang="hr-HR" dirty="0" smtClean="0"/>
              <a:t>rješenja: </a:t>
            </a:r>
            <a:r>
              <a:rPr lang="hr-HR" i="1" dirty="0" err="1" smtClean="0"/>
              <a:t>Collector</a:t>
            </a:r>
            <a:r>
              <a:rPr lang="hr-HR" i="1" dirty="0" smtClean="0"/>
              <a:t> </a:t>
            </a:r>
            <a:r>
              <a:rPr lang="hr-HR" i="1" dirty="0"/>
              <a:t>for ArcGIS</a:t>
            </a:r>
            <a:r>
              <a:rPr lang="hr-HR" dirty="0"/>
              <a:t>. </a:t>
            </a:r>
          </a:p>
          <a:p>
            <a:pPr lvl="1"/>
            <a:r>
              <a:rPr lang="hr-HR" dirty="0" err="1" smtClean="0"/>
              <a:t>iOS</a:t>
            </a:r>
            <a:r>
              <a:rPr lang="hr-HR" dirty="0" smtClean="0"/>
              <a:t> </a:t>
            </a:r>
            <a:r>
              <a:rPr lang="hr-HR" dirty="0"/>
              <a:t>i Android </a:t>
            </a:r>
            <a:r>
              <a:rPr lang="hr-HR" dirty="0" smtClean="0"/>
              <a:t>uređaji </a:t>
            </a:r>
            <a:r>
              <a:rPr lang="hr-HR" dirty="0"/>
              <a:t>za terensko prikupljanje i ažuriranje </a:t>
            </a:r>
            <a:r>
              <a:rPr lang="hr-HR" dirty="0" smtClean="0"/>
              <a:t>podataka</a:t>
            </a:r>
          </a:p>
          <a:p>
            <a:pPr lvl="1"/>
            <a:r>
              <a:rPr lang="hr-HR" dirty="0" smtClean="0"/>
              <a:t>u </a:t>
            </a:r>
            <a:r>
              <a:rPr lang="hr-HR" dirty="0"/>
              <a:t>povezanom ili nepovezanom </a:t>
            </a:r>
            <a:r>
              <a:rPr lang="hr-HR" dirty="0" smtClean="0"/>
              <a:t>načinu</a:t>
            </a:r>
          </a:p>
          <a:p>
            <a:pPr lvl="1"/>
            <a:r>
              <a:rPr lang="hr-HR" dirty="0" smtClean="0"/>
              <a:t>kreiranje </a:t>
            </a:r>
            <a:r>
              <a:rPr lang="hr-HR" dirty="0"/>
              <a:t>nepovezane kopije podataka, prikupljanje podataka na terenu i sinkronizaciju kad se uređaj ponovno </a:t>
            </a:r>
            <a:r>
              <a:rPr lang="hr-HR" dirty="0" smtClean="0"/>
              <a:t>spoji</a:t>
            </a:r>
            <a:endParaRPr lang="hr-H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effectLst/>
              </a:rPr>
              <a:t>Nepovezani rad na terenu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9689380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hr-HR" dirty="0"/>
              <a:t>GIS tehnologija se </a:t>
            </a:r>
            <a:r>
              <a:rPr lang="hr-HR" dirty="0" smtClean="0"/>
              <a:t>koristi u </a:t>
            </a:r>
            <a:r>
              <a:rPr lang="hr-HR" dirty="0"/>
              <a:t>hitnim </a:t>
            </a:r>
            <a:r>
              <a:rPr lang="hr-HR" dirty="0" smtClean="0"/>
              <a:t>situacijama</a:t>
            </a:r>
          </a:p>
          <a:p>
            <a:r>
              <a:rPr lang="hr-HR" dirty="0" smtClean="0"/>
              <a:t>u </a:t>
            </a:r>
            <a:r>
              <a:rPr lang="hr-HR" dirty="0"/>
              <a:t>izradi planova obrane od poplave i karata opasnosti i rizika </a:t>
            </a:r>
            <a:endParaRPr lang="hr-HR" dirty="0" smtClean="0"/>
          </a:p>
          <a:p>
            <a:r>
              <a:rPr lang="hr-HR" dirty="0" smtClean="0"/>
              <a:t>u </a:t>
            </a:r>
            <a:r>
              <a:rPr lang="hr-HR" dirty="0"/>
              <a:t>hidrološkim analizama i analizama </a:t>
            </a:r>
            <a:r>
              <a:rPr lang="hr-HR" dirty="0" smtClean="0"/>
              <a:t>terena</a:t>
            </a:r>
          </a:p>
          <a:p>
            <a:r>
              <a:rPr lang="hr-HR" dirty="0" smtClean="0"/>
              <a:t>u </a:t>
            </a:r>
            <a:r>
              <a:rPr lang="hr-HR" dirty="0"/>
              <a:t>prikazivanju raznorodnih podataka na kartama i donošenju </a:t>
            </a:r>
            <a:r>
              <a:rPr lang="hr-HR" dirty="0" smtClean="0"/>
              <a:t>odluka</a:t>
            </a:r>
          </a:p>
          <a:p>
            <a:r>
              <a:rPr lang="hr-HR" dirty="0" smtClean="0"/>
              <a:t>otvoreno pitanje: </a:t>
            </a:r>
          </a:p>
          <a:p>
            <a:r>
              <a:rPr lang="hr-HR" dirty="0" smtClean="0"/>
              <a:t>raspoloživost potrebnih podataka </a:t>
            </a:r>
          </a:p>
          <a:p>
            <a:r>
              <a:rPr lang="hr-HR" dirty="0" smtClean="0"/>
              <a:t>razmjena </a:t>
            </a:r>
            <a:r>
              <a:rPr lang="hr-HR" dirty="0"/>
              <a:t>podataka među nadležnim službama, pa i među susjednim </a:t>
            </a:r>
            <a:r>
              <a:rPr lang="hr-HR" dirty="0" smtClean="0"/>
              <a:t>državama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Zaključak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5043134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hr-HR" dirty="0" smtClean="0"/>
              <a:t>IPP predstavlja </a:t>
            </a:r>
            <a:r>
              <a:rPr lang="hr-HR" dirty="0"/>
              <a:t>rješenje </a:t>
            </a:r>
            <a:endParaRPr lang="hr-HR" dirty="0" smtClean="0"/>
          </a:p>
          <a:p>
            <a:r>
              <a:rPr lang="hr-HR" dirty="0" smtClean="0"/>
              <a:t>Izgraditi </a:t>
            </a:r>
            <a:r>
              <a:rPr lang="hr-HR" dirty="0"/>
              <a:t>bilo koju infrastrukturu zahtijeva pomno planiranje i godine rada; tako je i s </a:t>
            </a:r>
            <a:r>
              <a:rPr lang="hr-HR" dirty="0" smtClean="0"/>
              <a:t>IPP-om</a:t>
            </a:r>
          </a:p>
          <a:p>
            <a:r>
              <a:rPr lang="hr-HR" dirty="0" smtClean="0"/>
              <a:t>Potrebno </a:t>
            </a:r>
            <a:r>
              <a:rPr lang="hr-HR" dirty="0"/>
              <a:t>je </a:t>
            </a:r>
            <a:endParaRPr lang="hr-HR" dirty="0" smtClean="0"/>
          </a:p>
          <a:p>
            <a:pPr lvl="1"/>
            <a:r>
              <a:rPr lang="hr-HR" dirty="0" smtClean="0"/>
              <a:t>podići </a:t>
            </a:r>
            <a:r>
              <a:rPr lang="hr-HR" dirty="0"/>
              <a:t>svijest </a:t>
            </a:r>
            <a:endParaRPr lang="hr-HR" dirty="0" smtClean="0"/>
          </a:p>
          <a:p>
            <a:pPr lvl="1"/>
            <a:r>
              <a:rPr lang="hr-HR" dirty="0" smtClean="0"/>
              <a:t>poboljšati </a:t>
            </a:r>
            <a:r>
              <a:rPr lang="hr-HR" dirty="0"/>
              <a:t>komunikaciju i suradnju na političkoj </a:t>
            </a:r>
            <a:r>
              <a:rPr lang="hr-HR" dirty="0" smtClean="0"/>
              <a:t>razini</a:t>
            </a:r>
          </a:p>
          <a:p>
            <a:pPr lvl="1"/>
            <a:r>
              <a:rPr lang="hr-HR" dirty="0" smtClean="0"/>
              <a:t>poboljšati edukaciju</a:t>
            </a:r>
          </a:p>
          <a:p>
            <a:pPr lvl="1"/>
            <a:r>
              <a:rPr lang="hr-HR" dirty="0" smtClean="0"/>
              <a:t>primijeniti </a:t>
            </a:r>
            <a:r>
              <a:rPr lang="hr-HR" dirty="0"/>
              <a:t>kvalitetna tehnička </a:t>
            </a:r>
            <a:r>
              <a:rPr lang="hr-HR" dirty="0" smtClean="0"/>
              <a:t>rješenja</a:t>
            </a:r>
            <a:endParaRPr lang="hr-H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Zaključak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9769460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GIS i NIPP usluge u oblaku</a:t>
            </a:r>
          </a:p>
          <a:p>
            <a:r>
              <a:rPr lang="hr-HR" dirty="0" smtClean="0"/>
              <a:t>Prikupljanje podataka korištenjem sportskih i bespilotnih letjelica</a:t>
            </a:r>
          </a:p>
          <a:p>
            <a:endParaRPr lang="hr-H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Za razmišljanje</a:t>
            </a:r>
            <a:endParaRPr lang="hr-H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798" y="2571750"/>
            <a:ext cx="3452318" cy="18716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616" y="267494"/>
            <a:ext cx="2366872" cy="12961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571750"/>
            <a:ext cx="1712644" cy="18456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05807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40" y="62034"/>
            <a:ext cx="8659240" cy="47419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533197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938089" y="339502"/>
            <a:ext cx="7128792" cy="72008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400" b="0" kern="1200" cap="none" spc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hr-HR" dirty="0" smtClean="0">
                <a:solidFill>
                  <a:srgbClr val="11C1FF"/>
                </a:solidFill>
              </a:rPr>
              <a:t>Hvala na pozornosti</a:t>
            </a:r>
            <a:endParaRPr lang="hr-HR" dirty="0">
              <a:solidFill>
                <a:srgbClr val="11C1FF"/>
              </a:solidFill>
            </a:endParaRPr>
          </a:p>
        </p:txBody>
      </p:sp>
      <p:sp>
        <p:nvSpPr>
          <p:cNvPr id="3" name="Subtitle 2"/>
          <p:cNvSpPr txBox="1">
            <a:spLocks/>
          </p:cNvSpPr>
          <p:nvPr/>
        </p:nvSpPr>
        <p:spPr>
          <a:xfrm>
            <a:off x="1187624" y="1635646"/>
            <a:ext cx="7128792" cy="324036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dirty="0" smtClean="0">
                <a:solidFill>
                  <a:schemeClr val="bg1"/>
                </a:solidFill>
              </a:rPr>
              <a:t>Vojkan Gavrilović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187624" y="1923678"/>
            <a:ext cx="7128792" cy="3240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marL="0" indent="0" algn="l" defTabSz="914400" rtl="0" eaLnBrk="1" latinLnBrk="0" hangingPunct="1">
              <a:spcBef>
                <a:spcPct val="0"/>
              </a:spcBef>
              <a:buFont typeface="Arial" pitchFamily="34" charset="0"/>
              <a:buNone/>
              <a:defRPr lang="en-US" sz="1800" b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dirty="0">
                <a:solidFill>
                  <a:schemeClr val="bg1"/>
                </a:solidFill>
              </a:rPr>
              <a:t>v</a:t>
            </a:r>
            <a:r>
              <a:rPr lang="hr-HR" dirty="0" smtClean="0">
                <a:solidFill>
                  <a:schemeClr val="bg1"/>
                </a:solidFill>
              </a:rPr>
              <a:t>ojkan.gavrilovic@gdi.net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509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dirty="0"/>
              <a:t>pripravnost </a:t>
            </a:r>
            <a:endParaRPr lang="hr-HR" dirty="0" smtClean="0"/>
          </a:p>
          <a:p>
            <a:r>
              <a:rPr lang="hr-HR" dirty="0" smtClean="0"/>
              <a:t>obrana </a:t>
            </a:r>
            <a:r>
              <a:rPr lang="hr-HR" dirty="0"/>
              <a:t>od poplave </a:t>
            </a:r>
            <a:endParaRPr lang="hr-HR" dirty="0" smtClean="0"/>
          </a:p>
          <a:p>
            <a:r>
              <a:rPr lang="hr-HR" dirty="0" smtClean="0"/>
              <a:t>neposredni </a:t>
            </a:r>
            <a:r>
              <a:rPr lang="hr-HR" dirty="0"/>
              <a:t>odgovor </a:t>
            </a:r>
            <a:endParaRPr lang="hr-HR" dirty="0" smtClean="0"/>
          </a:p>
          <a:p>
            <a:r>
              <a:rPr lang="hr-HR" dirty="0" smtClean="0"/>
              <a:t>naknadna </a:t>
            </a:r>
            <a:r>
              <a:rPr lang="hr-HR" dirty="0"/>
              <a:t>analiza i </a:t>
            </a:r>
            <a:r>
              <a:rPr lang="hr-HR" dirty="0" smtClean="0"/>
              <a:t>odgovor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Faze djelovanja u poplavnim krizama</a:t>
            </a:r>
            <a:endParaRPr lang="hr-H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328" y="1419622"/>
            <a:ext cx="2009023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843558"/>
            <a:ext cx="1275201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931790"/>
            <a:ext cx="2088232" cy="1397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89963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hr-HR" dirty="0"/>
              <a:t>pripravnost </a:t>
            </a:r>
            <a:endParaRPr lang="hr-HR" dirty="0" smtClean="0"/>
          </a:p>
          <a:p>
            <a:pPr lvl="1"/>
            <a:r>
              <a:rPr lang="hr-HR" dirty="0" smtClean="0"/>
              <a:t>scenariji </a:t>
            </a:r>
            <a:r>
              <a:rPr lang="hr-HR" dirty="0"/>
              <a:t>događaja i procjene ugroženog područja i </a:t>
            </a:r>
            <a:r>
              <a:rPr lang="hr-HR" dirty="0" smtClean="0"/>
              <a:t>ljudi po sektorima</a:t>
            </a:r>
          </a:p>
          <a:p>
            <a:r>
              <a:rPr lang="hr-HR" dirty="0" smtClean="0"/>
              <a:t>obrana </a:t>
            </a:r>
            <a:r>
              <a:rPr lang="hr-HR" dirty="0"/>
              <a:t>od poplave </a:t>
            </a:r>
            <a:endParaRPr lang="hr-HR" dirty="0" smtClean="0"/>
          </a:p>
          <a:p>
            <a:pPr lvl="1"/>
            <a:r>
              <a:rPr lang="hr-HR" dirty="0" smtClean="0"/>
              <a:t>planovi obrane </a:t>
            </a:r>
          </a:p>
          <a:p>
            <a:pPr lvl="1"/>
            <a:r>
              <a:rPr lang="hr-HR" dirty="0" smtClean="0"/>
              <a:t>podaci o hidrografiji i trenutnim padalinama </a:t>
            </a:r>
            <a:r>
              <a:rPr lang="hr-HR" dirty="0"/>
              <a:t>i vodostajima </a:t>
            </a:r>
            <a:r>
              <a:rPr lang="hr-HR" dirty="0" smtClean="0"/>
              <a:t>- za </a:t>
            </a:r>
            <a:r>
              <a:rPr lang="hr-HR" dirty="0"/>
              <a:t>modeliranje vodnog vala kod neposredne </a:t>
            </a:r>
            <a:r>
              <a:rPr lang="hr-HR" dirty="0" smtClean="0"/>
              <a:t>opasnosti</a:t>
            </a:r>
          </a:p>
          <a:p>
            <a:pPr lvl="2"/>
            <a:r>
              <a:rPr lang="hr-HR" dirty="0" smtClean="0"/>
              <a:t>prekogranični podaci </a:t>
            </a:r>
          </a:p>
          <a:p>
            <a:r>
              <a:rPr lang="hr-HR" dirty="0" smtClean="0"/>
              <a:t>neposredni </a:t>
            </a:r>
            <a:r>
              <a:rPr lang="hr-HR" dirty="0"/>
              <a:t>odgovor </a:t>
            </a:r>
            <a:endParaRPr lang="hr-HR" dirty="0" smtClean="0"/>
          </a:p>
          <a:p>
            <a:pPr lvl="1"/>
            <a:r>
              <a:rPr lang="hr-HR" dirty="0" err="1" smtClean="0"/>
              <a:t>kartiranje</a:t>
            </a:r>
            <a:r>
              <a:rPr lang="hr-HR" dirty="0" smtClean="0"/>
              <a:t> </a:t>
            </a:r>
            <a:r>
              <a:rPr lang="hr-HR" dirty="0"/>
              <a:t>obuhvata događaja te distribucija stanovništva koje treba </a:t>
            </a:r>
            <a:r>
              <a:rPr lang="hr-HR" dirty="0" smtClean="0"/>
              <a:t>evakuirati</a:t>
            </a:r>
          </a:p>
          <a:p>
            <a:r>
              <a:rPr lang="hr-HR" dirty="0" smtClean="0"/>
              <a:t>naknadna </a:t>
            </a:r>
            <a:r>
              <a:rPr lang="hr-HR" dirty="0"/>
              <a:t>analiza i odgovor </a:t>
            </a:r>
            <a:endParaRPr lang="hr-HR" dirty="0" smtClean="0"/>
          </a:p>
          <a:p>
            <a:pPr lvl="1"/>
            <a:r>
              <a:rPr lang="hr-HR" dirty="0" smtClean="0"/>
              <a:t>procjena štete - mjere </a:t>
            </a:r>
            <a:r>
              <a:rPr lang="hr-HR" dirty="0"/>
              <a:t>ublažavanja posljedica </a:t>
            </a:r>
            <a:endParaRPr lang="hr-HR" dirty="0" smtClean="0"/>
          </a:p>
          <a:p>
            <a:pPr lvl="1"/>
            <a:r>
              <a:rPr lang="hr-HR" dirty="0" smtClean="0"/>
              <a:t>pomoć </a:t>
            </a:r>
            <a:r>
              <a:rPr lang="hr-HR" dirty="0"/>
              <a:t>iz odgovarajućih </a:t>
            </a:r>
            <a:r>
              <a:rPr lang="hr-HR" dirty="0" smtClean="0"/>
              <a:t>fondova</a:t>
            </a:r>
            <a:endParaRPr lang="hr-H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Faze djelovanja u poplavnim krizama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2364591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r-HR" dirty="0" smtClean="0"/>
              <a:t>GIS </a:t>
            </a:r>
            <a:r>
              <a:rPr lang="hr-HR" dirty="0"/>
              <a:t>tehnologija </a:t>
            </a:r>
            <a:r>
              <a:rPr lang="hr-HR" dirty="0" smtClean="0"/>
              <a:t>- simulacije </a:t>
            </a:r>
            <a:r>
              <a:rPr lang="hr-HR" dirty="0"/>
              <a:t>izlijevanja vodotoka </a:t>
            </a:r>
            <a:endParaRPr lang="hr-HR" dirty="0" smtClean="0"/>
          </a:p>
          <a:p>
            <a:pPr lvl="1"/>
            <a:r>
              <a:rPr lang="hr-HR" dirty="0" smtClean="0"/>
              <a:t>bilo koja lokacija </a:t>
            </a:r>
            <a:r>
              <a:rPr lang="hr-HR" dirty="0"/>
              <a:t>pucanja </a:t>
            </a:r>
            <a:r>
              <a:rPr lang="hr-HR" dirty="0" smtClean="0"/>
              <a:t>nasipa</a:t>
            </a:r>
          </a:p>
          <a:p>
            <a:pPr lvl="1"/>
            <a:r>
              <a:rPr lang="hr-HR" dirty="0" smtClean="0"/>
              <a:t>scenariji za </a:t>
            </a:r>
            <a:r>
              <a:rPr lang="hr-HR" dirty="0"/>
              <a:t>veći broj lokacija i </a:t>
            </a:r>
            <a:r>
              <a:rPr lang="hr-HR" dirty="0" smtClean="0"/>
              <a:t>protoka</a:t>
            </a:r>
          </a:p>
          <a:p>
            <a:pPr lvl="1"/>
            <a:r>
              <a:rPr lang="hr-HR" dirty="0" smtClean="0"/>
              <a:t>očekivani obuhvati poplave </a:t>
            </a:r>
            <a:r>
              <a:rPr lang="hr-HR" dirty="0"/>
              <a:t>i brzina </a:t>
            </a:r>
            <a:r>
              <a:rPr lang="hr-HR" dirty="0" smtClean="0"/>
              <a:t>podizanja </a:t>
            </a:r>
            <a:r>
              <a:rPr lang="hr-HR" dirty="0"/>
              <a:t>razine </a:t>
            </a:r>
            <a:r>
              <a:rPr lang="hr-HR" dirty="0" smtClean="0"/>
              <a:t>vode</a:t>
            </a:r>
          </a:p>
          <a:p>
            <a:r>
              <a:rPr lang="hr-HR" dirty="0" smtClean="0"/>
              <a:t>digitalni </a:t>
            </a:r>
            <a:r>
              <a:rPr lang="hr-HR" dirty="0"/>
              <a:t>model reljefa (DMR) </a:t>
            </a:r>
            <a:endParaRPr lang="hr-HR" dirty="0" smtClean="0"/>
          </a:p>
          <a:p>
            <a:pPr lvl="1"/>
            <a:r>
              <a:rPr lang="hr-HR" dirty="0" smtClean="0"/>
              <a:t>ravničarski </a:t>
            </a:r>
            <a:r>
              <a:rPr lang="hr-HR" dirty="0"/>
              <a:t>dio Hrvatske </a:t>
            </a:r>
            <a:r>
              <a:rPr lang="hr-HR" dirty="0" smtClean="0"/>
              <a:t>- viši zahtjevi  </a:t>
            </a:r>
          </a:p>
          <a:p>
            <a:pPr lvl="1"/>
            <a:r>
              <a:rPr lang="hr-HR" dirty="0" smtClean="0"/>
              <a:t>katalogizirani, dostupni, ažurni </a:t>
            </a:r>
            <a:r>
              <a:rPr lang="hr-HR" dirty="0"/>
              <a:t>i </a:t>
            </a:r>
            <a:r>
              <a:rPr lang="hr-HR" dirty="0" smtClean="0"/>
              <a:t>točni </a:t>
            </a:r>
            <a:r>
              <a:rPr lang="hr-HR" dirty="0" err="1" smtClean="0"/>
              <a:t>metapodaci</a:t>
            </a:r>
            <a:endParaRPr lang="hr-HR" dirty="0"/>
          </a:p>
          <a:p>
            <a:endParaRPr lang="hr-H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effectLst/>
              </a:rPr>
              <a:t>1. Pripravnost </a:t>
            </a:r>
            <a:r>
              <a:rPr lang="hr-HR" dirty="0">
                <a:effectLst/>
              </a:rPr>
              <a:t>za slučaj nesreće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6380783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hr-HR" dirty="0" smtClean="0"/>
              <a:t>DMR često pomoću </a:t>
            </a:r>
            <a:r>
              <a:rPr lang="hr-HR" dirty="0" err="1"/>
              <a:t>LiDAR</a:t>
            </a:r>
            <a:r>
              <a:rPr lang="hr-HR" dirty="0"/>
              <a:t> tehnologije </a:t>
            </a:r>
            <a:endParaRPr lang="hr-HR" dirty="0" smtClean="0"/>
          </a:p>
          <a:p>
            <a:pPr lvl="1"/>
            <a:r>
              <a:rPr lang="hr-HR" dirty="0" smtClean="0"/>
              <a:t>mnoge </a:t>
            </a:r>
            <a:r>
              <a:rPr lang="hr-HR" dirty="0"/>
              <a:t>države </a:t>
            </a:r>
            <a:r>
              <a:rPr lang="hr-HR" dirty="0" smtClean="0"/>
              <a:t>ciklički </a:t>
            </a:r>
            <a:r>
              <a:rPr lang="hr-HR" dirty="0"/>
              <a:t>snimaju </a:t>
            </a:r>
            <a:r>
              <a:rPr lang="hr-HR" dirty="0" smtClean="0"/>
              <a:t>teritorij</a:t>
            </a:r>
          </a:p>
          <a:p>
            <a:r>
              <a:rPr lang="hr-HR" dirty="0" smtClean="0"/>
              <a:t>U </a:t>
            </a:r>
            <a:r>
              <a:rPr lang="hr-HR" dirty="0"/>
              <a:t>Hrvatskoj </a:t>
            </a:r>
            <a:r>
              <a:rPr lang="hr-HR" dirty="0" smtClean="0"/>
              <a:t>nekoliko projekata korištenjem </a:t>
            </a:r>
            <a:r>
              <a:rPr lang="hr-HR" dirty="0" err="1" smtClean="0"/>
              <a:t>LiDAR</a:t>
            </a:r>
            <a:r>
              <a:rPr lang="hr-HR" dirty="0" smtClean="0"/>
              <a:t>-a</a:t>
            </a:r>
          </a:p>
          <a:p>
            <a:r>
              <a:rPr lang="hr-HR" dirty="0" smtClean="0"/>
              <a:t>Probno snimanje </a:t>
            </a:r>
            <a:r>
              <a:rPr lang="hr-HR" dirty="0"/>
              <a:t>dijelova otoka Krka 2010. </a:t>
            </a:r>
            <a:r>
              <a:rPr lang="hr-HR" dirty="0" smtClean="0"/>
              <a:t>GDi </a:t>
            </a:r>
            <a:r>
              <a:rPr lang="hr-HR" dirty="0"/>
              <a:t>GISDATA </a:t>
            </a:r>
            <a:endParaRPr lang="hr-HR" dirty="0" smtClean="0"/>
          </a:p>
          <a:p>
            <a:r>
              <a:rPr lang="hr-HR" dirty="0" smtClean="0"/>
              <a:t>Grad Dubrovnik </a:t>
            </a:r>
            <a:r>
              <a:rPr lang="hr-HR" dirty="0"/>
              <a:t>2011.g. </a:t>
            </a:r>
            <a:r>
              <a:rPr lang="hr-HR" dirty="0" smtClean="0"/>
              <a:t>za izradu </a:t>
            </a:r>
            <a:r>
              <a:rPr lang="hr-HR" dirty="0"/>
              <a:t>3D modela </a:t>
            </a:r>
            <a:r>
              <a:rPr lang="hr-HR" dirty="0" smtClean="0"/>
              <a:t>zgrada</a:t>
            </a:r>
          </a:p>
          <a:p>
            <a:r>
              <a:rPr lang="hr-HR" dirty="0" smtClean="0"/>
              <a:t>DMR za NP </a:t>
            </a:r>
            <a:r>
              <a:rPr lang="hr-HR" dirty="0"/>
              <a:t>Plitvička jezera rezolucije 0,5 m </a:t>
            </a:r>
            <a:endParaRPr lang="hr-HR" dirty="0" smtClean="0"/>
          </a:p>
          <a:p>
            <a:pPr lvl="1"/>
            <a:r>
              <a:rPr lang="hr-HR" dirty="0" smtClean="0"/>
              <a:t>10 </a:t>
            </a:r>
            <a:r>
              <a:rPr lang="hr-HR" dirty="0"/>
              <a:t>točaka na </a:t>
            </a:r>
            <a:r>
              <a:rPr lang="hr-HR" dirty="0" smtClean="0"/>
              <a:t>m</a:t>
            </a:r>
            <a:r>
              <a:rPr lang="hr-HR" baseline="30000" dirty="0" smtClean="0"/>
              <a:t>2</a:t>
            </a:r>
            <a:r>
              <a:rPr lang="hr-HR" dirty="0" smtClean="0"/>
              <a:t> </a:t>
            </a:r>
          </a:p>
          <a:p>
            <a:pPr lvl="1"/>
            <a:r>
              <a:rPr lang="hr-HR" dirty="0" smtClean="0"/>
              <a:t>digitalni </a:t>
            </a:r>
            <a:r>
              <a:rPr lang="hr-HR" dirty="0"/>
              <a:t>model površina (DMP</a:t>
            </a:r>
            <a:r>
              <a:rPr lang="hr-HR" dirty="0" smtClean="0"/>
              <a:t>)</a:t>
            </a:r>
            <a:endParaRPr lang="hr-H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DMR iz </a:t>
            </a:r>
            <a:r>
              <a:rPr lang="hr-HR" dirty="0" err="1" smtClean="0"/>
              <a:t>LiDAR</a:t>
            </a:r>
            <a:r>
              <a:rPr lang="hr-HR" dirty="0" smtClean="0"/>
              <a:t>-</a:t>
            </a:r>
            <a:r>
              <a:rPr lang="hr-HR" dirty="0" err="1" smtClean="0"/>
              <a:t>skog</a:t>
            </a:r>
            <a:r>
              <a:rPr lang="hr-HR" dirty="0" smtClean="0"/>
              <a:t> snimanja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78056197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DMR i DMP za NP Plitvička jezera</a:t>
            </a:r>
            <a:endParaRPr lang="hr-HR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39270" y="1707654"/>
            <a:ext cx="5106243" cy="3009452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48" y="1131590"/>
            <a:ext cx="4724328" cy="289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50707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dirty="0" smtClean="0"/>
              <a:t>Madžarska - DMR za područje rijeke Mure</a:t>
            </a:r>
          </a:p>
          <a:p>
            <a:pPr lvl="1"/>
            <a:r>
              <a:rPr lang="hr-HR" dirty="0" smtClean="0"/>
              <a:t>sudjelovanje Hrvatskih voda</a:t>
            </a:r>
          </a:p>
          <a:p>
            <a:pPr lvl="1"/>
            <a:r>
              <a:rPr lang="hr-HR" dirty="0" smtClean="0"/>
              <a:t>5-6 točaka po m</a:t>
            </a:r>
            <a:r>
              <a:rPr lang="hr-HR" baseline="30000" dirty="0" smtClean="0"/>
              <a:t>2</a:t>
            </a:r>
            <a:r>
              <a:rPr lang="hr-HR" dirty="0" smtClean="0"/>
              <a:t>, klasifikacija u 7 razreda</a:t>
            </a:r>
          </a:p>
          <a:p>
            <a:pPr lvl="1"/>
            <a:r>
              <a:rPr lang="hr-HR" dirty="0" smtClean="0"/>
              <a:t>DMR i DMP kao skupovi podataka u GRID formatu s rezolucijom od 0,5 m</a:t>
            </a:r>
            <a:endParaRPr lang="hr-H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DMR iz </a:t>
            </a:r>
            <a:r>
              <a:rPr lang="hr-HR" dirty="0" err="1" smtClean="0"/>
              <a:t>LiDAR</a:t>
            </a:r>
            <a:r>
              <a:rPr lang="hr-HR" dirty="0" smtClean="0"/>
              <a:t>-</a:t>
            </a:r>
            <a:r>
              <a:rPr lang="hr-HR" dirty="0" err="1" smtClean="0"/>
              <a:t>skog</a:t>
            </a:r>
            <a:r>
              <a:rPr lang="hr-HR" dirty="0" smtClean="0"/>
              <a:t> snimanja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6362701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Di_Solutions_Forum_2013_Opatij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1392</TotalTime>
  <Words>1516</Words>
  <Application>Microsoft Office PowerPoint</Application>
  <PresentationFormat>On-screen Show (16:9)</PresentationFormat>
  <Paragraphs>204</Paragraphs>
  <Slides>37</Slides>
  <Notes>1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Arial</vt:lpstr>
      <vt:lpstr>Calibri</vt:lpstr>
      <vt:lpstr>Wingdings</vt:lpstr>
      <vt:lpstr>Arial Narrow</vt:lpstr>
      <vt:lpstr>GDi_Solutions_Forum_2013_Opatija</vt:lpstr>
      <vt:lpstr>Infrastruktura prostornih podataka u upravljanju poplavnom krizom</vt:lpstr>
      <vt:lpstr>Uvod</vt:lpstr>
      <vt:lpstr>Definicija infrastrukture</vt:lpstr>
      <vt:lpstr>Faze djelovanja u poplavnim krizama</vt:lpstr>
      <vt:lpstr>Faze djelovanja u poplavnim krizama</vt:lpstr>
      <vt:lpstr>1. Pripravnost za slučaj nesreće</vt:lpstr>
      <vt:lpstr>DMR iz LiDAR-skog snimanja</vt:lpstr>
      <vt:lpstr>DMR i DMP za NP Plitvička jezera</vt:lpstr>
      <vt:lpstr>DMR iz LiDAR-skog snimanja</vt:lpstr>
      <vt:lpstr>GDi Geodemografski raster </vt:lpstr>
      <vt:lpstr>Preklop poplavljenog područja preko geo-demografskog modela</vt:lpstr>
      <vt:lpstr>GDi Geodemografski raster </vt:lpstr>
      <vt:lpstr>2. Obrana od poplave </vt:lpstr>
      <vt:lpstr>Prekogranični aspekt</vt:lpstr>
      <vt:lpstr>Prekogranični aspekt</vt:lpstr>
      <vt:lpstr>3. Neposredni odgovor na krizu</vt:lpstr>
      <vt:lpstr>3. Neposredni odgovor na krizu</vt:lpstr>
      <vt:lpstr>Satelitska snimka Landsat i derivirani podaci za šire područje </vt:lpstr>
      <vt:lpstr>Poplava u Istočnoj Slavoniji (i u BiH i Srbiji)</vt:lpstr>
      <vt:lpstr>Poplava u Istočnoj Slavoniji (i u BiH i Srbiji)</vt:lpstr>
      <vt:lpstr>Poplava u Istočnoj Slavoniji (i u BiH i Srbiji)</vt:lpstr>
      <vt:lpstr>Poplava u Istočnoj Slavoniji (i u BiH i Srbiji)</vt:lpstr>
      <vt:lpstr>Poplava u Istočnoj Slavoniji (i u BiH i Srbiji)</vt:lpstr>
      <vt:lpstr>Poplava u Istočnoj Slavoniji (i u BiH i Srbiji)</vt:lpstr>
      <vt:lpstr>4. Post festum analiza i dugoročni odgovor</vt:lpstr>
      <vt:lpstr>Post festum analiza i dugoročni odgovor</vt:lpstr>
      <vt:lpstr>Informiranje javnosti </vt:lpstr>
      <vt:lpstr>Informiranje javnosti </vt:lpstr>
      <vt:lpstr>Karta - priča</vt:lpstr>
      <vt:lpstr>Karta obuhvata poplave na širem području</vt:lpstr>
      <vt:lpstr>Nepovezani rad na terenu</vt:lpstr>
      <vt:lpstr>Nepovezani rad na terenu</vt:lpstr>
      <vt:lpstr>Zaključak</vt:lpstr>
      <vt:lpstr>Zaključak</vt:lpstr>
      <vt:lpstr>Za razmišljanje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Neven Bahtijarević</dc:creator>
  <cp:lastModifiedBy>Kristina Martinović</cp:lastModifiedBy>
  <cp:revision>53</cp:revision>
  <dcterms:created xsi:type="dcterms:W3CDTF">2013-06-11T12:27:00Z</dcterms:created>
  <dcterms:modified xsi:type="dcterms:W3CDTF">2014-10-31T14:10:35Z</dcterms:modified>
</cp:coreProperties>
</file>