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8"/>
  </p:notesMasterIdLst>
  <p:handoutMasterIdLst>
    <p:handoutMasterId r:id="rId19"/>
  </p:handoutMasterIdLst>
  <p:sldIdLst>
    <p:sldId id="265" r:id="rId3"/>
    <p:sldId id="275" r:id="rId4"/>
    <p:sldId id="276" r:id="rId5"/>
    <p:sldId id="274" r:id="rId6"/>
    <p:sldId id="281" r:id="rId7"/>
    <p:sldId id="277" r:id="rId8"/>
    <p:sldId id="280" r:id="rId9"/>
    <p:sldId id="271" r:id="rId10"/>
    <p:sldId id="270" r:id="rId11"/>
    <p:sldId id="272" r:id="rId12"/>
    <p:sldId id="273" r:id="rId13"/>
    <p:sldId id="268" r:id="rId14"/>
    <p:sldId id="267" r:id="rId15"/>
    <p:sldId id="27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269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atijana.jergovic@stampar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709" y="5651157"/>
            <a:ext cx="3194581" cy="9266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r.sc. Matijana Jergović </a:t>
            </a:r>
            <a:r>
              <a:rPr lang="hr-HR" dirty="0" err="1" smtClean="0"/>
              <a:t>dr.med</a:t>
            </a:r>
            <a:r>
              <a:rPr lang="hr-HR" dirty="0" smtClean="0"/>
              <a:t>.</a:t>
            </a:r>
          </a:p>
          <a:p>
            <a:r>
              <a:rPr lang="hr-HR" dirty="0"/>
              <a:t>s</a:t>
            </a:r>
            <a:r>
              <a:rPr lang="hr-HR" dirty="0" smtClean="0"/>
              <a:t>pecijalist epidemiologije i zdravstvene ekologije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Uloga javnog zdravstva u prilagodbi klimatskim promjenama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Edukacija i kontrola pravilne uporabe poljoprivrednih i ostalih zemljišta:</a:t>
            </a:r>
          </a:p>
          <a:p>
            <a:r>
              <a:rPr lang="hr-HR" dirty="0" smtClean="0"/>
              <a:t>Korištenje pesticida, umjetnih gnojiva, biomasa</a:t>
            </a:r>
          </a:p>
          <a:p>
            <a:r>
              <a:rPr lang="hr-HR" dirty="0" smtClean="0"/>
              <a:t>Prilagodba tla - melioracija (natapanje, odvodnja suvišne vode, krčenje, gnojidba) </a:t>
            </a:r>
          </a:p>
          <a:p>
            <a:r>
              <a:rPr lang="hr-HR" dirty="0" err="1" smtClean="0"/>
              <a:t>Bioremedijacija</a:t>
            </a:r>
            <a:r>
              <a:rPr lang="hr-HR" dirty="0" smtClean="0"/>
              <a:t> - oporaba, ponovna uporaba prethodno kontaminiranog tla</a:t>
            </a:r>
          </a:p>
          <a:p>
            <a:r>
              <a:rPr lang="hr-HR" dirty="0" smtClean="0"/>
              <a:t>Utjecaj oborinskih voda, </a:t>
            </a:r>
            <a:r>
              <a:rPr lang="hr-HR" dirty="0" err="1" smtClean="0"/>
              <a:t>zakiseljavanje</a:t>
            </a:r>
            <a:r>
              <a:rPr lang="hr-HR" dirty="0"/>
              <a:t> </a:t>
            </a:r>
            <a:r>
              <a:rPr lang="hr-HR" dirty="0" smtClean="0"/>
              <a:t>tla</a:t>
            </a:r>
            <a:r>
              <a:rPr lang="hr-HR" dirty="0"/>
              <a:t>, kontaminirane </a:t>
            </a:r>
            <a:r>
              <a:rPr lang="hr-HR" dirty="0" smtClean="0"/>
              <a:t>otpadne vode iz procesa proizvodnje </a:t>
            </a:r>
          </a:p>
          <a:p>
            <a:r>
              <a:rPr lang="hr-HR" dirty="0" smtClean="0"/>
              <a:t>Širenje mikrobioloških uzročnika bolesti u tlu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5805" y="365125"/>
            <a:ext cx="9697995" cy="132556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Prevencija razvoja štetnih čimbenika u tlu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002" y="4493461"/>
            <a:ext cx="1577998" cy="23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Preventivni postupci praćenja upravljanja otpadom</a:t>
            </a:r>
          </a:p>
          <a:p>
            <a:r>
              <a:rPr lang="hr-HR" dirty="0" smtClean="0"/>
              <a:t>Kontrola pravilnog gospodarenja otpadom</a:t>
            </a:r>
          </a:p>
          <a:p>
            <a:r>
              <a:rPr lang="hr-HR" dirty="0" smtClean="0"/>
              <a:t>Odlagališta: DDD mjere, praćenje odlagališnih plinova, oborinskih voda, povezanost s okolnim podzemnim vodama, utjecaj na okolne izvore vode za piće i zemljište</a:t>
            </a:r>
          </a:p>
          <a:p>
            <a:r>
              <a:rPr lang="hr-HR" dirty="0" smtClean="0"/>
              <a:t>Preventivne analize praćenja na vlastitu inicijativu obrađivača otpada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2724" y="365125"/>
            <a:ext cx="101510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Prevencija razvoja štetnih čimbenika </a:t>
            </a:r>
            <a:r>
              <a:rPr lang="hr-HR" dirty="0" smtClean="0"/>
              <a:t>vezano za otpad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173" y="5577016"/>
            <a:ext cx="3643827" cy="128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Kontrola </a:t>
            </a:r>
            <a:r>
              <a:rPr lang="hr-HR" b="1" dirty="0" err="1" smtClean="0"/>
              <a:t>imisija</a:t>
            </a:r>
            <a:r>
              <a:rPr lang="hr-HR" dirty="0" smtClean="0"/>
              <a:t> </a:t>
            </a:r>
            <a:r>
              <a:rPr lang="hr-HR" dirty="0"/>
              <a:t>- kvalitete zraka</a:t>
            </a:r>
            <a:endParaRPr lang="hr-HR" dirty="0" smtClean="0"/>
          </a:p>
          <a:p>
            <a:r>
              <a:rPr lang="hr-HR" dirty="0" smtClean="0"/>
              <a:t>Kontrola </a:t>
            </a:r>
            <a:r>
              <a:rPr lang="hr-HR" b="1" dirty="0"/>
              <a:t>emisije</a:t>
            </a:r>
            <a:r>
              <a:rPr lang="hr-HR" dirty="0"/>
              <a:t> </a:t>
            </a:r>
            <a:r>
              <a:rPr lang="hr-HR" dirty="0" smtClean="0"/>
              <a:t>(npr. iz </a:t>
            </a:r>
            <a:r>
              <a:rPr lang="hr-HR" dirty="0"/>
              <a:t>stacionarnih </a:t>
            </a:r>
            <a:r>
              <a:rPr lang="hr-HR" dirty="0" smtClean="0"/>
              <a:t>izvora)</a:t>
            </a:r>
          </a:p>
          <a:p>
            <a:r>
              <a:rPr lang="hr-HR" dirty="0" smtClean="0"/>
              <a:t>Praćenje </a:t>
            </a:r>
            <a:r>
              <a:rPr lang="hr-HR" b="1" dirty="0" smtClean="0"/>
              <a:t>distribucije </a:t>
            </a:r>
            <a:r>
              <a:rPr lang="hr-HR" b="1" dirty="0" err="1" smtClean="0"/>
              <a:t>aeroalergena</a:t>
            </a:r>
            <a:r>
              <a:rPr lang="hr-HR" b="1" dirty="0"/>
              <a:t> </a:t>
            </a:r>
            <a:r>
              <a:rPr lang="hr-HR" dirty="0" smtClean="0"/>
              <a:t>i alergijskih bolesti</a:t>
            </a:r>
          </a:p>
          <a:p>
            <a:r>
              <a:rPr lang="hr-HR" dirty="0" smtClean="0"/>
              <a:t>Praćenje </a:t>
            </a:r>
            <a:r>
              <a:rPr lang="hr-HR" b="1" dirty="0" smtClean="0"/>
              <a:t>fizikalnih indikatora </a:t>
            </a:r>
            <a:r>
              <a:rPr lang="hr-HR" dirty="0" smtClean="0"/>
              <a:t>u vanjskom zraku radi ekstremnih vremenskih uvjeta </a:t>
            </a:r>
          </a:p>
          <a:p>
            <a:r>
              <a:rPr lang="hr-HR" dirty="0" smtClean="0"/>
              <a:t>Primarna savjetodavna uloga zavoda za javno zdravstvo </a:t>
            </a:r>
          </a:p>
          <a:p>
            <a:r>
              <a:rPr lang="hr-HR" dirty="0" smtClean="0"/>
              <a:t>Promocija samokontrola 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135" y="365125"/>
            <a:ext cx="95826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Praćenje štetnih čimbenika u vanjskom zraku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254" y="5748034"/>
            <a:ext cx="3558746" cy="11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2108" y="1454065"/>
            <a:ext cx="10241692" cy="4351338"/>
          </a:xfrm>
        </p:spPr>
        <p:txBody>
          <a:bodyPr/>
          <a:lstStyle/>
          <a:p>
            <a:pPr marL="0" lvl="0" indent="0" eaLnBrk="0" fontAlgn="base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None/>
              <a:defRPr/>
            </a:pPr>
            <a:endParaRPr lang="hr-HR" altLang="sr-Latn-RS" dirty="0">
              <a:solidFill>
                <a:prstClr val="black"/>
              </a:solidFill>
            </a:endParaRPr>
          </a:p>
          <a:p>
            <a:pPr lvl="1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defRPr/>
            </a:pPr>
            <a:r>
              <a:rPr lang="pl-PL" altLang="sr-Latn-RS" sz="2800" dirty="0" smtClean="0">
                <a:solidFill>
                  <a:prstClr val="black"/>
                </a:solidFill>
              </a:rPr>
              <a:t>U </a:t>
            </a:r>
            <a:r>
              <a:rPr lang="pl-PL" altLang="sr-Latn-RS" sz="2800" dirty="0">
                <a:solidFill>
                  <a:prstClr val="black"/>
                </a:solidFill>
              </a:rPr>
              <a:t>životnom i radnom okolišu</a:t>
            </a:r>
            <a:endParaRPr lang="hr-HR" altLang="sr-Latn-RS" sz="2800" dirty="0" smtClean="0">
              <a:solidFill>
                <a:prstClr val="black"/>
              </a:solidFill>
            </a:endParaRPr>
          </a:p>
          <a:p>
            <a:pPr lvl="1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defRPr/>
            </a:pPr>
            <a:r>
              <a:rPr lang="hr-HR" altLang="sr-Latn-RS" sz="2800" dirty="0" smtClean="0">
                <a:solidFill>
                  <a:prstClr val="black"/>
                </a:solidFill>
              </a:rPr>
              <a:t>Kontrola </a:t>
            </a:r>
            <a:r>
              <a:rPr lang="hr-HR" altLang="sr-Latn-RS" sz="2800" b="1" dirty="0">
                <a:solidFill>
                  <a:prstClr val="black"/>
                </a:solidFill>
              </a:rPr>
              <a:t>unutarnjeg zraka</a:t>
            </a:r>
            <a:r>
              <a:rPr lang="hr-HR" altLang="sr-Latn-RS" sz="2800" dirty="0">
                <a:solidFill>
                  <a:prstClr val="black"/>
                </a:solidFill>
              </a:rPr>
              <a:t>: praćenje mikroklimatskih odrednica zraka u objektima (fizikalno-kemijskih (temperatura, vlaga, CO, CO2, formaldehid,..) i bioloških </a:t>
            </a:r>
            <a:r>
              <a:rPr lang="hr-HR" altLang="sr-Latn-RS" sz="2800" dirty="0" err="1">
                <a:solidFill>
                  <a:prstClr val="black"/>
                </a:solidFill>
              </a:rPr>
              <a:t>kontaminanata</a:t>
            </a:r>
            <a:r>
              <a:rPr lang="hr-HR" altLang="sr-Latn-RS" sz="2800" dirty="0">
                <a:solidFill>
                  <a:prstClr val="black"/>
                </a:solidFill>
              </a:rPr>
              <a:t> (alergene spore, bakterije, gljive, plijesni) </a:t>
            </a:r>
          </a:p>
          <a:p>
            <a:pPr lvl="1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defRPr/>
            </a:pPr>
            <a:r>
              <a:rPr lang="hr-HR" altLang="sr-Latn-RS" sz="2800" dirty="0">
                <a:solidFill>
                  <a:prstClr val="black"/>
                </a:solidFill>
              </a:rPr>
              <a:t>Kontrola </a:t>
            </a:r>
            <a:r>
              <a:rPr lang="hr-HR" altLang="sr-Latn-RS" sz="2800" b="1" dirty="0">
                <a:solidFill>
                  <a:prstClr val="black"/>
                </a:solidFill>
              </a:rPr>
              <a:t>procesa obrade </a:t>
            </a:r>
            <a:r>
              <a:rPr lang="hr-HR" altLang="sr-Latn-RS" sz="2800" dirty="0">
                <a:solidFill>
                  <a:prstClr val="black"/>
                </a:solidFill>
              </a:rPr>
              <a:t>(grijanja i hlađenja) </a:t>
            </a:r>
            <a:r>
              <a:rPr lang="hr-HR" altLang="sr-Latn-RS" sz="2800" b="1" dirty="0">
                <a:solidFill>
                  <a:prstClr val="black"/>
                </a:solidFill>
              </a:rPr>
              <a:t>zraka </a:t>
            </a:r>
            <a:r>
              <a:rPr lang="hr-HR" altLang="sr-Latn-RS" sz="2800" dirty="0" smtClean="0">
                <a:solidFill>
                  <a:prstClr val="black"/>
                </a:solidFill>
              </a:rPr>
              <a:t>(</a:t>
            </a:r>
            <a:r>
              <a:rPr lang="hr-HR" altLang="sr-Latn-RS" sz="2800" dirty="0">
                <a:solidFill>
                  <a:prstClr val="black"/>
                </a:solidFill>
              </a:rPr>
              <a:t>klimatizacijsko-ventilacijskih sustava, toplinskih sustava, rashladnih tornjeva)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2281" y="365125"/>
            <a:ext cx="9681519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Praćenje štetnih čimbenika u </a:t>
            </a:r>
            <a:r>
              <a:rPr lang="hr-HR" dirty="0" smtClean="0"/>
              <a:t>unutarnjem zraku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877" y="5131720"/>
            <a:ext cx="2121886" cy="1726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568779"/>
            <a:ext cx="2525281" cy="12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Hoće li moguće zdravstvene </a:t>
            </a:r>
            <a:r>
              <a:rPr lang="hr-HR" dirty="0"/>
              <a:t>posljedice </a:t>
            </a:r>
            <a:r>
              <a:rPr lang="hr-HR" dirty="0" smtClean="0"/>
              <a:t>radi klimatskih </a:t>
            </a:r>
            <a:r>
              <a:rPr lang="hr-HR" dirty="0"/>
              <a:t>promjena biti </a:t>
            </a:r>
            <a:r>
              <a:rPr lang="hr-HR" dirty="0" smtClean="0"/>
              <a:t>poticaj </a:t>
            </a:r>
            <a:r>
              <a:rPr lang="hr-HR" dirty="0"/>
              <a:t>za poboljšanje </a:t>
            </a:r>
            <a:r>
              <a:rPr lang="hr-HR" dirty="0" smtClean="0"/>
              <a:t>upravljanja podatcima u zdravstvenom sustavu i povećanje sudjelovanja </a:t>
            </a:r>
            <a:r>
              <a:rPr lang="hr-HR" dirty="0"/>
              <a:t>zdravstvenih djelatnika u ublažavanju </a:t>
            </a:r>
            <a:r>
              <a:rPr lang="hr-HR" dirty="0" smtClean="0"/>
              <a:t>zdravstvenih posljedica?</a:t>
            </a:r>
          </a:p>
          <a:p>
            <a:r>
              <a:rPr lang="hr-HR" dirty="0" smtClean="0"/>
              <a:t>I za poboljšanje definiranja prioriteta u prilagodbi na nacionalnoj i lokalnim razinama?</a:t>
            </a:r>
          </a:p>
          <a:p>
            <a:r>
              <a:rPr lang="hr-HR" dirty="0" smtClean="0"/>
              <a:t>Samo određivanje jasnih pozicija i definiranje praćenja osigurati će pravilniju procjenu uspješnosti provedenih mjera.</a:t>
            </a:r>
          </a:p>
          <a:p>
            <a:r>
              <a:rPr lang="hr-HR" dirty="0" smtClean="0"/>
              <a:t>Udruženi pristup je uvjet – javnozdravstvena i klinička zajednica, međunarodna, nacionalna i lokalna razina donositelja odluka, privatni sektor i nevladine organizacije – zajedno!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Zaključno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16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hr-HR" dirty="0" smtClean="0"/>
          </a:p>
          <a:p>
            <a:pPr marL="0" lvl="0" indent="0" algn="ctr">
              <a:buNone/>
            </a:pPr>
            <a:r>
              <a:rPr lang="hr-HR" dirty="0" smtClean="0">
                <a:hlinkClick r:id="rId2"/>
              </a:rPr>
              <a:t>matijana.jergovic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@stampar.hr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Pitanja?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854" y="4001294"/>
            <a:ext cx="1821901" cy="1835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912" y="4001294"/>
            <a:ext cx="186553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Zdravlje </a:t>
            </a:r>
            <a:r>
              <a:rPr lang="hr-HR" dirty="0" smtClean="0"/>
              <a:t>– prema definiciji SZO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potpunog</a:t>
            </a:r>
            <a:r>
              <a:rPr lang="en-US" dirty="0" smtClean="0"/>
              <a:t> </a:t>
            </a:r>
            <a:r>
              <a:rPr lang="en-US" dirty="0" err="1" smtClean="0"/>
              <a:t>psihofizičkog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socijalnog</a:t>
            </a:r>
            <a:r>
              <a:rPr lang="en-US" dirty="0" smtClean="0"/>
              <a:t> </a:t>
            </a:r>
            <a:r>
              <a:rPr lang="en-US" dirty="0" err="1" smtClean="0"/>
              <a:t>blagostanja</a:t>
            </a:r>
            <a:r>
              <a:rPr lang="en-US" dirty="0" smtClean="0"/>
              <a:t>, a ne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odsustvo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iznemoglosti</a:t>
            </a:r>
            <a:r>
              <a:rPr lang="en-US" dirty="0" smtClean="0"/>
              <a:t>.</a:t>
            </a:r>
          </a:p>
          <a:p>
            <a:r>
              <a:rPr lang="hr-HR" b="1" dirty="0" smtClean="0"/>
              <a:t>Javno zdravlje </a:t>
            </a:r>
            <a:r>
              <a:rPr lang="hr-HR" dirty="0" smtClean="0"/>
              <a:t>je </a:t>
            </a:r>
            <a:r>
              <a:rPr lang="hr-HR" dirty="0"/>
              <a:t>svakog </a:t>
            </a:r>
            <a:r>
              <a:rPr lang="hr-HR" dirty="0" smtClean="0"/>
              <a:t>pojedinca unutar neke </a:t>
            </a:r>
            <a:r>
              <a:rPr lang="hr-HR" dirty="0"/>
              <a:t>društvene zajednice, a </a:t>
            </a:r>
            <a:r>
              <a:rPr lang="hr-HR" b="1" dirty="0"/>
              <a:t>javno zdravstvo </a:t>
            </a:r>
            <a:r>
              <a:rPr lang="hr-HR" dirty="0"/>
              <a:t>daje institucionalni okvir za postizanje </a:t>
            </a:r>
            <a:r>
              <a:rPr lang="hr-HR" dirty="0" smtClean="0"/>
              <a:t>toga. </a:t>
            </a:r>
          </a:p>
          <a:p>
            <a:pPr lvl="1"/>
            <a:r>
              <a:rPr lang="hr-HR" sz="2800" b="1" dirty="0" smtClean="0"/>
              <a:t>preventivni</a:t>
            </a:r>
            <a:r>
              <a:rPr lang="hr-HR" sz="2800" dirty="0" smtClean="0"/>
              <a:t>, </a:t>
            </a:r>
            <a:r>
              <a:rPr lang="hr-HR" sz="2800" dirty="0"/>
              <a:t>a ne </a:t>
            </a:r>
            <a:r>
              <a:rPr lang="hr-HR" sz="2800" dirty="0" smtClean="0"/>
              <a:t>terapijski aspekt zdravstvene zaštite</a:t>
            </a:r>
          </a:p>
          <a:p>
            <a:pPr lvl="1"/>
            <a:r>
              <a:rPr lang="hr-HR" sz="2800" dirty="0" smtClean="0"/>
              <a:t>zdravstvenim problemi </a:t>
            </a:r>
            <a:r>
              <a:rPr lang="hr-HR" sz="2800" b="1" dirty="0" smtClean="0"/>
              <a:t>na </a:t>
            </a:r>
            <a:r>
              <a:rPr lang="hr-HR" sz="2800" b="1" dirty="0"/>
              <a:t>razini zajednice</a:t>
            </a:r>
            <a:r>
              <a:rPr lang="hr-HR" sz="2800" dirty="0"/>
              <a:t>, a ne </a:t>
            </a:r>
            <a:r>
              <a:rPr lang="hr-HR" sz="2800" dirty="0" smtClean="0"/>
              <a:t>pojedinca</a:t>
            </a:r>
            <a:endParaRPr lang="hr-HR" sz="2800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5103" y="365125"/>
            <a:ext cx="10068697" cy="1325563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Zdravlje - javno zdravlje - javno zdravstvo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59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8669" y="1825625"/>
            <a:ext cx="10206681" cy="4351338"/>
          </a:xfrm>
        </p:spPr>
        <p:txBody>
          <a:bodyPr>
            <a:normAutofit/>
          </a:bodyPr>
          <a:lstStyle/>
          <a:p>
            <a:r>
              <a:rPr lang="hr-HR" b="1" dirty="0" err="1"/>
              <a:t>P</a:t>
            </a:r>
            <a:r>
              <a:rPr lang="en-US" b="1" dirty="0" err="1" smtClean="0"/>
              <a:t>rimar</a:t>
            </a:r>
            <a:r>
              <a:rPr lang="hr-HR" b="1" dirty="0" smtClean="0"/>
              <a:t>na, sekundarna i tercijarna</a:t>
            </a:r>
            <a:r>
              <a:rPr lang="en-US" b="1" dirty="0" smtClean="0"/>
              <a:t> </a:t>
            </a:r>
            <a:r>
              <a:rPr lang="en-US" b="1" dirty="0" err="1" smtClean="0"/>
              <a:t>preven</a:t>
            </a:r>
            <a:r>
              <a:rPr lang="hr-HR" b="1" dirty="0" err="1" smtClean="0"/>
              <a:t>cija</a:t>
            </a:r>
            <a:r>
              <a:rPr lang="hr-HR" b="1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Analogija s prilagodbom klimatskim promjenama: </a:t>
            </a:r>
            <a:endParaRPr lang="en-US" dirty="0"/>
          </a:p>
          <a:p>
            <a:r>
              <a:rPr lang="en-US" b="1" dirty="0" err="1" smtClean="0"/>
              <a:t>Mitiga</a:t>
            </a:r>
            <a:r>
              <a:rPr lang="hr-HR" b="1" dirty="0" err="1" smtClean="0"/>
              <a:t>cija</a:t>
            </a:r>
            <a:r>
              <a:rPr lang="en-US" b="1" dirty="0" smtClean="0"/>
              <a:t> </a:t>
            </a:r>
            <a:r>
              <a:rPr lang="hr-HR" dirty="0" smtClean="0"/>
              <a:t>- </a:t>
            </a:r>
            <a:r>
              <a:rPr lang="en-US" dirty="0" err="1" smtClean="0"/>
              <a:t>primar</a:t>
            </a:r>
            <a:r>
              <a:rPr lang="hr-HR" dirty="0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preven</a:t>
            </a:r>
            <a:r>
              <a:rPr lang="hr-HR" dirty="0" err="1" smtClean="0"/>
              <a:t>cija</a:t>
            </a:r>
            <a:r>
              <a:rPr lang="hr-HR" dirty="0" smtClean="0"/>
              <a:t> – nastojanja usporenja klimatskih promjena smanjenjem emisija stakleničkih plinova – primarni sektori energije, transporta i arhitekture</a:t>
            </a:r>
          </a:p>
          <a:p>
            <a:r>
              <a:rPr lang="en-US" b="1" dirty="0" smtClean="0"/>
              <a:t>A</a:t>
            </a:r>
            <a:r>
              <a:rPr lang="hr-HR" b="1" dirty="0" smtClean="0"/>
              <a:t>da</a:t>
            </a:r>
            <a:r>
              <a:rPr lang="en-US" b="1" dirty="0" err="1" smtClean="0"/>
              <a:t>pt</a:t>
            </a:r>
            <a:r>
              <a:rPr lang="hr-HR" b="1" dirty="0" err="1" smtClean="0"/>
              <a:t>acija</a:t>
            </a:r>
            <a:r>
              <a:rPr lang="hr-HR" b="1" dirty="0" smtClean="0"/>
              <a:t> </a:t>
            </a:r>
            <a:r>
              <a:rPr lang="hr-HR" dirty="0" smtClean="0"/>
              <a:t>- </a:t>
            </a:r>
            <a:r>
              <a:rPr lang="en-US" dirty="0" smtClean="0"/>
              <a:t>se</a:t>
            </a:r>
            <a:r>
              <a:rPr lang="hr-HR" dirty="0" err="1" smtClean="0"/>
              <a:t>ku</a:t>
            </a:r>
            <a:r>
              <a:rPr lang="en-US" dirty="0" err="1" smtClean="0"/>
              <a:t>ndar</a:t>
            </a:r>
            <a:r>
              <a:rPr lang="hr-HR" dirty="0" smtClean="0"/>
              <a:t>na i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hr-HR" dirty="0" err="1" smtClean="0"/>
              <a:t>cijarna</a:t>
            </a:r>
            <a:r>
              <a:rPr lang="hr-HR" dirty="0" smtClean="0"/>
              <a:t> </a:t>
            </a:r>
            <a:r>
              <a:rPr lang="en-US" dirty="0" err="1" smtClean="0"/>
              <a:t>preven</a:t>
            </a:r>
            <a:r>
              <a:rPr lang="hr-HR" dirty="0" err="1" smtClean="0"/>
              <a:t>cija</a:t>
            </a:r>
            <a:r>
              <a:rPr lang="hr-HR" dirty="0" smtClean="0"/>
              <a:t> - uključuje pripreme na učinke klimatskih promjena </a:t>
            </a:r>
            <a:r>
              <a:rPr lang="en-US" dirty="0" smtClean="0"/>
              <a:t> </a:t>
            </a:r>
            <a:r>
              <a:rPr lang="hr-HR" dirty="0" smtClean="0"/>
              <a:t>s ciljem smanjenja utjecaja na zdravlje – jedan od primarnih sektora - zdravstvo</a:t>
            </a:r>
          </a:p>
          <a:p>
            <a:pPr marL="457200" lvl="1" indent="0">
              <a:buNone/>
            </a:pPr>
            <a:r>
              <a:rPr lang="en-US" sz="1600" dirty="0" err="1" smtClean="0"/>
              <a:t>Frumkin</a:t>
            </a:r>
            <a:r>
              <a:rPr lang="en-US" sz="1600" dirty="0"/>
              <a:t>, H., and A.J. McMichael. 2008. Climate Change and Public Health: Thinking, Communicating, Acting. American Journal of Preventive Medicine 35(5): 403–410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Prevencija – osnova javnog zdravstva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61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Specifične</a:t>
            </a:r>
            <a:r>
              <a:rPr lang="hr-HR" sz="2400" dirty="0" smtClean="0"/>
              <a:t> (toplinski valovi) – </a:t>
            </a:r>
            <a:r>
              <a:rPr lang="hr-HR" sz="2400" b="1" dirty="0" smtClean="0"/>
              <a:t>opće posljedice </a:t>
            </a:r>
            <a:r>
              <a:rPr lang="hr-HR" sz="2400" dirty="0" smtClean="0"/>
              <a:t>(povećanje izloženosti </a:t>
            </a:r>
            <a:r>
              <a:rPr lang="hr-HR" sz="2400" dirty="0"/>
              <a:t>zagađenom zraku, </a:t>
            </a:r>
            <a:r>
              <a:rPr lang="hr-HR" sz="2400" dirty="0" smtClean="0"/>
              <a:t>pothranjenost</a:t>
            </a:r>
            <a:r>
              <a:rPr lang="hr-HR" sz="2400" dirty="0"/>
              <a:t>, povećana smrtnost i ozljede radi ekstremnih vremenskih </a:t>
            </a:r>
            <a:r>
              <a:rPr lang="hr-HR" sz="2400" dirty="0" smtClean="0"/>
              <a:t>prilika)</a:t>
            </a:r>
          </a:p>
          <a:p>
            <a:r>
              <a:rPr lang="hr-HR" sz="2400" b="1" dirty="0" smtClean="0"/>
              <a:t>Akutne </a:t>
            </a:r>
            <a:r>
              <a:rPr lang="hr-HR" sz="2400" dirty="0" smtClean="0"/>
              <a:t>(epidemije </a:t>
            </a:r>
            <a:r>
              <a:rPr lang="hr-HR" sz="2400" dirty="0"/>
              <a:t>zaraznih </a:t>
            </a:r>
            <a:r>
              <a:rPr lang="hr-HR" sz="2400" dirty="0" smtClean="0"/>
              <a:t>bolesti) – </a:t>
            </a:r>
            <a:r>
              <a:rPr lang="hr-HR" sz="2400" b="1" dirty="0" smtClean="0"/>
              <a:t>kronične</a:t>
            </a:r>
            <a:r>
              <a:rPr lang="hr-HR" sz="2400" dirty="0"/>
              <a:t>  posljedice (</a:t>
            </a:r>
            <a:r>
              <a:rPr lang="hr-HR" sz="2400" dirty="0" smtClean="0"/>
              <a:t>promjene u pojavnosti alergijskih bolesti radi promjena u distribuciji </a:t>
            </a:r>
            <a:r>
              <a:rPr lang="hr-HR" sz="2400" dirty="0" err="1" smtClean="0"/>
              <a:t>aeroalergena</a:t>
            </a:r>
            <a:r>
              <a:rPr lang="hr-HR" sz="2400" dirty="0" smtClean="0"/>
              <a:t>, zloćudne i kronične bolesti pluća i probavnog sustava) </a:t>
            </a:r>
          </a:p>
          <a:p>
            <a:r>
              <a:rPr lang="hr-HR" sz="2400" dirty="0" smtClean="0"/>
              <a:t>Različiti opseg utjecaja ovisno o odlikama populacije, intenzitetu i vremensko-prostornim obilježjima utjecaja.</a:t>
            </a:r>
          </a:p>
          <a:p>
            <a:r>
              <a:rPr lang="hr-HR" sz="2400" dirty="0" smtClean="0"/>
              <a:t>Stoga je preventivno, dugotrajno i globalno praćenje nužno!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Utjecaj klimatskih promjena na zdravlje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39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10439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Osnovne djelatnosti zavoda za javno zdravstvo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07498"/>
              </p:ext>
            </p:extLst>
          </p:nvPr>
        </p:nvGraphicFramePr>
        <p:xfrm>
          <a:off x="700216" y="1062681"/>
          <a:ext cx="10653584" cy="539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688"/>
                <a:gridCol w="6171750"/>
                <a:gridCol w="1806146"/>
              </a:tblGrid>
              <a:tr h="783643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Djelatnost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Poveznica prema klimatskim promjenama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Vrsta aktivnosti</a:t>
                      </a:r>
                      <a:endParaRPr lang="hr-HR" sz="1800" dirty="0"/>
                    </a:p>
                  </a:txBody>
                  <a:tcPr/>
                </a:tc>
              </a:tr>
              <a:tr h="939788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Monitoring raspodjele akutnih i kroničnih bolesti u populaciji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Praćenje i rješavanje epidemija povezanih s uzročnicima bolesti iz vode, hrane ili vektorima radi</a:t>
                      </a:r>
                      <a:r>
                        <a:rPr lang="hr-HR" sz="1800" baseline="0" dirty="0" smtClean="0"/>
                        <a:t> povezivanja s klimatskim promjenama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Ublažavanje</a:t>
                      </a:r>
                      <a:r>
                        <a:rPr lang="hr-HR" sz="1800" baseline="0" dirty="0" smtClean="0"/>
                        <a:t> i </a:t>
                      </a:r>
                      <a:r>
                        <a:rPr lang="hr-HR" sz="1800" dirty="0" smtClean="0"/>
                        <a:t>prilagodba</a:t>
                      </a: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Informiranje i edukacija javnosti 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O zdravstvenim učincima klimatskih promjena</a:t>
                      </a:r>
                    </a:p>
                    <a:p>
                      <a:r>
                        <a:rPr lang="hr-HR" sz="1800" baseline="0" dirty="0" smtClean="0"/>
                        <a:t> i mogućnosti zdravijih odabira </a:t>
                      </a:r>
                      <a:r>
                        <a:rPr lang="hr-HR" sz="1800" dirty="0" smtClean="0"/>
                        <a:t>(o tjelesnoj aktivnosti, o kvaliteti unutarnjeg i vanjskog zraka)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Ublažavanje i prilagodba</a:t>
                      </a:r>
                    </a:p>
                  </a:txBody>
                  <a:tcPr/>
                </a:tc>
              </a:tr>
              <a:tr h="665683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Procjena utjecaja na zdravlje</a:t>
                      </a:r>
                      <a:r>
                        <a:rPr lang="hr-HR" sz="1800" baseline="0" dirty="0" smtClean="0"/>
                        <a:t> i  procjena rizika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Uključivanje svih</a:t>
                      </a:r>
                      <a:r>
                        <a:rPr lang="hr-HR" sz="1800" baseline="0" dirty="0" smtClean="0"/>
                        <a:t> dionika (javnosti, politike i struke) radi pripreme postupanja, određivanja prioriteta i rješenja</a:t>
                      </a:r>
                      <a:endParaRPr lang="hr-H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Ublažavanje i prilagodba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Priprema preporuka, strategija i politika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Npr. Preporuke za zaštitu od</a:t>
                      </a:r>
                      <a:r>
                        <a:rPr lang="hr-HR" sz="1800" baseline="0" dirty="0" smtClean="0"/>
                        <a:t> ekstremnih vremenskih uvjeta, Strateški plan razvoja javnog zdravstva, </a:t>
                      </a:r>
                      <a:r>
                        <a:rPr lang="hr-HR" sz="1800" dirty="0" smtClean="0"/>
                        <a:t>Nacionalna politika prilagodbe</a:t>
                      </a:r>
                      <a:r>
                        <a:rPr lang="hr-HR" sz="1800" baseline="0" dirty="0" smtClean="0"/>
                        <a:t> klimatskim promjenama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Ublažavanje</a:t>
                      </a:r>
                      <a:endParaRPr lang="hr-HR" sz="1800" dirty="0"/>
                    </a:p>
                  </a:txBody>
                  <a:tcPr/>
                </a:tc>
              </a:tr>
              <a:tr h="1172103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Poticaj izmjena</a:t>
                      </a:r>
                      <a:r>
                        <a:rPr lang="hr-HR" sz="1800" baseline="0" dirty="0" smtClean="0"/>
                        <a:t> zakonske legislative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Npr.</a:t>
                      </a:r>
                      <a:r>
                        <a:rPr lang="hr-HR" sz="1800" baseline="0" dirty="0" smtClean="0"/>
                        <a:t> pojačanje nadzora nad obrađivačima infektivnog otpada 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Ublažavanje</a:t>
                      </a:r>
                      <a:endParaRPr lang="hr-HR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7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b="1" dirty="0" smtClean="0"/>
          </a:p>
          <a:p>
            <a:endParaRPr lang="hr-HR" b="1" dirty="0"/>
          </a:p>
          <a:p>
            <a:endParaRPr lang="hr-HR" b="1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2100" y="90616"/>
            <a:ext cx="9791700" cy="1575359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Osnovne</a:t>
            </a:r>
            <a:r>
              <a:rPr lang="hr-HR" sz="3600" dirty="0"/>
              <a:t> djelatnosti zavoda za javno </a:t>
            </a:r>
            <a:r>
              <a:rPr lang="hr-HR" sz="3600" dirty="0" smtClean="0"/>
              <a:t>zdravstvo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65048"/>
              </p:ext>
            </p:extLst>
          </p:nvPr>
        </p:nvGraphicFramePr>
        <p:xfrm>
          <a:off x="790832" y="1181162"/>
          <a:ext cx="10577384" cy="521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303"/>
                <a:gridCol w="5800133"/>
                <a:gridCol w="2272948"/>
              </a:tblGrid>
              <a:tr h="729244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Djelatnost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Poveznica</a:t>
                      </a:r>
                      <a:r>
                        <a:rPr lang="hr-HR" sz="1800" baseline="0" dirty="0" smtClean="0"/>
                        <a:t> prema </a:t>
                      </a:r>
                      <a:r>
                        <a:rPr lang="hr-HR" sz="1800" dirty="0" smtClean="0"/>
                        <a:t>klimatskim</a:t>
                      </a:r>
                      <a:r>
                        <a:rPr lang="hr-HR" sz="1800" baseline="0" dirty="0" smtClean="0"/>
                        <a:t> </a:t>
                      </a:r>
                      <a:r>
                        <a:rPr lang="hr-HR" sz="1800" dirty="0" smtClean="0"/>
                        <a:t>promjenama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Vrsta aktivnosti</a:t>
                      </a:r>
                    </a:p>
                    <a:p>
                      <a:endParaRPr lang="hr-HR" sz="1800" dirty="0"/>
                    </a:p>
                  </a:txBody>
                  <a:tcPr/>
                </a:tc>
              </a:tr>
              <a:tr h="92341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Monitoring površinskih voda i voda za ljudsku potrošnju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Praćenje poznatih i identifikacija novih </a:t>
                      </a:r>
                      <a:r>
                        <a:rPr lang="hr-HR" sz="1800" dirty="0" err="1" smtClean="0"/>
                        <a:t>kontaminanata</a:t>
                      </a:r>
                      <a:r>
                        <a:rPr lang="hr-HR" sz="1800" dirty="0" smtClean="0"/>
                        <a:t> nastalih radi okolišnih čimbenika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Ublažavanje i prilagodba</a:t>
                      </a:r>
                    </a:p>
                    <a:p>
                      <a:endParaRPr lang="hr-HR" sz="1800" dirty="0"/>
                    </a:p>
                  </a:txBody>
                  <a:tcPr/>
                </a:tc>
              </a:tr>
              <a:tr h="1125388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Monitoring hrane i tla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Praćenje</a:t>
                      </a:r>
                      <a:r>
                        <a:rPr lang="hr-HR" sz="1800" baseline="0" dirty="0" smtClean="0"/>
                        <a:t> poznatih i i</a:t>
                      </a:r>
                      <a:r>
                        <a:rPr lang="hr-HR" sz="1800" dirty="0" smtClean="0"/>
                        <a:t>dentifikacija</a:t>
                      </a:r>
                      <a:r>
                        <a:rPr lang="hr-HR" sz="1800" baseline="0" dirty="0" smtClean="0"/>
                        <a:t> novih </a:t>
                      </a:r>
                      <a:r>
                        <a:rPr lang="hr-HR" sz="1800" baseline="0" dirty="0" err="1" smtClean="0"/>
                        <a:t>kontaminanata</a:t>
                      </a:r>
                      <a:r>
                        <a:rPr lang="hr-HR" sz="1800" baseline="0" dirty="0" smtClean="0"/>
                        <a:t> nastalih radi okolišnih čimbenika (npr. nepravilnog skladištenja)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Ublažavanje i prilagodba</a:t>
                      </a:r>
                    </a:p>
                  </a:txBody>
                  <a:tcPr/>
                </a:tc>
              </a:tr>
              <a:tr h="63830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Monitoring zraka (vanjskog i unutarnjeg)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Praćenje i smanjenje emisija stakleničkih plinova, CO2 – indikatora kvalitete unutarnjeg zraka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Ublažavanje i prilagodba</a:t>
                      </a:r>
                    </a:p>
                  </a:txBody>
                  <a:tcPr/>
                </a:tc>
              </a:tr>
              <a:tr h="605978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Monitoring otpada 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Praćenje</a:t>
                      </a:r>
                      <a:r>
                        <a:rPr lang="hr-HR" sz="1800" baseline="0" dirty="0" smtClean="0"/>
                        <a:t> i s</a:t>
                      </a:r>
                      <a:r>
                        <a:rPr lang="hr-HR" sz="1800" dirty="0" smtClean="0"/>
                        <a:t>manjenje emisija stakleničkih plinova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Ublažavanje i prilagodba</a:t>
                      </a:r>
                    </a:p>
                  </a:txBody>
                  <a:tcPr/>
                </a:tc>
              </a:tr>
              <a:tr h="1154637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Osiguranje proširene</a:t>
                      </a:r>
                      <a:r>
                        <a:rPr lang="hr-HR" sz="1800" baseline="0" dirty="0" smtClean="0"/>
                        <a:t> zdravstvene skrbi u slučaju potrebe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</a:t>
                      </a:r>
                      <a:r>
                        <a:rPr lang="hr-HR" sz="1800" baseline="0" dirty="0" smtClean="0"/>
                        <a:t>ostupanja (savjetodavna, nadzor, analitička) u slučaju izvanrednih situacija (poplava, požara i sl.)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Prilagodba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5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V</a:t>
            </a:r>
            <a:r>
              <a:rPr lang="hr-HR" dirty="0" smtClean="0"/>
              <a:t>ektori - </a:t>
            </a:r>
            <a:r>
              <a:rPr lang="hr-HR" dirty="0"/>
              <a:t>komarci, </a:t>
            </a:r>
            <a:r>
              <a:rPr lang="hr-HR" dirty="0" smtClean="0"/>
              <a:t>krpelji, </a:t>
            </a:r>
            <a:r>
              <a:rPr lang="hr-HR" dirty="0"/>
              <a:t>uši, buhe i sl</a:t>
            </a:r>
            <a:r>
              <a:rPr lang="hr-HR" dirty="0" smtClean="0"/>
              <a:t>. </a:t>
            </a:r>
          </a:p>
          <a:p>
            <a:r>
              <a:rPr lang="hr-HR" dirty="0"/>
              <a:t>U vektoru se odvija dio životnog ciklusa </a:t>
            </a:r>
            <a:r>
              <a:rPr lang="hr-HR" dirty="0" smtClean="0"/>
              <a:t>uzročnika.</a:t>
            </a:r>
          </a:p>
          <a:p>
            <a:r>
              <a:rPr lang="hr-HR" dirty="0" smtClean="0"/>
              <a:t>Vektorske </a:t>
            </a:r>
            <a:r>
              <a:rPr lang="hr-HR" dirty="0"/>
              <a:t>bolesti </a:t>
            </a:r>
            <a:r>
              <a:rPr lang="hr-HR" dirty="0" smtClean="0"/>
              <a:t>imaju </a:t>
            </a:r>
            <a:r>
              <a:rPr lang="hr-HR" dirty="0"/>
              <a:t>svoja prirodna </a:t>
            </a:r>
            <a:r>
              <a:rPr lang="hr-HR" dirty="0" smtClean="0"/>
              <a:t>žarišta, stoga klimatske </a:t>
            </a:r>
            <a:r>
              <a:rPr lang="hr-HR" dirty="0"/>
              <a:t>i vremenske prilike, vegetacija i godišnje doba </a:t>
            </a:r>
            <a:r>
              <a:rPr lang="hr-HR" dirty="0" smtClean="0"/>
              <a:t>utječu na njihovu pojavnost </a:t>
            </a:r>
            <a:r>
              <a:rPr lang="hr-HR" dirty="0"/>
              <a:t>na </a:t>
            </a:r>
            <a:r>
              <a:rPr lang="hr-HR" dirty="0" smtClean="0"/>
              <a:t>određenom području</a:t>
            </a:r>
            <a:r>
              <a:rPr lang="hr-HR" dirty="0"/>
              <a:t>.</a:t>
            </a:r>
          </a:p>
          <a:p>
            <a:r>
              <a:rPr lang="hr-HR" dirty="0" smtClean="0"/>
              <a:t>Promijenjeni </a:t>
            </a:r>
            <a:r>
              <a:rPr lang="hr-HR" dirty="0"/>
              <a:t>klimatski uvjeti mogu izravno utjecati </a:t>
            </a:r>
            <a:r>
              <a:rPr lang="hr-HR" dirty="0" smtClean="0"/>
              <a:t>na:</a:t>
            </a:r>
          </a:p>
          <a:p>
            <a:pPr lvl="1"/>
            <a:r>
              <a:rPr lang="hr-HR" dirty="0" smtClean="0"/>
              <a:t>povećanu gustoću vektora u određenom području</a:t>
            </a:r>
          </a:p>
          <a:p>
            <a:pPr lvl="1"/>
            <a:r>
              <a:rPr lang="hr-HR" dirty="0" smtClean="0"/>
              <a:t>širenje </a:t>
            </a:r>
            <a:r>
              <a:rPr lang="hr-HR" dirty="0"/>
              <a:t>vektora izvan njihovih </a:t>
            </a:r>
            <a:r>
              <a:rPr lang="hr-HR" dirty="0" smtClean="0"/>
              <a:t>uobičajenih </a:t>
            </a:r>
            <a:r>
              <a:rPr lang="hr-HR" dirty="0"/>
              <a:t>prirodnih </a:t>
            </a:r>
            <a:r>
              <a:rPr lang="hr-HR" dirty="0" smtClean="0"/>
              <a:t>žarišta</a:t>
            </a:r>
          </a:p>
          <a:p>
            <a:pPr lvl="1"/>
            <a:r>
              <a:rPr lang="hr-HR" dirty="0"/>
              <a:t>u</a:t>
            </a:r>
            <a:r>
              <a:rPr lang="hr-HR" dirty="0" smtClean="0"/>
              <a:t>tjecaj na sezonsko pojavljivanje</a:t>
            </a:r>
          </a:p>
          <a:p>
            <a:pPr lvl="1"/>
            <a:r>
              <a:rPr lang="hr-HR" dirty="0" smtClean="0"/>
              <a:t>međunarodni </a:t>
            </a:r>
            <a:r>
              <a:rPr lang="hr-HR" dirty="0"/>
              <a:t>promet </a:t>
            </a:r>
            <a:r>
              <a:rPr lang="hr-HR" dirty="0" smtClean="0"/>
              <a:t>- rizik uvođenja </a:t>
            </a:r>
            <a:r>
              <a:rPr lang="hr-HR" dirty="0"/>
              <a:t>novih </a:t>
            </a:r>
            <a:r>
              <a:rPr lang="hr-HR" dirty="0" smtClean="0"/>
              <a:t>vektora iz </a:t>
            </a:r>
            <a:r>
              <a:rPr lang="hr-HR" dirty="0"/>
              <a:t>tropskih i </a:t>
            </a:r>
            <a:r>
              <a:rPr lang="hr-HR" dirty="0" err="1"/>
              <a:t>subtropskih</a:t>
            </a:r>
            <a:r>
              <a:rPr lang="hr-HR" dirty="0"/>
              <a:t> </a:t>
            </a:r>
            <a:r>
              <a:rPr lang="hr-HR" dirty="0" smtClean="0"/>
              <a:t>područja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Praćenje distribucije </a:t>
            </a:r>
            <a:r>
              <a:rPr lang="hr-HR" dirty="0"/>
              <a:t>vektorskih bolesti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784" y="5678574"/>
            <a:ext cx="2224216" cy="11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Paraziti – utjecaj zatopljenja na životni ciklus </a:t>
            </a:r>
            <a:r>
              <a:rPr lang="hr-HR" dirty="0"/>
              <a:t>i</a:t>
            </a:r>
            <a:r>
              <a:rPr lang="hr-HR" dirty="0" smtClean="0"/>
              <a:t> rasprostranjenost</a:t>
            </a:r>
          </a:p>
          <a:p>
            <a:r>
              <a:rPr lang="hr-HR" dirty="0" smtClean="0"/>
              <a:t>Bakterije - aditivni učinak </a:t>
            </a:r>
            <a:r>
              <a:rPr lang="hr-HR" dirty="0" err="1" smtClean="0"/>
              <a:t>zakiseljavanja</a:t>
            </a:r>
            <a:r>
              <a:rPr lang="hr-HR" dirty="0" smtClean="0"/>
              <a:t> vode radi klimatskih promjena </a:t>
            </a:r>
            <a:r>
              <a:rPr lang="hr-HR" dirty="0"/>
              <a:t>na </a:t>
            </a:r>
            <a:r>
              <a:rPr lang="hr-HR" dirty="0" smtClean="0"/>
              <a:t>razmnožavanje (primjer </a:t>
            </a:r>
            <a:r>
              <a:rPr lang="hr-HR" dirty="0" err="1" smtClean="0"/>
              <a:t>legionela</a:t>
            </a:r>
            <a:r>
              <a:rPr lang="hr-HR" dirty="0" smtClean="0"/>
              <a:t>)</a:t>
            </a:r>
          </a:p>
          <a:p>
            <a:r>
              <a:rPr lang="hr-HR" dirty="0" smtClean="0"/>
              <a:t>Virusi – utjecaj temperature vode na razmnožavanje</a:t>
            </a:r>
          </a:p>
          <a:p>
            <a:r>
              <a:rPr lang="hr-HR" dirty="0" smtClean="0"/>
              <a:t>Rizični utjecaji na sigurnost vode za ljudsku potrošnju - temperatura okoline, kontaminacija radi otpadnih i odljevnih voda, sve veća potreba procesa obrade vode radi klimatskih promjena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3211" y="365125"/>
            <a:ext cx="104805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Praćenje zdravstvene ispravnosti vode za ljudsku potrošnju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715" y="4930642"/>
            <a:ext cx="1499286" cy="19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Mikrobiološki (bakterije, gljive,…) – neprimjeren okoliš i kontaminacija - utjecaj na intenzitet razmnožavanja</a:t>
            </a:r>
          </a:p>
          <a:p>
            <a:r>
              <a:rPr lang="hr-HR" dirty="0" smtClean="0"/>
              <a:t>Kemijski (</a:t>
            </a:r>
            <a:r>
              <a:rPr lang="hr-HR" dirty="0" err="1" smtClean="0"/>
              <a:t>mikotoksini</a:t>
            </a:r>
            <a:r>
              <a:rPr lang="hr-HR" dirty="0" smtClean="0"/>
              <a:t>, enzimi plijesni..) – neprikladni uvjeti okoliša prilikom skladištenja utječu na pojavnost</a:t>
            </a:r>
          </a:p>
          <a:p>
            <a:r>
              <a:rPr lang="hr-HR" dirty="0" smtClean="0"/>
              <a:t>Kontrola procesa - od uzgoja hrane, preko proizvodnje, skladištenja, transporta pa sve do pravilnih postupanja tijekom pripreme hrane</a:t>
            </a:r>
            <a:r>
              <a:rPr lang="hr-HR" dirty="0"/>
              <a:t> </a:t>
            </a:r>
            <a:r>
              <a:rPr lang="hr-HR" dirty="0" smtClean="0"/>
              <a:t>– utjecaj na klimatske promjene</a:t>
            </a:r>
          </a:p>
          <a:p>
            <a:r>
              <a:rPr lang="hr-HR" dirty="0" smtClean="0"/>
              <a:t>Pravilna prehrana - učestalost </a:t>
            </a:r>
            <a:r>
              <a:rPr lang="hr-HR" dirty="0"/>
              <a:t>konzumacije mesa i mesnih </a:t>
            </a:r>
            <a:r>
              <a:rPr lang="hr-HR" dirty="0" smtClean="0"/>
              <a:t>proizvoda – doprinos klimatskim promjenama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0432" y="365125"/>
            <a:ext cx="9953368" cy="132556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Prevencija pojave štetnih čimbenika u hrani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962" y="5639416"/>
            <a:ext cx="1837038" cy="12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1078</Words>
  <Application>Microsoft Office PowerPoint</Application>
  <PresentationFormat>Custom</PresentationFormat>
  <Paragraphs>111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Cloud skipper design template</vt:lpstr>
      <vt:lpstr>Uloga javnog zdravstva u prilagodbi klimatskim promjenama</vt:lpstr>
      <vt:lpstr>Zdravlje - javno zdravlje - javno zdravstvo</vt:lpstr>
      <vt:lpstr>Prevencija – osnova javnog zdravstva</vt:lpstr>
      <vt:lpstr>Utjecaj klimatskih promjena na zdravlje </vt:lpstr>
      <vt:lpstr>Osnovne djelatnosti zavoda za javno zdravstvo</vt:lpstr>
      <vt:lpstr>Osnovne djelatnosti zavoda za javno zdravstvo </vt:lpstr>
      <vt:lpstr>Praćenje distribucije vektorskih bolesti</vt:lpstr>
      <vt:lpstr>Praćenje zdravstvene ispravnosti vode za ljudsku potrošnju</vt:lpstr>
      <vt:lpstr>Prevencija pojave štetnih čimbenika u hrani</vt:lpstr>
      <vt:lpstr>Prevencija razvoja štetnih čimbenika u tlu</vt:lpstr>
      <vt:lpstr>Prevencija razvoja štetnih čimbenika vezano za otpad</vt:lpstr>
      <vt:lpstr>Praćenje štetnih čimbenika u vanjskom zraku </vt:lpstr>
      <vt:lpstr>Praćenje štetnih čimbenika u unutarnjem zraku</vt:lpstr>
      <vt:lpstr>Zaključno</vt:lpstr>
      <vt:lpstr>Pitanja?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2015-11-30T11:15:44Z</dcterms:created>
  <dcterms:modified xsi:type="dcterms:W3CDTF">2015-12-07T08:14:57Z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