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70" r:id="rId4"/>
    <p:sldId id="257" r:id="rId5"/>
    <p:sldId id="283" r:id="rId6"/>
    <p:sldId id="269" r:id="rId7"/>
    <p:sldId id="260" r:id="rId8"/>
    <p:sldId id="261" r:id="rId9"/>
    <p:sldId id="285" r:id="rId10"/>
    <p:sldId id="262" r:id="rId11"/>
    <p:sldId id="287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0DFED-8884-4B8C-8EB8-D31A81F5EB30}">
          <p14:sldIdLst>
            <p14:sldId id="280"/>
            <p14:sldId id="281"/>
            <p14:sldId id="270"/>
            <p14:sldId id="257"/>
            <p14:sldId id="283"/>
            <p14:sldId id="269"/>
            <p14:sldId id="260"/>
            <p14:sldId id="261"/>
            <p14:sldId id="285"/>
            <p14:sldId id="262"/>
            <p14:sldId id="287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F306-C3BA-4E67-B13F-5E411FBA94EC}" type="datetimeFigureOut">
              <a:rPr lang="hr-HR" smtClean="0"/>
              <a:t>21.10.2013.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FD00-8DEF-43BA-9F15-B8D52ABF3D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534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F306-C3BA-4E67-B13F-5E411FBA94EC}" type="datetimeFigureOut">
              <a:rPr lang="hr-HR" smtClean="0"/>
              <a:t>21.10.2013.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FD00-8DEF-43BA-9F15-B8D52ABF3D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030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F306-C3BA-4E67-B13F-5E411FBA94EC}" type="datetimeFigureOut">
              <a:rPr lang="hr-HR" smtClean="0"/>
              <a:t>21.10.2013.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FD00-8DEF-43BA-9F15-B8D52ABF3D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79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F306-C3BA-4E67-B13F-5E411FBA94EC}" type="datetimeFigureOut">
              <a:rPr lang="hr-HR" smtClean="0"/>
              <a:t>21.10.2013.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FD00-8DEF-43BA-9F15-B8D52ABF3D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283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F306-C3BA-4E67-B13F-5E411FBA94EC}" type="datetimeFigureOut">
              <a:rPr lang="hr-HR" smtClean="0"/>
              <a:t>21.10.2013.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FD00-8DEF-43BA-9F15-B8D52ABF3D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968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F306-C3BA-4E67-B13F-5E411FBA94EC}" type="datetimeFigureOut">
              <a:rPr lang="hr-HR" smtClean="0"/>
              <a:t>21.10.2013.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FD00-8DEF-43BA-9F15-B8D52ABF3D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779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F306-C3BA-4E67-B13F-5E411FBA94EC}" type="datetimeFigureOut">
              <a:rPr lang="hr-HR" smtClean="0"/>
              <a:t>21.10.2013.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FD00-8DEF-43BA-9F15-B8D52ABF3D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82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F306-C3BA-4E67-B13F-5E411FBA94EC}" type="datetimeFigureOut">
              <a:rPr lang="hr-HR" smtClean="0"/>
              <a:t>21.10.2013.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FD00-8DEF-43BA-9F15-B8D52ABF3D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124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F306-C3BA-4E67-B13F-5E411FBA94EC}" type="datetimeFigureOut">
              <a:rPr lang="hr-HR" smtClean="0"/>
              <a:t>21.10.2013.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FD00-8DEF-43BA-9F15-B8D52ABF3D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119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F306-C3BA-4E67-B13F-5E411FBA94EC}" type="datetimeFigureOut">
              <a:rPr lang="hr-HR" smtClean="0"/>
              <a:t>21.10.2013.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FD00-8DEF-43BA-9F15-B8D52ABF3D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264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F306-C3BA-4E67-B13F-5E411FBA94EC}" type="datetimeFigureOut">
              <a:rPr lang="hr-HR" smtClean="0"/>
              <a:t>21.10.2013.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BFD00-8DEF-43BA-9F15-B8D52ABF3D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691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2F306-C3BA-4E67-B13F-5E411FBA94EC}" type="datetimeFigureOut">
              <a:rPr lang="hr-HR" smtClean="0"/>
              <a:t>21.10.2013.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BFD00-8DEF-43BA-9F15-B8D52ABF3D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259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hyperlink" Target="http://www.obrtnicko-uciliste.hr/?task=home" TargetMode="External"/><Relationship Id="rId3" Type="http://schemas.openxmlformats.org/officeDocument/2006/relationships/hyperlink" Target="http://www.zagreb.hr/" TargetMode="External"/><Relationship Id="rId7" Type="http://schemas.openxmlformats.org/officeDocument/2006/relationships/image" Target="../media/image16.png"/><Relationship Id="rId12" Type="http://schemas.openxmlformats.org/officeDocument/2006/relationships/image" Target="../media/image12.png"/><Relationship Id="rId2" Type="http://schemas.openxmlformats.org/officeDocument/2006/relationships/hyperlink" Target="mailto:andrija.petrovic@zagreb.h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14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8.png"/><Relationship Id="rId1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4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359" y="1556792"/>
            <a:ext cx="2646363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574"/>
            <a:ext cx="3816425" cy="1560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5877272"/>
            <a:ext cx="1584175" cy="68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76672"/>
            <a:ext cx="822325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771494" cy="9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538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556792"/>
            <a:ext cx="72008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3600" b="1" dirty="0">
                <a:solidFill>
                  <a:prstClr val="black"/>
                </a:solidFill>
              </a:rPr>
              <a:t>AKTIVNOSTI PROJEKTA:</a:t>
            </a:r>
          </a:p>
          <a:p>
            <a:endParaRPr lang="hr-HR" sz="2400" b="1" dirty="0" smtClean="0"/>
          </a:p>
          <a:p>
            <a:r>
              <a:rPr lang="hr-HR" sz="2400" b="1" dirty="0" smtClean="0"/>
              <a:t>DVIJE </a:t>
            </a:r>
            <a:r>
              <a:rPr lang="hr-HR" sz="2400" b="1" dirty="0" smtClean="0"/>
              <a:t>FAZE </a:t>
            </a:r>
            <a:r>
              <a:rPr lang="hr-HR" sz="2400" b="1" dirty="0" smtClean="0"/>
              <a:t>PROJEKTA</a:t>
            </a:r>
            <a:endParaRPr lang="hr-HR" sz="2400" b="1" dirty="0" smtClean="0"/>
          </a:p>
          <a:p>
            <a:endParaRPr lang="hr-H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sz="2400" b="1" u="sng" dirty="0" smtClean="0"/>
              <a:t>FAZA </a:t>
            </a:r>
            <a:r>
              <a:rPr lang="hr-HR" sz="2400" b="1" u="sng" dirty="0" smtClean="0"/>
              <a:t>1</a:t>
            </a:r>
            <a:r>
              <a:rPr lang="hr-HR" sz="2400" b="1" u="sng" dirty="0"/>
              <a:t>:</a:t>
            </a:r>
            <a:r>
              <a:rPr lang="hr-HR" sz="2000" b="1" dirty="0" smtClean="0"/>
              <a:t>  </a:t>
            </a:r>
            <a:r>
              <a:rPr lang="hr-HR" sz="2000" b="1" dirty="0" smtClean="0"/>
              <a:t> 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hr-HR" sz="2000" dirty="0">
                <a:solidFill>
                  <a:prstClr val="black"/>
                </a:solidFill>
              </a:rPr>
              <a:t>administrativna priprema projekta	</a:t>
            </a:r>
            <a:endParaRPr lang="hr-HR" sz="2000" dirty="0" smtClean="0">
              <a:solidFill>
                <a:prstClr val="black"/>
              </a:solidFill>
            </a:endParaRPr>
          </a:p>
          <a:p>
            <a:r>
              <a:rPr lang="hr-HR" sz="2000" dirty="0">
                <a:solidFill>
                  <a:prstClr val="black"/>
                </a:solidFill>
              </a:rPr>
              <a:t>	 </a:t>
            </a:r>
            <a:r>
              <a:rPr lang="hr-HR" sz="2000" dirty="0" smtClean="0">
                <a:solidFill>
                  <a:prstClr val="black"/>
                </a:solidFill>
              </a:rPr>
              <a:t>   - </a:t>
            </a:r>
            <a:r>
              <a:rPr lang="hr-HR" sz="2000" dirty="0" smtClean="0"/>
              <a:t>javni poziv i odabir</a:t>
            </a:r>
            <a:r>
              <a:rPr lang="hr-HR" sz="2000" dirty="0" smtClean="0"/>
              <a:t> </a:t>
            </a:r>
            <a:r>
              <a:rPr lang="hr-HR" sz="2000" dirty="0" smtClean="0"/>
              <a:t>kandidata </a:t>
            </a:r>
            <a:r>
              <a:rPr lang="hr-HR" sz="2000" dirty="0" smtClean="0"/>
              <a:t>za hospitacije/mobilnost</a:t>
            </a:r>
          </a:p>
          <a:p>
            <a:r>
              <a:rPr lang="hr-HR" sz="2000" dirty="0"/>
              <a:t>	</a:t>
            </a:r>
            <a:r>
              <a:rPr lang="hr-HR" sz="2000" dirty="0" smtClean="0"/>
              <a:t>    </a:t>
            </a:r>
            <a:r>
              <a:rPr lang="hr-HR" sz="2000" dirty="0" smtClean="0"/>
              <a:t>- jezična </a:t>
            </a:r>
            <a:r>
              <a:rPr lang="hr-HR" sz="2000" dirty="0"/>
              <a:t>i </a:t>
            </a:r>
            <a:r>
              <a:rPr lang="hr-HR" sz="2000" dirty="0" smtClean="0"/>
              <a:t> </a:t>
            </a:r>
            <a:r>
              <a:rPr lang="hr-HR" sz="2000" dirty="0" smtClean="0"/>
              <a:t>kulturološka priprema u trajanju od 60 sati</a:t>
            </a:r>
            <a:endParaRPr lang="hr-HR" sz="2000" dirty="0" smtClean="0"/>
          </a:p>
          <a:p>
            <a:r>
              <a:rPr lang="hr-HR" sz="2000" dirty="0" smtClean="0"/>
              <a:t>	    - konačni odabir kandidata </a:t>
            </a:r>
            <a:r>
              <a:rPr lang="hr-HR" sz="2000" dirty="0" smtClean="0"/>
              <a:t>i potpisivanje ugovora za </a:t>
            </a:r>
            <a:r>
              <a:rPr lang="hr-HR" sz="2000" dirty="0" smtClean="0"/>
              <a:t>	      hospitacije/mobilnost</a:t>
            </a:r>
            <a:endParaRPr lang="hr-HR" sz="2000" dirty="0"/>
          </a:p>
        </p:txBody>
      </p:sp>
      <p:pic>
        <p:nvPicPr>
          <p:cNvPr id="5" name="Picture 4" descr="EU yellow_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03317"/>
            <a:ext cx="1295400" cy="88017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902" y="303317"/>
            <a:ext cx="822325" cy="88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733" y="5661248"/>
            <a:ext cx="771494" cy="9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77272"/>
            <a:ext cx="1584175" cy="68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470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1556792"/>
            <a:ext cx="7200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sz="2400" b="1" u="sng" dirty="0" smtClean="0"/>
              <a:t>FAZA</a:t>
            </a:r>
            <a:r>
              <a:rPr lang="hr-HR" sz="2400" b="1" u="sng" dirty="0" smtClean="0"/>
              <a:t> </a:t>
            </a:r>
            <a:r>
              <a:rPr lang="hr-HR" sz="2400" b="1" u="sng" dirty="0" smtClean="0"/>
              <a:t>2:</a:t>
            </a:r>
            <a:r>
              <a:rPr lang="hr-H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hr-HR" sz="2000" dirty="0" smtClean="0"/>
              <a:t>zbor </a:t>
            </a:r>
            <a:r>
              <a:rPr lang="hr-HR" sz="2000" dirty="0"/>
              <a:t>tvrtki i ustanova </a:t>
            </a:r>
            <a:r>
              <a:rPr lang="hr-HR" sz="2000" dirty="0" smtClean="0"/>
              <a:t>u Njemačkoj za provedbu </a:t>
            </a:r>
            <a:r>
              <a:rPr lang="hr-HR" sz="2000" dirty="0" smtClean="0"/>
              <a:t>	   	       hospitacija/ mobilnosti</a:t>
            </a:r>
            <a:endParaRPr lang="hr-HR" sz="2000" dirty="0" smtClean="0"/>
          </a:p>
          <a:p>
            <a:r>
              <a:rPr lang="hr-HR" sz="2000" dirty="0"/>
              <a:t> </a:t>
            </a:r>
            <a:r>
              <a:rPr lang="hr-HR" sz="2000" dirty="0" smtClean="0"/>
              <a:t>            </a:t>
            </a:r>
            <a:r>
              <a:rPr lang="hr-HR" sz="2000" dirty="0" smtClean="0"/>
              <a:t>	   -  organizacija prijevoza i smještaja</a:t>
            </a:r>
          </a:p>
          <a:p>
            <a:r>
              <a:rPr lang="hr-HR" sz="2000" dirty="0"/>
              <a:t>	</a:t>
            </a:r>
            <a:r>
              <a:rPr lang="hr-HR" sz="2000" dirty="0" smtClean="0"/>
              <a:t>   -  </a:t>
            </a:r>
            <a:r>
              <a:rPr lang="hr-HR" sz="2000" dirty="0" smtClean="0"/>
              <a:t>odlazak </a:t>
            </a:r>
            <a:r>
              <a:rPr lang="hr-HR" sz="2000" dirty="0" smtClean="0"/>
              <a:t>na mobilnost u </a:t>
            </a:r>
            <a:r>
              <a:rPr lang="hr-HR" sz="2000" dirty="0"/>
              <a:t>trajanju od 8 </a:t>
            </a:r>
            <a:r>
              <a:rPr lang="hr-HR" sz="2000" dirty="0" smtClean="0"/>
              <a:t>tjedana</a:t>
            </a:r>
          </a:p>
          <a:p>
            <a:r>
              <a:rPr lang="hr-HR" sz="2000" dirty="0"/>
              <a:t> </a:t>
            </a:r>
            <a:r>
              <a:rPr lang="hr-HR" sz="2000" dirty="0" smtClean="0"/>
              <a:t>             </a:t>
            </a:r>
            <a:r>
              <a:rPr lang="hr-HR" sz="2000" dirty="0" smtClean="0"/>
              <a:t>     -   prezentacija završnih radova i završni ispit (</a:t>
            </a:r>
            <a:r>
              <a:rPr lang="hr-HR" sz="2000" dirty="0"/>
              <a:t>EUROPRO) </a:t>
            </a:r>
            <a:r>
              <a:rPr lang="hr-HR" sz="2000" dirty="0" smtClean="0"/>
              <a:t> 	   -   dodjela certifikata EUROPASS MOBILITY</a:t>
            </a:r>
            <a:endParaRPr lang="hr-HR" sz="2000" dirty="0"/>
          </a:p>
          <a:p>
            <a:endParaRPr lang="hr-HR" dirty="0"/>
          </a:p>
        </p:txBody>
      </p:sp>
      <p:pic>
        <p:nvPicPr>
          <p:cNvPr id="5" name="Picture 4" descr="EU yellow_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03317"/>
            <a:ext cx="1295400" cy="88017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902" y="303317"/>
            <a:ext cx="822325" cy="88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733" y="5661248"/>
            <a:ext cx="771494" cy="9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77272"/>
            <a:ext cx="1584175" cy="68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212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1199926"/>
            <a:ext cx="82306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/>
              <a:t>OČEKIVANI REZULTATI PROJEKTA</a:t>
            </a:r>
            <a:r>
              <a:rPr lang="hr-HR" sz="3200" b="1" dirty="0" smtClean="0"/>
              <a:t>:</a:t>
            </a:r>
          </a:p>
          <a:p>
            <a:endParaRPr lang="hr-H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</a:t>
            </a:r>
            <a:r>
              <a:rPr lang="hr-HR" sz="2000" dirty="0" smtClean="0"/>
              <a:t>22 sudionika/sudionica </a:t>
            </a:r>
            <a:r>
              <a:rPr lang="hr-HR" sz="2000" dirty="0"/>
              <a:t>završava jezičnu i kulturološku pripremu </a:t>
            </a:r>
            <a:r>
              <a:rPr lang="hr-HR" sz="2000" dirty="0" smtClean="0"/>
              <a:t>	     od </a:t>
            </a:r>
            <a:r>
              <a:rPr lang="hr-HR" sz="2000" dirty="0"/>
              <a:t>60 </a:t>
            </a:r>
            <a:r>
              <a:rPr lang="hr-HR" sz="2000" dirty="0" smtClean="0"/>
              <a:t>sati</a:t>
            </a:r>
          </a:p>
          <a:p>
            <a:endParaRPr lang="hr-HR" sz="2000" dirty="0" smtClean="0"/>
          </a:p>
          <a:p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</a:t>
            </a:r>
            <a:r>
              <a:rPr lang="hr-HR" sz="2000" dirty="0" smtClean="0"/>
              <a:t>Provedene </a:t>
            </a:r>
            <a:r>
              <a:rPr lang="hr-HR" sz="2000" dirty="0" smtClean="0"/>
              <a:t>hospitacije/mobilnost </a:t>
            </a:r>
            <a:r>
              <a:rPr lang="hr-HR" sz="2000" dirty="0" smtClean="0"/>
              <a:t>u izabranim tvrtkama u </a:t>
            </a:r>
            <a:r>
              <a:rPr lang="hr-HR" sz="2000" dirty="0" smtClean="0"/>
              <a:t>		      Njemačkoj </a:t>
            </a:r>
            <a:r>
              <a:rPr lang="hr-HR" sz="2000" dirty="0"/>
              <a:t>u </a:t>
            </a:r>
            <a:r>
              <a:rPr lang="hr-HR" sz="2000" dirty="0" smtClean="0"/>
              <a:t>trajanju  </a:t>
            </a:r>
            <a:r>
              <a:rPr lang="hr-HR" sz="2000" dirty="0" smtClean="0"/>
              <a:t>od </a:t>
            </a:r>
            <a:r>
              <a:rPr lang="hr-HR" sz="2000" dirty="0" smtClean="0"/>
              <a:t>8 tjedana</a:t>
            </a:r>
          </a:p>
          <a:p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>	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</a:t>
            </a:r>
            <a:r>
              <a:rPr lang="hr-HR" sz="2000" dirty="0" smtClean="0"/>
              <a:t>Svaki sudionik će izraditi vlastiti završni rad </a:t>
            </a:r>
          </a:p>
          <a:p>
            <a:endParaRPr lang="hr-HR" sz="2000" dirty="0"/>
          </a:p>
          <a:p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</a:t>
            </a:r>
            <a:r>
              <a:rPr lang="hr-HR" sz="2000" dirty="0" smtClean="0"/>
              <a:t>Dodijeljena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dirty="0" smtClean="0"/>
              <a:t>22 certifikata i certifikat Europass mobility</a:t>
            </a:r>
          </a:p>
          <a:p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	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</a:t>
            </a:r>
            <a:r>
              <a:rPr lang="hr-HR" sz="2000" dirty="0" smtClean="0"/>
              <a:t>Prezentiranje </a:t>
            </a:r>
            <a:r>
              <a:rPr lang="hr-HR" sz="2000" dirty="0" smtClean="0"/>
              <a:t>javnosti najuspješnijih </a:t>
            </a:r>
            <a:r>
              <a:rPr lang="hr-HR" sz="2000" dirty="0" smtClean="0"/>
              <a:t>radova </a:t>
            </a:r>
            <a:r>
              <a:rPr lang="hr-HR" sz="2000" dirty="0" smtClean="0"/>
              <a:t>polaznika na </a:t>
            </a:r>
            <a:r>
              <a:rPr lang="hr-HR" sz="2000" dirty="0" smtClean="0"/>
              <a:t>zadanu </a:t>
            </a:r>
            <a:r>
              <a:rPr lang="hr-HR" sz="2000" dirty="0" smtClean="0"/>
              <a:t>	      temu</a:t>
            </a:r>
            <a:endParaRPr lang="hr-HR" sz="2000" dirty="0" smtClean="0"/>
          </a:p>
        </p:txBody>
      </p:sp>
      <p:pic>
        <p:nvPicPr>
          <p:cNvPr id="5" name="Picture 4" descr="EU yellow_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52686"/>
            <a:ext cx="1295400" cy="88017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765" y="322039"/>
            <a:ext cx="822325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661248"/>
            <a:ext cx="771494" cy="9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77272"/>
            <a:ext cx="1584175" cy="68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37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336118"/>
            <a:ext cx="82089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	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</a:t>
            </a:r>
            <a:r>
              <a:rPr lang="hr-H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hr-HR" sz="2000" dirty="0" smtClean="0"/>
              <a:t>rofesionalna </a:t>
            </a:r>
            <a:r>
              <a:rPr lang="hr-HR" sz="2000" dirty="0" smtClean="0"/>
              <a:t>- stručna i jezična </a:t>
            </a:r>
            <a:r>
              <a:rPr lang="hr-HR" sz="2000" dirty="0" smtClean="0"/>
              <a:t>	znanja </a:t>
            </a:r>
            <a:r>
              <a:rPr lang="hr-HR" sz="2000" dirty="0"/>
              <a:t>i</a:t>
            </a:r>
            <a:r>
              <a:rPr lang="hr-HR" sz="2000" dirty="0" smtClean="0"/>
              <a:t> </a:t>
            </a:r>
            <a:r>
              <a:rPr lang="hr-HR" sz="2000" dirty="0" smtClean="0"/>
              <a:t>	vještine </a:t>
            </a:r>
            <a:r>
              <a:rPr lang="hr-HR" sz="2000" dirty="0" smtClean="0"/>
              <a:t>za 22 </a:t>
            </a:r>
            <a:r>
              <a:rPr lang="hr-HR" sz="2000" dirty="0" smtClean="0"/>
              <a:t>mladih       	     dodatno ojačana</a:t>
            </a:r>
            <a:endParaRPr lang="hr-HR" sz="2000" dirty="0" smtClean="0"/>
          </a:p>
          <a:p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>	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</a:t>
            </a:r>
            <a:r>
              <a:rPr lang="hr-HR" sz="2000" dirty="0" smtClean="0"/>
              <a:t>Ojačano </a:t>
            </a:r>
            <a:r>
              <a:rPr lang="hr-HR" sz="2000" dirty="0"/>
              <a:t>partnerstvo svih partnera u </a:t>
            </a:r>
            <a:r>
              <a:rPr lang="hr-HR" sz="2000" dirty="0" smtClean="0"/>
              <a:t>projektu</a:t>
            </a:r>
          </a:p>
          <a:p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/>
              <a:t>	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</a:t>
            </a:r>
            <a:r>
              <a:rPr lang="hr-HR" sz="2000" dirty="0" smtClean="0"/>
              <a:t>Mladi </a:t>
            </a:r>
            <a:r>
              <a:rPr lang="hr-HR" sz="2000" dirty="0"/>
              <a:t>iz Hrvatske </a:t>
            </a:r>
            <a:r>
              <a:rPr lang="hr-HR" sz="2000" dirty="0" smtClean="0"/>
              <a:t>uključeni su u mobilnost osoba na </a:t>
            </a:r>
            <a:endParaRPr lang="hr-HR" sz="2000" dirty="0"/>
          </a:p>
          <a:p>
            <a:r>
              <a:rPr lang="hr-HR" sz="2000" dirty="0" smtClean="0"/>
              <a:t>	      europskom </a:t>
            </a:r>
            <a:r>
              <a:rPr lang="hr-HR" sz="2000" dirty="0" smtClean="0"/>
              <a:t>tržište rada</a:t>
            </a:r>
          </a:p>
          <a:p>
            <a:endParaRPr lang="hr-HR" sz="2000" dirty="0"/>
          </a:p>
          <a:p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9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</a:t>
            </a:r>
            <a:r>
              <a:rPr lang="hr-HR" sz="2000" dirty="0" smtClean="0"/>
              <a:t>Stečena  praktičnog znanja i iskustva rada u novoj i </a:t>
            </a:r>
            <a:endParaRPr lang="hr-HR" sz="2000" dirty="0"/>
          </a:p>
          <a:p>
            <a:r>
              <a:rPr lang="hr-HR" sz="2000" dirty="0" smtClean="0"/>
              <a:t>                      nepoznatoj </a:t>
            </a:r>
            <a:r>
              <a:rPr lang="hr-HR" sz="2000" dirty="0" smtClean="0"/>
              <a:t>sredini</a:t>
            </a:r>
          </a:p>
          <a:p>
            <a:pPr lvl="0"/>
            <a:endParaRPr lang="hr-HR" sz="2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hr-H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10</a:t>
            </a:r>
            <a:r>
              <a:rPr lang="hr-H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</a:t>
            </a:r>
            <a:r>
              <a:rPr lang="hr-HR" sz="2000" dirty="0">
                <a:solidFill>
                  <a:prstClr val="black"/>
                </a:solidFill>
              </a:rPr>
              <a:t>Povećana konkurentnost </a:t>
            </a:r>
            <a:r>
              <a:rPr lang="hr-HR" sz="2000" dirty="0" smtClean="0">
                <a:solidFill>
                  <a:prstClr val="black"/>
                </a:solidFill>
              </a:rPr>
              <a:t>i mobilnost mladih </a:t>
            </a:r>
            <a:r>
              <a:rPr lang="hr-HR" sz="2000" dirty="0">
                <a:solidFill>
                  <a:prstClr val="black"/>
                </a:solidFill>
              </a:rPr>
              <a:t>na </a:t>
            </a:r>
            <a:r>
              <a:rPr lang="hr-HR" sz="2000" dirty="0" smtClean="0">
                <a:solidFill>
                  <a:prstClr val="black"/>
                </a:solidFill>
              </a:rPr>
              <a:t>hrvatskom i </a:t>
            </a:r>
          </a:p>
          <a:p>
            <a:pPr lvl="0"/>
            <a:r>
              <a:rPr lang="hr-HR" sz="2000" dirty="0">
                <a:solidFill>
                  <a:prstClr val="black"/>
                </a:solidFill>
              </a:rPr>
              <a:t> </a:t>
            </a:r>
            <a:r>
              <a:rPr lang="hr-HR" sz="2000" dirty="0" smtClean="0">
                <a:solidFill>
                  <a:prstClr val="black"/>
                </a:solidFill>
              </a:rPr>
              <a:t>                       </a:t>
            </a:r>
            <a:r>
              <a:rPr lang="hr-HR" sz="2000" dirty="0" smtClean="0">
                <a:solidFill>
                  <a:prstClr val="black"/>
                </a:solidFill>
              </a:rPr>
              <a:t>europskom tržištu </a:t>
            </a:r>
            <a:r>
              <a:rPr lang="hr-HR" sz="2000" dirty="0">
                <a:solidFill>
                  <a:prstClr val="black"/>
                </a:solidFill>
              </a:rPr>
              <a:t>rada </a:t>
            </a:r>
          </a:p>
        </p:txBody>
      </p:sp>
      <p:pic>
        <p:nvPicPr>
          <p:cNvPr id="5" name="Picture 4" descr="EU yellow_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717" y="260648"/>
            <a:ext cx="1295400" cy="88017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260648"/>
            <a:ext cx="822325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817" y="5640869"/>
            <a:ext cx="771494" cy="9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77272"/>
            <a:ext cx="1584175" cy="68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83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1" y="1628800"/>
            <a:ext cx="59766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r-HR" sz="2400" b="1" dirty="0"/>
              <a:t>Grad Zagreb </a:t>
            </a:r>
            <a:r>
              <a:rPr lang="hr-HR" sz="2400" b="1" dirty="0" smtClean="0"/>
              <a:t>                                                                              </a:t>
            </a:r>
            <a:r>
              <a:rPr lang="hr-HR" sz="2400" dirty="0" smtClean="0"/>
              <a:t>Gradski ured za obrazovanje, kulturu i šport</a:t>
            </a: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/>
              <a:t>Ured za programe i projekte Europske unije </a:t>
            </a:r>
            <a:br>
              <a:rPr lang="hr-HR" sz="2400" dirty="0"/>
            </a:br>
            <a:r>
              <a:rPr lang="hr-HR" sz="2400" dirty="0"/>
              <a:t/>
            </a:r>
            <a:br>
              <a:rPr lang="hr-HR" sz="2400" dirty="0"/>
            </a:br>
            <a:r>
              <a:rPr lang="hr-HR" sz="2400" b="1" dirty="0"/>
              <a:t>Voditelj projekta</a:t>
            </a:r>
            <a:r>
              <a:rPr lang="hr-HR" sz="2400" dirty="0"/>
              <a:t>: Andrija Petrović, prof. </a:t>
            </a:r>
            <a:br>
              <a:rPr lang="hr-HR" sz="2400" dirty="0"/>
            </a:br>
            <a:r>
              <a:rPr lang="hr-HR" sz="2400" dirty="0"/>
              <a:t>Tel: +385 1 658 5791</a:t>
            </a:r>
            <a:br>
              <a:rPr lang="hr-HR" sz="2400" dirty="0"/>
            </a:br>
            <a:r>
              <a:rPr lang="hr-HR" sz="2400" dirty="0"/>
              <a:t>Fax: + 385 1 658 5801</a:t>
            </a:r>
            <a:br>
              <a:rPr lang="hr-HR" sz="2400" dirty="0"/>
            </a:br>
            <a:r>
              <a:rPr lang="hr-HR" sz="2400" dirty="0"/>
              <a:t>E-mail: </a:t>
            </a:r>
            <a:r>
              <a:rPr lang="hr-HR" sz="2400" dirty="0">
                <a:hlinkClick r:id="rId2"/>
              </a:rPr>
              <a:t>andrija.petrovic@zagreb.hr</a:t>
            </a:r>
            <a:r>
              <a:rPr lang="hr-HR" sz="2400" dirty="0"/>
              <a:t> </a:t>
            </a:r>
            <a:br>
              <a:rPr lang="hr-HR" sz="2400" dirty="0"/>
            </a:br>
            <a:r>
              <a:rPr lang="hr-HR" sz="2400" dirty="0"/>
              <a:t>Web: </a:t>
            </a:r>
            <a:r>
              <a:rPr lang="hr-HR" sz="2400" dirty="0" smtClean="0"/>
              <a:t> </a:t>
            </a:r>
            <a:r>
              <a:rPr lang="hr-HR" sz="2400" dirty="0" smtClean="0">
                <a:hlinkClick r:id="rId3"/>
              </a:rPr>
              <a:t>www.zagreb.hr</a:t>
            </a:r>
            <a:r>
              <a:rPr lang="hr-HR" sz="2400" dirty="0" smtClean="0"/>
              <a:t> </a:t>
            </a:r>
            <a:endParaRPr lang="hr-HR" sz="2400" dirty="0"/>
          </a:p>
        </p:txBody>
      </p:sp>
      <p:sp>
        <p:nvSpPr>
          <p:cNvPr id="7" name="Rectangle 6"/>
          <p:cNvSpPr/>
          <p:nvPr/>
        </p:nvSpPr>
        <p:spPr>
          <a:xfrm>
            <a:off x="2699792" y="548680"/>
            <a:ext cx="3231654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b="1" dirty="0" smtClean="0">
                <a:ln w="17780" cmpd="sng">
                  <a:noFill/>
                  <a:prstDash val="solid"/>
                  <a:miter lim="800000"/>
                </a:ln>
              </a:rPr>
              <a:t>Hvala na pažnji!</a:t>
            </a:r>
            <a:endParaRPr lang="en-US" sz="3600" b="1" cap="none" spc="0" dirty="0">
              <a:ln w="17780" cmpd="sng">
                <a:noFill/>
                <a:prstDash val="solid"/>
                <a:miter lim="800000"/>
              </a:ln>
            </a:endParaRPr>
          </a:p>
        </p:txBody>
      </p:sp>
      <p:pic>
        <p:nvPicPr>
          <p:cNvPr id="8" name="Picture 7" descr="EU yellow_lo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131" y="260648"/>
            <a:ext cx="1295400" cy="880170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976" y="262931"/>
            <a:ext cx="822325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949280"/>
            <a:ext cx="555470" cy="68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63677"/>
            <a:ext cx="936104" cy="502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 descr="hzz-logo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017639"/>
            <a:ext cx="708025" cy="558800"/>
          </a:xfrm>
          <a:prstGeom prst="rect">
            <a:avLst/>
          </a:prstGeom>
          <a:noFill/>
        </p:spPr>
      </p:pic>
      <p:pic>
        <p:nvPicPr>
          <p:cNvPr id="15" name="Picture 14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063676"/>
            <a:ext cx="1057275" cy="466725"/>
          </a:xfrm>
          <a:prstGeom prst="rect">
            <a:avLst/>
          </a:prstGeom>
          <a:noFill/>
        </p:spPr>
      </p:pic>
      <p:pic>
        <p:nvPicPr>
          <p:cNvPr id="16" name="Picture 15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5" y="6064182"/>
            <a:ext cx="1080119" cy="466725"/>
          </a:xfrm>
          <a:prstGeom prst="rect">
            <a:avLst/>
          </a:prstGeom>
          <a:noFill/>
        </p:spPr>
      </p:pic>
      <p:pic>
        <p:nvPicPr>
          <p:cNvPr id="17" name="Picture 16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063675"/>
            <a:ext cx="894209" cy="502893"/>
          </a:xfrm>
          <a:prstGeom prst="rect">
            <a:avLst/>
          </a:prstGeom>
          <a:noFill/>
        </p:spPr>
      </p:pic>
      <p:pic>
        <p:nvPicPr>
          <p:cNvPr id="18" name="Picture 17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064182"/>
            <a:ext cx="792088" cy="525403"/>
          </a:xfrm>
          <a:prstGeom prst="rect">
            <a:avLst/>
          </a:prstGeom>
          <a:noFill/>
        </p:spPr>
      </p:pic>
      <p:pic>
        <p:nvPicPr>
          <p:cNvPr id="19" name="Picture 18" descr="http://www.obrtnicko-uciliste.hr/img/obrtnicko-uciliste.png">
            <a:hlinkClick r:id="rId13"/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017639"/>
            <a:ext cx="649634" cy="6174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961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0630" y="1412776"/>
            <a:ext cx="76185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dirty="0" smtClean="0"/>
              <a:t>      </a:t>
            </a:r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PREDSTAVLJANJE </a:t>
            </a:r>
            <a:r>
              <a:rPr lang="hr-H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PROJEKTA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7632848" cy="1728192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UČI – RADI – UPOZNAJ </a:t>
            </a:r>
          </a:p>
          <a:p>
            <a:r>
              <a:rPr lang="hr-H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LERNE – ARBEITE – LERNE KENNEN </a:t>
            </a:r>
          </a:p>
        </p:txBody>
      </p:sp>
      <p:pic>
        <p:nvPicPr>
          <p:cNvPr id="6" name="Picture 5" descr="EU yellow_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04801"/>
            <a:ext cx="1295400" cy="88017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603" y="304801"/>
            <a:ext cx="822325" cy="88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771494" cy="9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70" y="5877272"/>
            <a:ext cx="1584175" cy="68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95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U yellow_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1295400" cy="88017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16632"/>
            <a:ext cx="822325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2713" y="1196752"/>
            <a:ext cx="79857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400" b="1" u="sng" kern="0" dirty="0" smtClean="0">
              <a:solidFill>
                <a:srgbClr val="000000"/>
              </a:solidFill>
            </a:endParaRPr>
          </a:p>
          <a:p>
            <a:endParaRPr lang="hr-HR" sz="2400" b="1" u="sng" kern="0" dirty="0">
              <a:solidFill>
                <a:srgbClr val="000000"/>
              </a:solidFill>
            </a:endParaRPr>
          </a:p>
          <a:p>
            <a:r>
              <a:rPr lang="hr-HR" sz="2400" b="1" u="sng" kern="0" dirty="0" smtClean="0">
                <a:solidFill>
                  <a:srgbClr val="000000"/>
                </a:solidFill>
              </a:rPr>
              <a:t>NATJEČAJ</a:t>
            </a:r>
            <a:r>
              <a:rPr lang="hr-HR" sz="2400" b="1" u="sng" kern="0" dirty="0">
                <a:solidFill>
                  <a:srgbClr val="000000"/>
                </a:solidFill>
              </a:rPr>
              <a:t>:</a:t>
            </a:r>
            <a:r>
              <a:rPr lang="hr-HR" sz="2400" b="1" kern="0" dirty="0">
                <a:solidFill>
                  <a:srgbClr val="000000"/>
                </a:solidFill>
              </a:rPr>
              <a:t>  	</a:t>
            </a:r>
            <a:r>
              <a:rPr lang="hr-HR" sz="2400" b="1" kern="0" dirty="0" smtClean="0">
                <a:solidFill>
                  <a:srgbClr val="000000"/>
                </a:solidFill>
              </a:rPr>
              <a:t>             LIFELONG LEARNING PROGRAMME</a:t>
            </a:r>
          </a:p>
          <a:p>
            <a:endParaRPr lang="hr-HR" sz="2400" b="1" kern="0" dirty="0">
              <a:solidFill>
                <a:srgbClr val="000000"/>
              </a:solidFill>
            </a:endParaRPr>
          </a:p>
          <a:p>
            <a:r>
              <a:rPr lang="hr-HR" sz="2400" b="1" kern="0" dirty="0" smtClean="0">
                <a:solidFill>
                  <a:srgbClr val="000000"/>
                </a:solidFill>
              </a:rPr>
              <a:t>PODPROGRAM:           LEONARDO DA VINCI</a:t>
            </a:r>
          </a:p>
          <a:p>
            <a:endParaRPr lang="hr-HR" sz="2400" b="1" kern="0" dirty="0">
              <a:solidFill>
                <a:srgbClr val="000000"/>
              </a:solidFill>
            </a:endParaRPr>
          </a:p>
          <a:p>
            <a:r>
              <a:rPr lang="hr-HR" sz="2400" b="1" kern="0" dirty="0" smtClean="0">
                <a:solidFill>
                  <a:srgbClr val="000000"/>
                </a:solidFill>
              </a:rPr>
              <a:t>VRSTA AKTIVNOSTI:   MOBILNOST –   </a:t>
            </a:r>
          </a:p>
          <a:p>
            <a:r>
              <a:rPr lang="hr-HR" sz="2400" b="1" kern="0" dirty="0">
                <a:solidFill>
                  <a:srgbClr val="000000"/>
                </a:solidFill>
              </a:rPr>
              <a:t> </a:t>
            </a:r>
            <a:r>
              <a:rPr lang="hr-HR" sz="2400" b="1" kern="0" dirty="0" smtClean="0">
                <a:solidFill>
                  <a:srgbClr val="000000"/>
                </a:solidFill>
              </a:rPr>
              <a:t>                                       OSOBE NA TRŽOŠTU RADA</a:t>
            </a:r>
          </a:p>
          <a:p>
            <a:endParaRPr lang="hr-HR" sz="2400" b="1" kern="0" dirty="0" smtClean="0">
              <a:solidFill>
                <a:srgbClr val="000000"/>
              </a:solidFill>
            </a:endParaRPr>
          </a:p>
          <a:p>
            <a:endParaRPr lang="hr-HR" sz="2400" b="1" kern="0" dirty="0">
              <a:solidFill>
                <a:srgbClr val="000000"/>
              </a:solidFill>
            </a:endParaRPr>
          </a:p>
          <a:p>
            <a:endParaRPr lang="hr-HR" sz="2400" b="1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661248"/>
            <a:ext cx="771494" cy="9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77272"/>
            <a:ext cx="1584175" cy="68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8624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6146" y="1700808"/>
            <a:ext cx="78999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Proračun </a:t>
            </a:r>
            <a:r>
              <a:rPr lang="hr-HR" sz="2000" b="1" dirty="0" smtClean="0"/>
              <a:t>projekta</a:t>
            </a:r>
            <a: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hr-HR" sz="2000" dirty="0" smtClean="0"/>
              <a:t>  </a:t>
            </a:r>
            <a:r>
              <a:rPr lang="hr-HR" sz="2000" b="1" dirty="0" smtClean="0"/>
              <a:t>60.000,00 EUR </a:t>
            </a:r>
            <a:endParaRPr lang="hr-HR" sz="2000" b="1" dirty="0" smtClean="0"/>
          </a:p>
          <a:p>
            <a:r>
              <a:rPr lang="hr-HR" sz="2000" b="1" dirty="0"/>
              <a:t> </a:t>
            </a:r>
            <a:r>
              <a:rPr lang="hr-HR" sz="2000" b="1" dirty="0" smtClean="0"/>
              <a:t>                                   </a:t>
            </a:r>
            <a:r>
              <a:rPr lang="hr-HR" sz="2000" dirty="0" smtClean="0"/>
              <a:t>(</a:t>
            </a:r>
            <a:r>
              <a:rPr lang="hr-HR" sz="2000" dirty="0" smtClean="0"/>
              <a:t>EU sufinanciranje </a:t>
            </a:r>
            <a:r>
              <a:rPr lang="hr-HR" sz="2000" b="1" dirty="0" smtClean="0"/>
              <a:t>54.516,00  EUR ili 91%)</a:t>
            </a:r>
          </a:p>
          <a:p>
            <a:endParaRPr lang="hr-HR" sz="2000" b="1" dirty="0" smtClean="0"/>
          </a:p>
          <a:p>
            <a:r>
              <a:rPr lang="hr-HR" sz="2000" b="1" dirty="0" smtClean="0"/>
              <a:t>Trajanje projekta: </a:t>
            </a:r>
            <a:r>
              <a:rPr lang="hr-HR" sz="2000" b="1" dirty="0" smtClean="0"/>
              <a:t>   </a:t>
            </a:r>
            <a:r>
              <a:rPr lang="hr-HR" sz="2000" dirty="0" smtClean="0"/>
              <a:t>14 </a:t>
            </a:r>
            <a:r>
              <a:rPr lang="hr-HR" sz="2000" dirty="0" smtClean="0"/>
              <a:t>mjeseci</a:t>
            </a:r>
          </a:p>
          <a:p>
            <a:endParaRPr lang="hr-HR" sz="2000" dirty="0" smtClean="0"/>
          </a:p>
          <a:p>
            <a:r>
              <a:rPr lang="hr-HR" sz="2000" b="1" dirty="0" smtClean="0"/>
              <a:t>Trajanje mobilnosti:  </a:t>
            </a:r>
            <a:r>
              <a:rPr lang="hr-HR" sz="2000" dirty="0" smtClean="0"/>
              <a:t>8 </a:t>
            </a:r>
            <a:r>
              <a:rPr lang="hr-HR" sz="2000" dirty="0" smtClean="0"/>
              <a:t>tjedana</a:t>
            </a:r>
          </a:p>
          <a:p>
            <a:endParaRPr lang="hr-HR" sz="2000" dirty="0"/>
          </a:p>
          <a:p>
            <a:r>
              <a:rPr lang="hr-HR" sz="2000" b="1" dirty="0" smtClean="0"/>
              <a:t>Zemlja mobilnosti:   </a:t>
            </a:r>
            <a:r>
              <a:rPr lang="hr-HR" sz="2000" dirty="0" smtClean="0"/>
              <a:t>Njemačka</a:t>
            </a:r>
            <a:endParaRPr lang="hr-HR" sz="2000" dirty="0" smtClean="0"/>
          </a:p>
          <a:p>
            <a:endParaRPr lang="hr-HR" sz="2000" dirty="0" smtClean="0"/>
          </a:p>
          <a:p>
            <a:r>
              <a:rPr lang="hr-HR" sz="2000" b="1" dirty="0" smtClean="0"/>
              <a:t>Prijavitelj projekta:  </a:t>
            </a:r>
            <a:r>
              <a:rPr lang="hr-HR" sz="2000" dirty="0" smtClean="0"/>
              <a:t>Grad Zagreb - Gradski ured za obazovanje, </a:t>
            </a:r>
            <a:endParaRPr lang="hr-HR" sz="2000" dirty="0" smtClean="0"/>
          </a:p>
          <a:p>
            <a:r>
              <a:rPr lang="hr-HR" sz="2000" dirty="0" smtClean="0"/>
              <a:t>			               kulturu i šport</a:t>
            </a:r>
            <a:endParaRPr lang="hr-HR" sz="2000" dirty="0" smtClean="0"/>
          </a:p>
          <a:p>
            <a:r>
              <a:rPr lang="hr-HR" sz="2000" dirty="0"/>
              <a:t>	</a:t>
            </a:r>
            <a:r>
              <a:rPr lang="hr-HR" sz="2000" dirty="0" smtClean="0"/>
              <a:t>		           -  Ured za programe i projekte </a:t>
            </a:r>
            <a:r>
              <a:rPr lang="hr-HR" sz="2000" dirty="0" smtClean="0"/>
              <a:t>EU</a:t>
            </a:r>
            <a:endParaRPr lang="hr-HR" sz="2000" dirty="0" smtClean="0"/>
          </a:p>
        </p:txBody>
      </p:sp>
      <p:pic>
        <p:nvPicPr>
          <p:cNvPr id="8" name="Picture 7" descr="EU yellow_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681" y="116632"/>
            <a:ext cx="1295400" cy="88017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16632"/>
            <a:ext cx="822325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649725"/>
            <a:ext cx="771494" cy="9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81" y="5873277"/>
            <a:ext cx="1584175" cy="68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074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U yellow_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0" y="116632"/>
            <a:ext cx="1295400" cy="88017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16632"/>
            <a:ext cx="822325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150" y="5661248"/>
            <a:ext cx="771494" cy="9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9552" y="1074511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2400" b="1" dirty="0" smtClean="0">
                <a:solidFill>
                  <a:prstClr val="black"/>
                </a:solidFill>
              </a:rPr>
              <a:t>Partneri</a:t>
            </a:r>
            <a:r>
              <a:rPr lang="hr-HR" sz="2400" b="1" dirty="0">
                <a:solidFill>
                  <a:prstClr val="black"/>
                </a:solidFill>
              </a:rPr>
              <a:t>: </a:t>
            </a:r>
            <a:r>
              <a:rPr lang="hr-HR" sz="2400" dirty="0">
                <a:solidFill>
                  <a:prstClr val="black"/>
                </a:solidFill>
              </a:rPr>
              <a:t> </a:t>
            </a:r>
            <a:endParaRPr lang="hr-HR" sz="2400" dirty="0" smtClean="0">
              <a:solidFill>
                <a:prstClr val="black"/>
              </a:solidFill>
            </a:endParaRPr>
          </a:p>
          <a:p>
            <a:pPr marL="457200" lvl="0" indent="-457200">
              <a:buAutoNum type="arabicPeriod"/>
            </a:pPr>
            <a:r>
              <a:rPr lang="hr-HR" sz="2000" dirty="0" smtClean="0">
                <a:solidFill>
                  <a:prstClr val="black"/>
                </a:solidFill>
              </a:rPr>
              <a:t>Obrtničko </a:t>
            </a:r>
            <a:r>
              <a:rPr lang="hr-HR" sz="2000" dirty="0">
                <a:solidFill>
                  <a:prstClr val="black"/>
                </a:solidFill>
              </a:rPr>
              <a:t>učilište-Ustanova za </a:t>
            </a:r>
            <a:r>
              <a:rPr lang="hr-HR" sz="2000" dirty="0" smtClean="0">
                <a:solidFill>
                  <a:prstClr val="black"/>
                </a:solidFill>
              </a:rPr>
              <a:t>obrazovanje odraslih Zagreb </a:t>
            </a:r>
          </a:p>
          <a:p>
            <a:pPr lvl="0"/>
            <a:endParaRPr lang="hr-HR" sz="2000" dirty="0" smtClean="0">
              <a:solidFill>
                <a:prstClr val="black"/>
              </a:solidFill>
            </a:endParaRPr>
          </a:p>
          <a:p>
            <a:pPr lvl="0"/>
            <a:r>
              <a:rPr lang="hr-HR" sz="2000" dirty="0" smtClean="0">
                <a:solidFill>
                  <a:prstClr val="black"/>
                </a:solidFill>
              </a:rPr>
              <a:t>2.   Hrvatski </a:t>
            </a:r>
            <a:r>
              <a:rPr lang="hr-HR" sz="2000" dirty="0">
                <a:solidFill>
                  <a:prstClr val="black"/>
                </a:solidFill>
              </a:rPr>
              <a:t>zavod za zapošljavanje -Područna služba </a:t>
            </a:r>
            <a:r>
              <a:rPr lang="hr-HR" sz="2000" dirty="0" smtClean="0">
                <a:solidFill>
                  <a:prstClr val="black"/>
                </a:solidFill>
              </a:rPr>
              <a:t>Zagreb </a:t>
            </a:r>
          </a:p>
          <a:p>
            <a:pPr lvl="0"/>
            <a:endParaRPr lang="hr-HR" sz="2000" dirty="0" smtClean="0">
              <a:solidFill>
                <a:prstClr val="black"/>
              </a:solidFill>
            </a:endParaRPr>
          </a:p>
          <a:p>
            <a:pPr lvl="0"/>
            <a:r>
              <a:rPr lang="hr-HR" sz="2000" dirty="0" smtClean="0">
                <a:solidFill>
                  <a:prstClr val="black"/>
                </a:solidFill>
              </a:rPr>
              <a:t>3.   Savez </a:t>
            </a:r>
            <a:r>
              <a:rPr lang="hr-HR" sz="2000" dirty="0">
                <a:solidFill>
                  <a:prstClr val="black"/>
                </a:solidFill>
              </a:rPr>
              <a:t>nezaposlenih </a:t>
            </a:r>
            <a:r>
              <a:rPr lang="hr-HR" sz="2000" dirty="0" smtClean="0">
                <a:solidFill>
                  <a:prstClr val="black"/>
                </a:solidFill>
              </a:rPr>
              <a:t>Hrvatske				</a:t>
            </a:r>
            <a:endParaRPr lang="hr-HR" sz="2000" dirty="0">
              <a:solidFill>
                <a:prstClr val="black"/>
              </a:solidFill>
            </a:endParaRPr>
          </a:p>
          <a:p>
            <a:pPr lvl="0"/>
            <a:endParaRPr lang="hr-HR" sz="2000" dirty="0" smtClean="0">
              <a:solidFill>
                <a:prstClr val="black"/>
              </a:solidFill>
            </a:endParaRPr>
          </a:p>
          <a:p>
            <a:pPr marL="457200" lvl="0" indent="-457200">
              <a:buAutoNum type="arabicPeriod" startAt="4"/>
            </a:pPr>
            <a:r>
              <a:rPr lang="hr-HR" sz="2000" dirty="0" err="1" smtClean="0">
                <a:solidFill>
                  <a:prstClr val="black"/>
                </a:solidFill>
              </a:rPr>
              <a:t>Selbsthilfewerk</a:t>
            </a:r>
            <a:r>
              <a:rPr lang="hr-HR" sz="2000" dirty="0" smtClean="0">
                <a:solidFill>
                  <a:prstClr val="black"/>
                </a:solidFill>
              </a:rPr>
              <a:t> </a:t>
            </a:r>
            <a:r>
              <a:rPr lang="hr-HR" sz="2000" dirty="0" err="1">
                <a:solidFill>
                  <a:prstClr val="black"/>
                </a:solidFill>
              </a:rPr>
              <a:t>für</a:t>
            </a:r>
            <a:r>
              <a:rPr lang="hr-HR" sz="2000" dirty="0">
                <a:solidFill>
                  <a:prstClr val="black"/>
                </a:solidFill>
              </a:rPr>
              <a:t> </a:t>
            </a:r>
            <a:r>
              <a:rPr lang="hr-HR" sz="2000" dirty="0" err="1">
                <a:solidFill>
                  <a:prstClr val="black"/>
                </a:solidFill>
              </a:rPr>
              <a:t>Interkulturelle</a:t>
            </a:r>
            <a:r>
              <a:rPr lang="hr-HR" sz="2000" dirty="0">
                <a:solidFill>
                  <a:prstClr val="black"/>
                </a:solidFill>
              </a:rPr>
              <a:t> </a:t>
            </a:r>
            <a:r>
              <a:rPr lang="hr-HR" sz="2000" dirty="0" err="1">
                <a:solidFill>
                  <a:prstClr val="black"/>
                </a:solidFill>
              </a:rPr>
              <a:t>Arbeit</a:t>
            </a:r>
            <a:r>
              <a:rPr lang="hr-HR" sz="2000" dirty="0">
                <a:solidFill>
                  <a:prstClr val="black"/>
                </a:solidFill>
              </a:rPr>
              <a:t> </a:t>
            </a:r>
            <a:r>
              <a:rPr lang="hr-HR" sz="2000" dirty="0" err="1">
                <a:solidFill>
                  <a:prstClr val="black"/>
                </a:solidFill>
              </a:rPr>
              <a:t>e.V</a:t>
            </a:r>
            <a:r>
              <a:rPr lang="hr-HR" sz="2000" dirty="0">
                <a:solidFill>
                  <a:prstClr val="black"/>
                </a:solidFill>
              </a:rPr>
              <a:t> – Stuttgart</a:t>
            </a:r>
            <a:br>
              <a:rPr lang="hr-HR" sz="2000" dirty="0">
                <a:solidFill>
                  <a:prstClr val="black"/>
                </a:solidFill>
              </a:rPr>
            </a:br>
            <a:endParaRPr lang="hr-HR" sz="2000" dirty="0" smtClean="0">
              <a:solidFill>
                <a:prstClr val="black"/>
              </a:solidFill>
            </a:endParaRPr>
          </a:p>
          <a:p>
            <a:pPr marL="457200" lvl="0" indent="-457200">
              <a:buAutoNum type="arabicPeriod" startAt="4"/>
            </a:pPr>
            <a:r>
              <a:rPr lang="hr-HR" sz="2000" dirty="0" err="1" smtClean="0">
                <a:solidFill>
                  <a:prstClr val="black"/>
                </a:solidFill>
              </a:rPr>
              <a:t>Volkshochschule</a:t>
            </a:r>
            <a:r>
              <a:rPr lang="hr-HR" sz="2000" dirty="0" smtClean="0">
                <a:solidFill>
                  <a:prstClr val="black"/>
                </a:solidFill>
              </a:rPr>
              <a:t> </a:t>
            </a:r>
            <a:r>
              <a:rPr lang="hr-HR" sz="2000" dirty="0" err="1">
                <a:solidFill>
                  <a:prstClr val="black"/>
                </a:solidFill>
              </a:rPr>
              <a:t>für</a:t>
            </a:r>
            <a:r>
              <a:rPr lang="hr-HR" sz="2000" dirty="0">
                <a:solidFill>
                  <a:prstClr val="black"/>
                </a:solidFill>
              </a:rPr>
              <a:t> </a:t>
            </a:r>
            <a:r>
              <a:rPr lang="hr-HR" sz="2000" dirty="0" err="1">
                <a:solidFill>
                  <a:prstClr val="black"/>
                </a:solidFill>
              </a:rPr>
              <a:t>den</a:t>
            </a:r>
            <a:r>
              <a:rPr lang="hr-HR" sz="2000" dirty="0">
                <a:solidFill>
                  <a:prstClr val="black"/>
                </a:solidFill>
              </a:rPr>
              <a:t> </a:t>
            </a:r>
            <a:r>
              <a:rPr lang="hr-HR" sz="2000" dirty="0" err="1">
                <a:solidFill>
                  <a:prstClr val="black"/>
                </a:solidFill>
              </a:rPr>
              <a:t>Landenkreis</a:t>
            </a:r>
            <a:r>
              <a:rPr lang="hr-HR" sz="2000" dirty="0">
                <a:solidFill>
                  <a:prstClr val="black"/>
                </a:solidFill>
              </a:rPr>
              <a:t> </a:t>
            </a:r>
            <a:r>
              <a:rPr lang="hr-HR" sz="2000" dirty="0" err="1">
                <a:solidFill>
                  <a:prstClr val="black"/>
                </a:solidFill>
              </a:rPr>
              <a:t>Regen</a:t>
            </a:r>
            <a:r>
              <a:rPr lang="hr-HR" sz="2000" dirty="0">
                <a:solidFill>
                  <a:prstClr val="black"/>
                </a:solidFill>
              </a:rPr>
              <a:t> – </a:t>
            </a:r>
            <a:r>
              <a:rPr lang="hr-HR" sz="2000" dirty="0" err="1" smtClean="0">
                <a:solidFill>
                  <a:prstClr val="black"/>
                </a:solidFill>
              </a:rPr>
              <a:t>Regen</a:t>
            </a:r>
            <a:r>
              <a:rPr lang="hr-HR" sz="20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r-HR" sz="2000" dirty="0" smtClean="0">
                <a:solidFill>
                  <a:prstClr val="black"/>
                </a:solidFill>
              </a:rPr>
              <a:t>  </a:t>
            </a:r>
            <a:endParaRPr lang="hr-HR" sz="2000" dirty="0">
              <a:solidFill>
                <a:prstClr val="black"/>
              </a:solidFill>
            </a:endParaRPr>
          </a:p>
          <a:p>
            <a:pPr lvl="0"/>
            <a:r>
              <a:rPr lang="hr-HR" sz="2000" dirty="0" smtClean="0">
                <a:solidFill>
                  <a:prstClr val="black"/>
                </a:solidFill>
              </a:rPr>
              <a:t>6.    </a:t>
            </a:r>
            <a:r>
              <a:rPr lang="hr-HR" sz="2000" dirty="0" err="1" smtClean="0">
                <a:solidFill>
                  <a:prstClr val="black"/>
                </a:solidFill>
              </a:rPr>
              <a:t>Kroatische</a:t>
            </a:r>
            <a:r>
              <a:rPr lang="hr-HR" sz="2000" dirty="0" smtClean="0">
                <a:solidFill>
                  <a:prstClr val="black"/>
                </a:solidFill>
              </a:rPr>
              <a:t> </a:t>
            </a:r>
            <a:r>
              <a:rPr lang="hr-HR" sz="2000" dirty="0" err="1">
                <a:solidFill>
                  <a:prstClr val="black"/>
                </a:solidFill>
              </a:rPr>
              <a:t>Wirtschaftsvereinigung</a:t>
            </a:r>
            <a:r>
              <a:rPr lang="hr-HR" sz="2000" dirty="0">
                <a:solidFill>
                  <a:prstClr val="black"/>
                </a:solidFill>
              </a:rPr>
              <a:t> </a:t>
            </a:r>
            <a:r>
              <a:rPr lang="hr-HR" sz="2000" dirty="0" err="1">
                <a:solidFill>
                  <a:prstClr val="black"/>
                </a:solidFill>
              </a:rPr>
              <a:t>Deutschland</a:t>
            </a:r>
            <a:r>
              <a:rPr lang="hr-HR" sz="2000" dirty="0">
                <a:solidFill>
                  <a:prstClr val="black"/>
                </a:solidFill>
              </a:rPr>
              <a:t> – </a:t>
            </a:r>
            <a:r>
              <a:rPr lang="hr-HR" sz="2000" dirty="0" smtClean="0">
                <a:solidFill>
                  <a:prstClr val="black"/>
                </a:solidFill>
              </a:rPr>
              <a:t> Frankfurt      </a:t>
            </a:r>
            <a:endParaRPr lang="hr-HR" sz="2000" dirty="0">
              <a:solidFill>
                <a:prstClr val="black"/>
              </a:solidFill>
            </a:endParaRPr>
          </a:p>
          <a:p>
            <a:pPr lvl="0"/>
            <a:endParaRPr lang="hr-HR" sz="2400" dirty="0">
              <a:solidFill>
                <a:prstClr val="black"/>
              </a:solidFill>
            </a:endParaRPr>
          </a:p>
          <a:p>
            <a:pPr lvl="0"/>
            <a:r>
              <a:rPr lang="hr-H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Voditelj </a:t>
            </a:r>
            <a:r>
              <a:rPr lang="hr-H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projekta:</a:t>
            </a:r>
            <a:r>
              <a:rPr lang="hr-HR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hr-HR" sz="2000" dirty="0">
                <a:solidFill>
                  <a:prstClr val="black"/>
                </a:solidFill>
              </a:rPr>
              <a:t>Andrija Petrović, prof. (Ured za programe i projekte EU)</a:t>
            </a:r>
            <a:endParaRPr lang="hr-HR" sz="2000" dirty="0">
              <a:solidFill>
                <a:prstClr val="black"/>
              </a:solidFill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77272"/>
            <a:ext cx="1584175" cy="68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527" y="1340768"/>
            <a:ext cx="537865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539" y="1956718"/>
            <a:ext cx="679451" cy="464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0259" y="2624695"/>
            <a:ext cx="10541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527" y="3213559"/>
            <a:ext cx="679449" cy="431466"/>
          </a:xfrm>
          <a:prstGeom prst="rect">
            <a:avLst/>
          </a:prstGeom>
          <a:noFill/>
        </p:spPr>
      </p:pic>
      <p:pic>
        <p:nvPicPr>
          <p:cNvPr id="16" name="Picture 15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540" y="3717032"/>
            <a:ext cx="946358" cy="466725"/>
          </a:xfrm>
          <a:prstGeom prst="rect">
            <a:avLst/>
          </a:prstGeom>
          <a:noFill/>
        </p:spPr>
      </p:pic>
      <p:pic>
        <p:nvPicPr>
          <p:cNvPr id="17" name="Picture 16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0259" y="4437112"/>
            <a:ext cx="991295" cy="5028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151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268760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OPĆI </a:t>
            </a:r>
            <a:r>
              <a:rPr lang="hr-HR" sz="2800" b="1" dirty="0"/>
              <a:t>CILJ </a:t>
            </a:r>
            <a:r>
              <a:rPr lang="hr-HR" sz="2800" b="1" dirty="0" smtClean="0"/>
              <a:t>PROJEKTA:</a:t>
            </a:r>
          </a:p>
          <a:p>
            <a:pPr marL="342900" lvl="0" indent="-342900">
              <a:buFontTx/>
              <a:buChar char="-"/>
            </a:pPr>
            <a:r>
              <a:rPr lang="hr-HR" sz="2400" dirty="0" smtClean="0"/>
              <a:t>pojačati </a:t>
            </a:r>
            <a:r>
              <a:rPr lang="hr-HR" sz="2400" dirty="0"/>
              <a:t>mobilnost </a:t>
            </a:r>
            <a:r>
              <a:rPr lang="hr-HR" sz="2400" dirty="0" smtClean="0"/>
              <a:t>i konkurentnost mladih </a:t>
            </a:r>
            <a:r>
              <a:rPr lang="hr-HR" sz="2400" dirty="0"/>
              <a:t>osoba na hrvatskom i </a:t>
            </a:r>
            <a:r>
              <a:rPr lang="hr-HR" sz="2400" dirty="0" smtClean="0"/>
              <a:t>  </a:t>
            </a:r>
          </a:p>
          <a:p>
            <a:pPr lvl="0"/>
            <a:r>
              <a:rPr lang="hr-HR" sz="2400" dirty="0"/>
              <a:t> </a:t>
            </a:r>
            <a:r>
              <a:rPr lang="hr-HR" sz="2400" dirty="0" smtClean="0"/>
              <a:t>    europskom tržištu rada</a:t>
            </a:r>
          </a:p>
          <a:p>
            <a:pPr lvl="0"/>
            <a:endParaRPr lang="hr-HR" sz="2400" dirty="0" smtClean="0"/>
          </a:p>
          <a:p>
            <a:pPr lvl="0"/>
            <a:r>
              <a:rPr lang="hr-HR" sz="2400" b="1" dirty="0" smtClean="0">
                <a:solidFill>
                  <a:prstClr val="black"/>
                </a:solidFill>
              </a:rPr>
              <a:t>SPECIFIČNI </a:t>
            </a:r>
            <a:r>
              <a:rPr lang="hr-HR" sz="2400" b="1" dirty="0">
                <a:solidFill>
                  <a:prstClr val="black"/>
                </a:solidFill>
              </a:rPr>
              <a:t>CILJEVI PROJEKTA</a:t>
            </a:r>
            <a:r>
              <a:rPr lang="hr-HR" sz="2400" b="1" dirty="0" smtClean="0">
                <a:solidFill>
                  <a:prstClr val="black"/>
                </a:solidFill>
              </a:rPr>
              <a:t>:</a:t>
            </a:r>
            <a:endParaRPr lang="hr-HR" sz="2000" b="1" dirty="0">
              <a:solidFill>
                <a:prstClr val="black"/>
              </a:solidFill>
            </a:endParaRPr>
          </a:p>
          <a:p>
            <a:pPr marL="342900" lvl="0" indent="-342900">
              <a:buFontTx/>
              <a:buChar char="-"/>
            </a:pPr>
            <a:r>
              <a:rPr lang="hr-HR" sz="2400" dirty="0">
                <a:solidFill>
                  <a:prstClr val="black"/>
                </a:solidFill>
              </a:rPr>
              <a:t>izjednačavanje stručnih i jezičnih kompetencija mladih iz Hrvatske  sa vršnjacima iz </a:t>
            </a:r>
            <a:r>
              <a:rPr lang="hr-HR" sz="2400" dirty="0" smtClean="0">
                <a:solidFill>
                  <a:prstClr val="black"/>
                </a:solidFill>
              </a:rPr>
              <a:t>Njemačke/EU</a:t>
            </a:r>
            <a:endParaRPr lang="hr-HR" sz="2400" dirty="0">
              <a:solidFill>
                <a:prstClr val="black"/>
              </a:solidFill>
            </a:endParaRPr>
          </a:p>
          <a:p>
            <a:pPr marL="342900" lvl="0" indent="-342900">
              <a:buFontTx/>
              <a:buChar char="-"/>
            </a:pPr>
            <a:r>
              <a:rPr lang="hr-HR" sz="2400" dirty="0">
                <a:solidFill>
                  <a:prstClr val="black"/>
                </a:solidFill>
              </a:rPr>
              <a:t>stjecanje dodatnih kompetencija i vještina za bolju konkurentnost na </a:t>
            </a:r>
            <a:r>
              <a:rPr lang="hr-HR" sz="2400" dirty="0" smtClean="0">
                <a:solidFill>
                  <a:prstClr val="black"/>
                </a:solidFill>
              </a:rPr>
              <a:t>zajedničkom europskom </a:t>
            </a:r>
            <a:r>
              <a:rPr lang="hr-HR" sz="2400" dirty="0">
                <a:solidFill>
                  <a:prstClr val="black"/>
                </a:solidFill>
              </a:rPr>
              <a:t>tržištu rada</a:t>
            </a:r>
          </a:p>
          <a:p>
            <a:pPr marL="342900" lvl="0" indent="-342900">
              <a:buFontTx/>
              <a:buChar char="-"/>
            </a:pPr>
            <a:r>
              <a:rPr lang="hr-HR" sz="2400" dirty="0">
                <a:solidFill>
                  <a:prstClr val="black"/>
                </a:solidFill>
              </a:rPr>
              <a:t>razvoj multikulturalnosti i mobilnosti radne snage na hrvatskom    </a:t>
            </a:r>
          </a:p>
          <a:p>
            <a:pPr lvl="0"/>
            <a:r>
              <a:rPr lang="hr-HR" sz="2400" dirty="0">
                <a:solidFill>
                  <a:prstClr val="black"/>
                </a:solidFill>
              </a:rPr>
              <a:t>     i europskom tržištu rada</a:t>
            </a:r>
          </a:p>
          <a:p>
            <a:pPr marL="285750" indent="-285750" algn="just">
              <a:buFontTx/>
              <a:buChar char="-"/>
            </a:pPr>
            <a:endParaRPr lang="hr-HR" sz="2400" dirty="0" smtClean="0"/>
          </a:p>
          <a:p>
            <a:pPr algn="just"/>
            <a:endParaRPr lang="hr-HR" sz="2400" dirty="0"/>
          </a:p>
          <a:p>
            <a:pPr algn="just"/>
            <a:r>
              <a:rPr lang="hr-HR" sz="2400" dirty="0" smtClean="0"/>
              <a:t> </a:t>
            </a:r>
            <a:endParaRPr lang="hr-HR" sz="2400" dirty="0"/>
          </a:p>
          <a:p>
            <a:endParaRPr lang="hr-HR" sz="2400" dirty="0"/>
          </a:p>
        </p:txBody>
      </p:sp>
      <p:pic>
        <p:nvPicPr>
          <p:cNvPr id="5" name="Picture 4" descr="EU yellow_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192" y="116632"/>
            <a:ext cx="1295400" cy="88017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16632"/>
            <a:ext cx="822325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090" y="5661247"/>
            <a:ext cx="771494" cy="9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77272"/>
            <a:ext cx="1584175" cy="68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16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5678" y="1645552"/>
            <a:ext cx="849694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Glavni cilj i specifični ciljevi projekta su u skladu sa:</a:t>
            </a:r>
          </a:p>
          <a:p>
            <a:endParaRPr lang="hr-HR" sz="2000" b="1" dirty="0" smtClean="0"/>
          </a:p>
          <a:p>
            <a:pPr marL="457200" indent="-457200" algn="just">
              <a:buFontTx/>
              <a:buChar char="-"/>
            </a:pPr>
            <a:r>
              <a:rPr lang="hr-HR" sz="2800" b="1" dirty="0" smtClean="0"/>
              <a:t>dvjema inicijativama strategije „Europa 2020” </a:t>
            </a: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hr-HR" sz="2800" dirty="0" smtClean="0"/>
              <a:t>Mladi u pokretu i Program za nove vještine i nova radna mjesta; </a:t>
            </a:r>
            <a:endParaRPr lang="hr-HR" sz="2800" dirty="0"/>
          </a:p>
          <a:p>
            <a:pPr algn="just"/>
            <a:endParaRPr lang="hr-H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Tx/>
              <a:buChar char="-"/>
            </a:pPr>
            <a:r>
              <a:rPr lang="hr-HR" sz="2800" b="1" dirty="0" smtClean="0"/>
              <a:t>OP „Razvoj ljudskih potencijala 2007. – 2013.„</a:t>
            </a:r>
          </a:p>
          <a:p>
            <a:r>
              <a:rPr lang="hr-HR" sz="2800" b="1" dirty="0"/>
              <a:t> </a:t>
            </a:r>
            <a:r>
              <a:rPr lang="hr-HR" sz="2800" b="1" dirty="0" smtClean="0"/>
              <a:t>     Prioritetna os 1 </a:t>
            </a: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hr-HR" sz="2800" dirty="0" smtClean="0"/>
              <a:t>potpora pristupu održivom </a:t>
            </a:r>
          </a:p>
          <a:p>
            <a:r>
              <a:rPr lang="hr-HR" sz="2800" dirty="0"/>
              <a:t> </a:t>
            </a:r>
            <a:r>
              <a:rPr lang="hr-HR" sz="2800" dirty="0" smtClean="0"/>
              <a:t>    zapošljavanju i prilagodljivosti radne snage</a:t>
            </a:r>
            <a:endParaRPr lang="hr-HR" sz="2800" dirty="0"/>
          </a:p>
          <a:p>
            <a:endParaRPr lang="hr-HR" sz="2400" dirty="0" smtClean="0"/>
          </a:p>
        </p:txBody>
      </p:sp>
      <p:pic>
        <p:nvPicPr>
          <p:cNvPr id="5" name="Picture 4" descr="EU yellow_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579" y="334939"/>
            <a:ext cx="1295400" cy="88017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04383"/>
            <a:ext cx="822325" cy="88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099" y="5661248"/>
            <a:ext cx="771494" cy="9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77272"/>
            <a:ext cx="1584175" cy="68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38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31640" y="1352957"/>
            <a:ext cx="5976664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b="1" dirty="0" smtClean="0"/>
          </a:p>
          <a:p>
            <a:r>
              <a:rPr lang="hr-HR" sz="2800" b="1" dirty="0" smtClean="0"/>
              <a:t>CILJNA SKUPINA/SUDIONICI PROJEKTA:</a:t>
            </a:r>
            <a:endParaRPr lang="hr-HR" sz="2800" b="1" dirty="0"/>
          </a:p>
          <a:p>
            <a:endParaRPr lang="hr-HR" b="1" dirty="0"/>
          </a:p>
          <a:p>
            <a:r>
              <a:rPr lang="hr-HR" sz="2400" b="1" dirty="0" smtClean="0"/>
              <a:t>MLADI</a:t>
            </a:r>
            <a:r>
              <a:rPr lang="hr-HR" sz="2400" dirty="0" smtClean="0"/>
              <a:t> </a:t>
            </a:r>
            <a:r>
              <a:rPr lang="hr-HR" sz="2000" dirty="0" smtClean="0"/>
              <a:t>- hrvatski državljani </a:t>
            </a:r>
            <a:r>
              <a:rPr lang="hr-HR" sz="2000" dirty="0" smtClean="0"/>
              <a:t> </a:t>
            </a:r>
          </a:p>
          <a:p>
            <a:r>
              <a:rPr lang="hr-HR" sz="2000" dirty="0"/>
              <a:t>	</a:t>
            </a:r>
            <a:r>
              <a:rPr lang="hr-HR" sz="2000" dirty="0" smtClean="0"/>
              <a:t>- </a:t>
            </a:r>
            <a:r>
              <a:rPr lang="hr-HR" sz="2000" dirty="0" smtClean="0"/>
              <a:t>na </a:t>
            </a:r>
            <a:r>
              <a:rPr lang="hr-HR" sz="2000" dirty="0" smtClean="0"/>
              <a:t>tržištu rada </a:t>
            </a:r>
            <a:r>
              <a:rPr lang="hr-HR" sz="2000" dirty="0" smtClean="0"/>
              <a:t>u Republici Hrvatskoj:</a:t>
            </a:r>
            <a:endParaRPr lang="hr-HR" sz="2000" dirty="0" smtClean="0"/>
          </a:p>
          <a:p>
            <a:r>
              <a:rPr lang="hr-HR" sz="2000" dirty="0"/>
              <a:t> </a:t>
            </a:r>
            <a:r>
              <a:rPr lang="hr-HR" sz="2000" dirty="0" smtClean="0"/>
              <a:t>    </a:t>
            </a:r>
            <a:r>
              <a:rPr lang="hr-HR" sz="2000" dirty="0" smtClean="0"/>
              <a:t>	- zaposleni </a:t>
            </a:r>
            <a:r>
              <a:rPr lang="hr-HR" sz="2000" dirty="0" smtClean="0"/>
              <a:t>ili nezaposleni;</a:t>
            </a:r>
          </a:p>
          <a:p>
            <a:r>
              <a:rPr lang="hr-HR" sz="2000" dirty="0" smtClean="0"/>
              <a:t>     </a:t>
            </a:r>
            <a:r>
              <a:rPr lang="hr-HR" sz="2000" dirty="0" smtClean="0"/>
              <a:t>	- u </a:t>
            </a:r>
            <a:r>
              <a:rPr lang="hr-HR" sz="2000" dirty="0" smtClean="0"/>
              <a:t>dobi između 19-35 godina starosti;</a:t>
            </a:r>
          </a:p>
          <a:p>
            <a:r>
              <a:rPr lang="hr-HR" sz="2000" dirty="0"/>
              <a:t> </a:t>
            </a:r>
            <a:r>
              <a:rPr lang="hr-HR" sz="2000" dirty="0" smtClean="0"/>
              <a:t>    </a:t>
            </a:r>
            <a:r>
              <a:rPr lang="hr-HR" sz="2000" dirty="0" smtClean="0"/>
              <a:t>	- sa </a:t>
            </a:r>
            <a:r>
              <a:rPr lang="hr-HR" sz="2000" dirty="0" smtClean="0"/>
              <a:t>najmanje završenom srednjom školom;  </a:t>
            </a:r>
          </a:p>
          <a:p>
            <a:r>
              <a:rPr lang="hr-HR" sz="2000" dirty="0"/>
              <a:t> </a:t>
            </a:r>
            <a:r>
              <a:rPr lang="hr-HR" sz="2000" dirty="0" smtClean="0"/>
              <a:t>    </a:t>
            </a:r>
            <a:r>
              <a:rPr lang="hr-HR" sz="2000" dirty="0" smtClean="0"/>
              <a:t>	- sa </a:t>
            </a:r>
            <a:r>
              <a:rPr lang="hr-HR" sz="2000" dirty="0"/>
              <a:t>ili bez radnog  </a:t>
            </a:r>
            <a:r>
              <a:rPr lang="hr-HR" sz="2000" dirty="0" smtClean="0"/>
              <a:t>iskustva</a:t>
            </a:r>
          </a:p>
          <a:p>
            <a:endParaRPr lang="hr-HR" dirty="0" smtClean="0"/>
          </a:p>
        </p:txBody>
      </p:sp>
      <p:pic>
        <p:nvPicPr>
          <p:cNvPr id="7" name="Picture 6" descr="EU yellow_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528" y="278845"/>
            <a:ext cx="1295400" cy="88017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793" y="278845"/>
            <a:ext cx="822325" cy="88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793" y="5661248"/>
            <a:ext cx="771494" cy="9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77272"/>
            <a:ext cx="1584175" cy="68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717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67744" y="1352957"/>
            <a:ext cx="5184575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/>
          </a:p>
          <a:p>
            <a:endParaRPr lang="hr-HR" sz="2400" b="1" dirty="0" smtClean="0"/>
          </a:p>
          <a:p>
            <a:r>
              <a:rPr lang="hr-HR" sz="2400" b="1" dirty="0" smtClean="0"/>
              <a:t>MLADI</a:t>
            </a:r>
            <a:r>
              <a:rPr lang="hr-HR" b="1" dirty="0" smtClean="0"/>
              <a:t> </a:t>
            </a:r>
            <a:r>
              <a:rPr lang="hr-HR" sz="2000" dirty="0" smtClean="0"/>
              <a:t>iz </a:t>
            </a:r>
            <a:r>
              <a:rPr lang="hr-HR" sz="2000" dirty="0" smtClean="0"/>
              <a:t>sljedećih zanimanja:</a:t>
            </a:r>
          </a:p>
          <a:p>
            <a:r>
              <a:rPr lang="hr-HR" sz="2000" dirty="0"/>
              <a:t>	</a:t>
            </a:r>
            <a:r>
              <a:rPr lang="hr-HR" sz="2000" dirty="0" smtClean="0"/>
              <a:t>-  </a:t>
            </a:r>
            <a:r>
              <a:rPr lang="hr-HR" sz="2000" dirty="0" smtClean="0"/>
              <a:t>građevinska zanimanja</a:t>
            </a:r>
            <a:br>
              <a:rPr lang="hr-HR" sz="2000" dirty="0" smtClean="0"/>
            </a:br>
            <a:r>
              <a:rPr lang="hr-HR" sz="2000" dirty="0" smtClean="0"/>
              <a:t>	</a:t>
            </a:r>
            <a:r>
              <a:rPr lang="hr-HR" sz="2000" dirty="0" smtClean="0"/>
              <a:t>-  </a:t>
            </a:r>
            <a:r>
              <a:rPr lang="hr-HR" sz="2000" dirty="0" smtClean="0"/>
              <a:t>elektro </a:t>
            </a:r>
            <a:r>
              <a:rPr lang="hr-HR" sz="2000" dirty="0"/>
              <a:t>i tehnička </a:t>
            </a:r>
            <a:r>
              <a:rPr lang="hr-HR" sz="2000" dirty="0" smtClean="0"/>
              <a:t>zanimanja</a:t>
            </a:r>
          </a:p>
          <a:p>
            <a:r>
              <a:rPr lang="hr-HR" sz="2000" dirty="0"/>
              <a:t>	</a:t>
            </a:r>
            <a:r>
              <a:rPr lang="hr-HR" sz="2000" dirty="0" smtClean="0"/>
              <a:t>-  </a:t>
            </a:r>
            <a:r>
              <a:rPr lang="hr-HR" sz="2000" dirty="0" smtClean="0"/>
              <a:t>prometna zanimanja</a:t>
            </a:r>
          </a:p>
          <a:p>
            <a:r>
              <a:rPr lang="hr-HR" sz="2000" dirty="0"/>
              <a:t>	</a:t>
            </a:r>
            <a:r>
              <a:rPr lang="hr-HR" sz="2000" dirty="0" smtClean="0"/>
              <a:t>-  </a:t>
            </a:r>
            <a:r>
              <a:rPr lang="hr-HR" sz="2000" dirty="0" smtClean="0"/>
              <a:t>uslužna i trgovačka zanimanja</a:t>
            </a:r>
          </a:p>
          <a:p>
            <a:r>
              <a:rPr lang="hr-HR" sz="2000" dirty="0"/>
              <a:t>	</a:t>
            </a:r>
            <a:r>
              <a:rPr lang="hr-HR" sz="2000" dirty="0" smtClean="0"/>
              <a:t>-  </a:t>
            </a:r>
            <a:r>
              <a:rPr lang="hr-HR" sz="2000" dirty="0" smtClean="0"/>
              <a:t>socijalna </a:t>
            </a:r>
            <a:r>
              <a:rPr lang="hr-HR" sz="2000" dirty="0"/>
              <a:t>i pedagoška </a:t>
            </a:r>
            <a:r>
              <a:rPr lang="hr-HR" sz="2000" dirty="0" smtClean="0"/>
              <a:t>zanimanja 		</a:t>
            </a:r>
            <a:r>
              <a:rPr lang="hr-HR" sz="2000" dirty="0" smtClean="0"/>
              <a:t>-  </a:t>
            </a:r>
            <a:r>
              <a:rPr lang="hr-HR" sz="2000" dirty="0" smtClean="0"/>
              <a:t>IT zanimanja</a:t>
            </a:r>
          </a:p>
          <a:p>
            <a:r>
              <a:rPr lang="hr-HR" sz="2000" dirty="0"/>
              <a:t>	</a:t>
            </a:r>
            <a:r>
              <a:rPr lang="hr-HR" sz="2000" dirty="0" smtClean="0"/>
              <a:t>-  </a:t>
            </a:r>
            <a:r>
              <a:rPr lang="hr-HR" sz="2000" dirty="0" smtClean="0"/>
              <a:t>ekonomska zanimanja</a:t>
            </a:r>
          </a:p>
          <a:p>
            <a:r>
              <a:rPr lang="hr-HR" sz="2000" dirty="0"/>
              <a:t>	</a:t>
            </a:r>
            <a:r>
              <a:rPr lang="hr-HR" sz="2000" dirty="0" smtClean="0"/>
              <a:t>-  </a:t>
            </a:r>
            <a:r>
              <a:rPr lang="hr-HR" sz="2000" dirty="0" smtClean="0"/>
              <a:t>financijska </a:t>
            </a:r>
            <a:r>
              <a:rPr lang="hr-HR" sz="2000" dirty="0"/>
              <a:t>i pravna </a:t>
            </a:r>
            <a:r>
              <a:rPr lang="hr-HR" sz="2000" dirty="0" smtClean="0"/>
              <a:t>zanimanja</a:t>
            </a:r>
            <a:endParaRPr lang="hr-HR" sz="2000" dirty="0"/>
          </a:p>
        </p:txBody>
      </p:sp>
      <p:pic>
        <p:nvPicPr>
          <p:cNvPr id="7" name="Picture 6" descr="EU yellow_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528" y="278845"/>
            <a:ext cx="1295400" cy="88017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793" y="278845"/>
            <a:ext cx="822325" cy="88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793" y="5661248"/>
            <a:ext cx="771494" cy="9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77272"/>
            <a:ext cx="1584175" cy="68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123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221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</dc:creator>
  <cp:lastModifiedBy>Andrija Petrović</cp:lastModifiedBy>
  <cp:revision>46</cp:revision>
  <dcterms:created xsi:type="dcterms:W3CDTF">2013-09-12T10:04:08Z</dcterms:created>
  <dcterms:modified xsi:type="dcterms:W3CDTF">2013-10-21T08:00:20Z</dcterms:modified>
</cp:coreProperties>
</file>